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3" r:id="rId1"/>
  </p:sldMasterIdLst>
  <p:notesMasterIdLst>
    <p:notesMasterId r:id="rId165"/>
  </p:notesMasterIdLst>
  <p:sldIdLst>
    <p:sldId id="256" r:id="rId2"/>
    <p:sldId id="519" r:id="rId3"/>
    <p:sldId id="520" r:id="rId4"/>
    <p:sldId id="257" r:id="rId5"/>
    <p:sldId id="521" r:id="rId6"/>
    <p:sldId id="1300" r:id="rId7"/>
    <p:sldId id="1301" r:id="rId8"/>
    <p:sldId id="1302" r:id="rId9"/>
    <p:sldId id="258" r:id="rId10"/>
    <p:sldId id="259" r:id="rId11"/>
    <p:sldId id="260" r:id="rId12"/>
    <p:sldId id="299" r:id="rId13"/>
    <p:sldId id="261" r:id="rId14"/>
    <p:sldId id="262" r:id="rId15"/>
    <p:sldId id="263" r:id="rId16"/>
    <p:sldId id="1303" r:id="rId17"/>
    <p:sldId id="1304" r:id="rId18"/>
    <p:sldId id="1305" r:id="rId19"/>
    <p:sldId id="1306" r:id="rId20"/>
    <p:sldId id="1307" r:id="rId21"/>
    <p:sldId id="1308" r:id="rId22"/>
    <p:sldId id="1309" r:id="rId23"/>
    <p:sldId id="1310" r:id="rId24"/>
    <p:sldId id="264" r:id="rId25"/>
    <p:sldId id="265" r:id="rId26"/>
    <p:sldId id="300" r:id="rId27"/>
    <p:sldId id="266" r:id="rId28"/>
    <p:sldId id="268" r:id="rId29"/>
    <p:sldId id="269" r:id="rId30"/>
    <p:sldId id="270" r:id="rId31"/>
    <p:sldId id="271" r:id="rId32"/>
    <p:sldId id="272" r:id="rId33"/>
    <p:sldId id="301"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5" r:id="rId55"/>
    <p:sldId id="296" r:id="rId56"/>
    <p:sldId id="302" r:id="rId57"/>
    <p:sldId id="297" r:id="rId58"/>
    <p:sldId id="298" r:id="rId59"/>
    <p:sldId id="293" r:id="rId60"/>
    <p:sldId id="1311" r:id="rId61"/>
    <p:sldId id="1312" r:id="rId62"/>
    <p:sldId id="1313" r:id="rId63"/>
    <p:sldId id="1314" r:id="rId64"/>
    <p:sldId id="1315" r:id="rId65"/>
    <p:sldId id="1316" r:id="rId66"/>
    <p:sldId id="1317" r:id="rId67"/>
    <p:sldId id="1318" r:id="rId68"/>
    <p:sldId id="1319" r:id="rId69"/>
    <p:sldId id="1320" r:id="rId70"/>
    <p:sldId id="1321" r:id="rId71"/>
    <p:sldId id="267" r:id="rId72"/>
    <p:sldId id="1322" r:id="rId73"/>
    <p:sldId id="1323" r:id="rId74"/>
    <p:sldId id="1324" r:id="rId75"/>
    <p:sldId id="1325" r:id="rId76"/>
    <p:sldId id="1326" r:id="rId77"/>
    <p:sldId id="1327" r:id="rId78"/>
    <p:sldId id="1328" r:id="rId79"/>
    <p:sldId id="1329" r:id="rId80"/>
    <p:sldId id="1330" r:id="rId81"/>
    <p:sldId id="1331" r:id="rId82"/>
    <p:sldId id="1332" r:id="rId83"/>
    <p:sldId id="1333" r:id="rId84"/>
    <p:sldId id="1334" r:id="rId85"/>
    <p:sldId id="1335" r:id="rId86"/>
    <p:sldId id="1336" r:id="rId87"/>
    <p:sldId id="1337" r:id="rId88"/>
    <p:sldId id="1338" r:id="rId89"/>
    <p:sldId id="1339" r:id="rId90"/>
    <p:sldId id="1340" r:id="rId91"/>
    <p:sldId id="1341" r:id="rId92"/>
    <p:sldId id="1342" r:id="rId93"/>
    <p:sldId id="1343" r:id="rId94"/>
    <p:sldId id="1344" r:id="rId95"/>
    <p:sldId id="1345" r:id="rId96"/>
    <p:sldId id="1346" r:id="rId97"/>
    <p:sldId id="1347" r:id="rId98"/>
    <p:sldId id="1348" r:id="rId99"/>
    <p:sldId id="1349" r:id="rId100"/>
    <p:sldId id="1350" r:id="rId101"/>
    <p:sldId id="1351" r:id="rId102"/>
    <p:sldId id="1352" r:id="rId103"/>
    <p:sldId id="1353" r:id="rId104"/>
    <p:sldId id="1354" r:id="rId105"/>
    <p:sldId id="1355" r:id="rId106"/>
    <p:sldId id="1356" r:id="rId107"/>
    <p:sldId id="1357" r:id="rId108"/>
    <p:sldId id="1358" r:id="rId109"/>
    <p:sldId id="1359" r:id="rId110"/>
    <p:sldId id="1360" r:id="rId111"/>
    <p:sldId id="1361" r:id="rId112"/>
    <p:sldId id="1362" r:id="rId113"/>
    <p:sldId id="1363" r:id="rId114"/>
    <p:sldId id="1364" r:id="rId115"/>
    <p:sldId id="1365" r:id="rId116"/>
    <p:sldId id="1366" r:id="rId117"/>
    <p:sldId id="1367" r:id="rId118"/>
    <p:sldId id="1368" r:id="rId119"/>
    <p:sldId id="1369" r:id="rId120"/>
    <p:sldId id="1370" r:id="rId121"/>
    <p:sldId id="1371" r:id="rId122"/>
    <p:sldId id="1372" r:id="rId123"/>
    <p:sldId id="1373" r:id="rId124"/>
    <p:sldId id="1374" r:id="rId125"/>
    <p:sldId id="1375" r:id="rId126"/>
    <p:sldId id="1376" r:id="rId127"/>
    <p:sldId id="1377" r:id="rId128"/>
    <p:sldId id="1378" r:id="rId129"/>
    <p:sldId id="1379" r:id="rId130"/>
    <p:sldId id="1380" r:id="rId131"/>
    <p:sldId id="1381" r:id="rId132"/>
    <p:sldId id="1382" r:id="rId133"/>
    <p:sldId id="1383" r:id="rId134"/>
    <p:sldId id="1384" r:id="rId135"/>
    <p:sldId id="1385" r:id="rId136"/>
    <p:sldId id="1386" r:id="rId137"/>
    <p:sldId id="1387" r:id="rId138"/>
    <p:sldId id="1388" r:id="rId139"/>
    <p:sldId id="1389" r:id="rId140"/>
    <p:sldId id="1390" r:id="rId141"/>
    <p:sldId id="1391" r:id="rId142"/>
    <p:sldId id="1392" r:id="rId143"/>
    <p:sldId id="1393" r:id="rId144"/>
    <p:sldId id="1394" r:id="rId145"/>
    <p:sldId id="1395" r:id="rId146"/>
    <p:sldId id="1396" r:id="rId147"/>
    <p:sldId id="1397" r:id="rId148"/>
    <p:sldId id="1398" r:id="rId149"/>
    <p:sldId id="1399" r:id="rId150"/>
    <p:sldId id="1400" r:id="rId151"/>
    <p:sldId id="1401" r:id="rId152"/>
    <p:sldId id="1402" r:id="rId153"/>
    <p:sldId id="1403" r:id="rId154"/>
    <p:sldId id="1404" r:id="rId155"/>
    <p:sldId id="1405" r:id="rId156"/>
    <p:sldId id="1406" r:id="rId157"/>
    <p:sldId id="1407" r:id="rId158"/>
    <p:sldId id="1408" r:id="rId159"/>
    <p:sldId id="1409" r:id="rId160"/>
    <p:sldId id="1410" r:id="rId161"/>
    <p:sldId id="1411" r:id="rId162"/>
    <p:sldId id="1412" r:id="rId163"/>
    <p:sldId id="1413" r:id="rId164"/>
  </p:sldIdLst>
  <p:sldSz cx="9144000" cy="5143500" type="screen16x9"/>
  <p:notesSz cx="6858000" cy="9144000"/>
  <p:embeddedFontLst>
    <p:embeddedFont>
      <p:font typeface="Cabin" panose="020B0604020202020204" pitchFamily="34" charset="0"/>
      <p:regular r:id="rId166"/>
      <p:bold r:id="rId167"/>
      <p:italic r:id="rId168"/>
      <p:boldItalic r:id="rId169"/>
    </p:embeddedFont>
    <p:embeddedFont>
      <p:font typeface="Calibri" panose="020F0502020204030204" pitchFamily="34" charset="0"/>
      <p:regular r:id="rId170"/>
      <p:bold r:id="rId171"/>
      <p:italic r:id="rId172"/>
      <p:boldItalic r:id="rId173"/>
    </p:embeddedFont>
    <p:embeddedFont>
      <p:font typeface="Consolas" panose="020B0609020204030204" pitchFamily="49" charset="0"/>
      <p:regular r:id="rId174"/>
      <p:bold r:id="rId175"/>
      <p:italic r:id="rId176"/>
      <p:boldItalic r:id="rId177"/>
    </p:embeddedFont>
    <p:embeddedFont>
      <p:font typeface="Open Sans" panose="020B0606030504020204" pitchFamily="34" charset="0"/>
      <p:regular r:id="rId178"/>
      <p:bold r:id="rId179"/>
      <p:italic r:id="rId180"/>
      <p:boldItalic r:id="rId181"/>
    </p:embeddedFont>
    <p:embeddedFont>
      <p:font typeface="Open Sans ExtraBold" panose="020B0806030504020204" pitchFamily="34" charset="0"/>
      <p:bold r:id="rId182"/>
      <p:italic r:id="rId183"/>
      <p:boldItalic r:id="rId184"/>
    </p:embeddedFont>
    <p:embeddedFont>
      <p:font typeface="Open Sans Light" panose="020B0606030504020204" pitchFamily="34" charset="0"/>
      <p:regular r:id="rId185"/>
      <p:bold r:id="rId186"/>
      <p:italic r:id="rId187"/>
      <p:boldItalic r:id="rId1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25F2F1F-6196-4FD0-8CAD-943585C6896B}">
  <a:tblStyle styleId="{525F2F1F-6196-4FD0-8CAD-943585C689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8"/>
    <p:restoredTop sz="81633" autoAdjust="0"/>
  </p:normalViewPr>
  <p:slideViewPr>
    <p:cSldViewPr snapToGrid="0">
      <p:cViewPr varScale="1">
        <p:scale>
          <a:sx n="138" d="100"/>
          <a:sy n="138" d="100"/>
        </p:scale>
        <p:origin x="14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5.fntdata"/><Relationship Id="rId191"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16.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6.fntdata"/><Relationship Id="rId192"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17.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7.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2.fntdata"/><Relationship Id="rId188" Type="http://schemas.openxmlformats.org/officeDocument/2006/relationships/font" Target="fonts/font2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19.fntdata"/><Relationship Id="rId189"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9.fntdata"/><Relationship Id="rId179" Type="http://schemas.openxmlformats.org/officeDocument/2006/relationships/font" Target="fonts/font14.fntdata"/><Relationship Id="rId19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font" Target="fonts/font4.fntdata"/><Relationship Id="rId18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15.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10.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notesMaster" Target="notesMasters/notesMaster1.xml"/><Relationship Id="rId186" Type="http://schemas.openxmlformats.org/officeDocument/2006/relationships/font" Target="fonts/font21.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11.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1.fntdata"/><Relationship Id="rId187" Type="http://schemas.openxmlformats.org/officeDocument/2006/relationships/font" Target="fonts/font22.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apcjones.com/arrow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neo4j.com/docs/cypher-manual/3.5/clauses/load-csv/"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neo4j.com/docs/cypher-manual/3.5/clauses/load-csv/"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apcjones.com/arrow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apcjones.com/arrow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r.neo4j.com/neo4j-intro-modelin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apcjones.com/arrow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14" name="Google Shape;11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301fd6e2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 this slide, do a Concept Check.  Ask questions like:</a:t>
            </a:r>
            <a:endParaRPr dirty="0"/>
          </a:p>
          <a:p>
            <a:pPr marL="457200" lvl="0" indent="-317500" algn="l" rtl="0">
              <a:spcBef>
                <a:spcPts val="0"/>
              </a:spcBef>
              <a:spcAft>
                <a:spcPts val="0"/>
              </a:spcAft>
              <a:buSzPts val="1400"/>
              <a:buChar char="●"/>
            </a:pPr>
            <a:r>
              <a:rPr lang="en-US" dirty="0"/>
              <a:t>What uniqueness limitations does Cypher enforce?</a:t>
            </a:r>
            <a:endParaRPr dirty="0"/>
          </a:p>
          <a:p>
            <a:pPr marL="914400" lvl="1" indent="-317500" algn="l" rtl="0">
              <a:spcBef>
                <a:spcPts val="0"/>
              </a:spcBef>
              <a:spcAft>
                <a:spcPts val="0"/>
              </a:spcAft>
              <a:buSzPts val="1400"/>
              <a:buChar char="○"/>
            </a:pPr>
            <a:r>
              <a:rPr lang="en-US" i="1" dirty="0"/>
              <a:t>A query can visit a node any number of times. but can traverse each relationship only  than once</a:t>
            </a:r>
            <a:endParaRPr i="1" dirty="0"/>
          </a:p>
          <a:p>
            <a:pPr marL="457200" lvl="0" indent="-317500" algn="l" rtl="0">
              <a:spcBef>
                <a:spcPts val="0"/>
              </a:spcBef>
              <a:spcAft>
                <a:spcPts val="0"/>
              </a:spcAft>
              <a:buSzPts val="1400"/>
              <a:buChar char="●"/>
            </a:pPr>
            <a:r>
              <a:rPr lang="en-US" dirty="0"/>
              <a:t>Given a Cypher query, how does Neo4j decide where to begin traversing?</a:t>
            </a:r>
            <a:endParaRPr dirty="0"/>
          </a:p>
          <a:p>
            <a:pPr marL="914400" lvl="1" indent="-317500" algn="l" rtl="0">
              <a:spcBef>
                <a:spcPts val="0"/>
              </a:spcBef>
              <a:spcAft>
                <a:spcPts val="0"/>
              </a:spcAft>
              <a:buSzPts val="1400"/>
              <a:buChar char="○"/>
            </a:pPr>
            <a:r>
              <a:rPr lang="en-US" i="1" dirty="0"/>
              <a:t>Neo4j will predict which of the node sets in the query is smallest.  It will begin there.  In this case, r is likely to be smallest, as it has a property filter.</a:t>
            </a:r>
            <a:endParaRPr i="1"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67" name="Google Shape;167;g8301fd6e26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44846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731d2e0d3a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731d2e0d3a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i="1" dirty="0"/>
              <a:t>Course </a:t>
            </a:r>
            <a:r>
              <a:rPr lang="en-US" dirty="0"/>
              <a:t>and </a:t>
            </a:r>
            <a:r>
              <a:rPr lang="en-US" i="1" dirty="0"/>
              <a:t>Lessons </a:t>
            </a:r>
            <a:r>
              <a:rPr lang="en-US" dirty="0"/>
              <a:t>are structured as a </a:t>
            </a:r>
            <a:r>
              <a:rPr lang="en-US" b="1" dirty="0"/>
              <a:t>linked list </a:t>
            </a:r>
            <a:r>
              <a:rPr lang="en-US" dirty="0"/>
              <a:t>with a parent. We include the course name in the NEXT relationship, because some lessons are used by multiple courses, but in a different order.  In other words, we have an </a:t>
            </a:r>
            <a:r>
              <a:rPr lang="en-US" b="1" i="1" dirty="0"/>
              <a:t>interleaved linked list</a:t>
            </a:r>
            <a:r>
              <a:rPr lang="en-US" dirty="0"/>
              <a:t>, and need to distinguish the different sequences.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Courses are associated with a </a:t>
            </a:r>
            <a:r>
              <a:rPr lang="en-US" i="1" dirty="0"/>
              <a:t>Certificate</a:t>
            </a:r>
            <a:r>
              <a:rPr lang="en-US" dirty="0"/>
              <a:t>, which contains, among other things, a term of validity expressed here in months. </a:t>
            </a:r>
            <a:br>
              <a:rPr lang="en-US" dirty="0"/>
            </a:br>
            <a:br>
              <a:rPr lang="en-US" dirty="0"/>
            </a:br>
            <a:r>
              <a:rPr lang="en-US" dirty="0"/>
              <a:t>Students do not directly interact with courses or lessons.  Instead, we use an Enrollment </a:t>
            </a:r>
            <a:r>
              <a:rPr lang="en-US" b="1" dirty="0"/>
              <a:t>intermediate node</a:t>
            </a:r>
            <a:r>
              <a:rPr lang="en-US" dirty="0"/>
              <a:t> to organize their interactions.  Enrollments are linked to a single course and contain a pointer to which lesson was most recently completed.  When a COMPLETED relationship is created with the lesson marked LAST in a given course, that is  the trigger to create an EARNED_CERTIFICATE relationship. AT this point, the </a:t>
            </a:r>
            <a:r>
              <a:rPr lang="en-US" b="1" dirty="0" err="1"/>
              <a:t>certExpiration</a:t>
            </a:r>
            <a:r>
              <a:rPr lang="en-US" dirty="0"/>
              <a:t> property will be populated by adding the term of validity to the current timestamp.</a:t>
            </a:r>
            <a:br>
              <a:rPr lang="en-US" dirty="0"/>
            </a:br>
            <a:br>
              <a:rPr lang="en-US" dirty="0"/>
            </a:br>
            <a:r>
              <a:rPr lang="en-US" dirty="0"/>
              <a:t>This </a:t>
            </a:r>
            <a:r>
              <a:rPr lang="en-US" b="1" dirty="0"/>
              <a:t>intermediate node allows us to keep track of students’ progress through different concurrent courses, </a:t>
            </a:r>
            <a:r>
              <a:rPr lang="en-US" dirty="0"/>
              <a:t>and to differentiate multiple subsequent passes through the same course.</a:t>
            </a:r>
            <a:endParaRPr dirty="0"/>
          </a:p>
        </p:txBody>
      </p:sp>
      <p:sp>
        <p:nvSpPr>
          <p:cNvPr id="537" name="Google Shape;537;g731d2e0d3a_0_35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100</a:t>
            </a:fld>
            <a:endParaRPr/>
          </a:p>
        </p:txBody>
      </p:sp>
    </p:spTree>
    <p:extLst>
      <p:ext uri="{BB962C8B-B14F-4D97-AF65-F5344CB8AC3E}">
        <p14:creationId xmlns:p14="http://schemas.microsoft.com/office/powerpoint/2010/main" val="26583890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731d2e0d3a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731d2e0d3a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Here is the sample data fully fleshed out.  </a:t>
            </a:r>
            <a:r>
              <a:rPr lang="en-US" dirty="0"/>
              <a:t>Use the below markup to get it into Arrows.</a:t>
            </a:r>
            <a:br>
              <a:rPr lang="en-US" dirty="0"/>
            </a:br>
            <a:br>
              <a:rPr lang="en-US" dirty="0"/>
            </a:br>
            <a:r>
              <a:rPr lang="en-US" dirty="0"/>
              <a:t>As a group, prompt students to trace the traversal for each of the application questions, in order to verify that the model serves the questions.</a:t>
            </a:r>
            <a:br>
              <a:rPr lang="en-US" dirty="0"/>
            </a:br>
            <a:br>
              <a:rPr lang="en-US" dirty="0"/>
            </a:br>
            <a:r>
              <a:rPr lang="en-US" dirty="0"/>
              <a:t>***********</a:t>
            </a:r>
            <a:br>
              <a:rPr lang="en-US" dirty="0"/>
            </a:br>
            <a:br>
              <a:rPr lang="en-US" dirty="0"/>
            </a:br>
            <a:r>
              <a:rPr lang="en-US" dirty="0"/>
              <a:t>&lt;ul class="graph-diagram-markup" data-internal-scale="0.21" data-external-scale="1"&gt;</a:t>
            </a:r>
            <a:endParaRPr dirty="0"/>
          </a:p>
          <a:p>
            <a:pPr marL="0" lvl="0" indent="0" algn="l" rtl="0">
              <a:spcBef>
                <a:spcPts val="0"/>
              </a:spcBef>
              <a:spcAft>
                <a:spcPts val="0"/>
              </a:spcAft>
              <a:buNone/>
            </a:pPr>
            <a:r>
              <a:rPr lang="en-US" dirty="0"/>
              <a:t>  &lt;li class="node" data-node-id="0" data-x="-396.2973779224105" data-y="-1598.542651644388"&gt;</a:t>
            </a:r>
            <a:endParaRPr dirty="0"/>
          </a:p>
          <a:p>
            <a:pPr marL="0" lvl="0" indent="0" algn="l" rtl="0">
              <a:spcBef>
                <a:spcPts val="0"/>
              </a:spcBef>
              <a:spcAft>
                <a:spcPts val="0"/>
              </a:spcAft>
              <a:buNone/>
            </a:pPr>
            <a:r>
              <a:rPr lang="en-US" dirty="0"/>
              <a:t>    &lt;span class="caption"&gt;Person&lt;/span&gt;&lt;dl class="properties"&gt;&lt;dt&gt;name&lt;/dt&gt;&lt;dd&gt;Alice&lt;/dd&gt;&lt;/dl&gt;&lt;/li&gt;</a:t>
            </a:r>
            <a:endParaRPr dirty="0"/>
          </a:p>
          <a:p>
            <a:pPr marL="0" lvl="0" indent="0" algn="l" rtl="0">
              <a:spcBef>
                <a:spcPts val="0"/>
              </a:spcBef>
              <a:spcAft>
                <a:spcPts val="0"/>
              </a:spcAft>
              <a:buNone/>
            </a:pPr>
            <a:r>
              <a:rPr lang="en-US" dirty="0"/>
              <a:t>  &lt;li class="node" data-node-id="1" data-x="696.1411792240782" data-y="-775.5184522555546"&gt;</a:t>
            </a:r>
            <a:endParaRPr dirty="0"/>
          </a:p>
          <a:p>
            <a:pPr marL="0" lvl="0" indent="0" algn="l" rtl="0">
              <a:spcBef>
                <a:spcPts val="0"/>
              </a:spcBef>
              <a:spcAft>
                <a:spcPts val="0"/>
              </a:spcAft>
              <a:buNone/>
            </a:pPr>
            <a:r>
              <a:rPr lang="en-US" dirty="0"/>
              <a:t>    &lt;span class="caption"&gt;Enrollment&lt;/span&gt;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class="node" data-node-id="2" data-x="1562.4419933343002" data-y="-301.66353654081996"&gt;</a:t>
            </a:r>
            <a:endParaRPr dirty="0"/>
          </a:p>
          <a:p>
            <a:pPr marL="0" lvl="0" indent="0" algn="l" rtl="0">
              <a:spcBef>
                <a:spcPts val="0"/>
              </a:spcBef>
              <a:spcAft>
                <a:spcPts val="0"/>
              </a:spcAft>
              <a:buNone/>
            </a:pPr>
            <a:r>
              <a:rPr lang="en-US" dirty="0"/>
              <a:t>    &lt;span class="caption"&gt;Course&lt;/span&gt;&lt;dl class="properties"&gt;&lt;dt&gt;name&lt;/dt&gt;&lt;dd&gt;Introduction to Neo4j&lt;/dd&gt;&lt;/dl&gt;&lt;/li&gt;</a:t>
            </a:r>
            <a:endParaRPr dirty="0"/>
          </a:p>
          <a:p>
            <a:pPr marL="0" lvl="0" indent="0" algn="l" rtl="0">
              <a:spcBef>
                <a:spcPts val="0"/>
              </a:spcBef>
              <a:spcAft>
                <a:spcPts val="0"/>
              </a:spcAft>
              <a:buNone/>
            </a:pPr>
            <a:r>
              <a:rPr lang="en-US" dirty="0"/>
              <a:t>  &lt;li class="node" data-node-id="3" data-x="696.1411792240782" data-y="475.60253854551536"&gt;</a:t>
            </a:r>
            <a:endParaRPr dirty="0"/>
          </a:p>
          <a:p>
            <a:pPr marL="0" lvl="0" indent="0" algn="l" rtl="0">
              <a:spcBef>
                <a:spcPts val="0"/>
              </a:spcBef>
              <a:spcAft>
                <a:spcPts val="0"/>
              </a:spcAft>
              <a:buNone/>
            </a:pPr>
            <a:r>
              <a:rPr lang="en-US" dirty="0"/>
              <a:t>    &lt;span class="caption"&gt;Lesson&lt;/span&gt;&lt;dl class="properties"&gt;&lt;dt&gt;name&lt;/dt&gt;&lt;dd&gt;Graph Theory&lt;/dd&gt;&lt;/dl&gt;&lt;/li&gt;</a:t>
            </a:r>
            <a:endParaRPr dirty="0"/>
          </a:p>
          <a:p>
            <a:pPr marL="0" lvl="0" indent="0" algn="l" rtl="0">
              <a:spcBef>
                <a:spcPts val="0"/>
              </a:spcBef>
              <a:spcAft>
                <a:spcPts val="0"/>
              </a:spcAft>
              <a:buNone/>
            </a:pPr>
            <a:r>
              <a:rPr lang="en-US" dirty="0"/>
              <a:t>  &lt;li class="node" data-node-id="4" data-x="1562.4419933343002" data-y="475.60253854551536"&gt;</a:t>
            </a:r>
            <a:endParaRPr dirty="0"/>
          </a:p>
          <a:p>
            <a:pPr marL="0" lvl="0" indent="0" algn="l" rtl="0">
              <a:spcBef>
                <a:spcPts val="0"/>
              </a:spcBef>
              <a:spcAft>
                <a:spcPts val="0"/>
              </a:spcAft>
              <a:buNone/>
            </a:pPr>
            <a:r>
              <a:rPr lang="en-US" dirty="0"/>
              <a:t>    &lt;span class="caption"&gt;Lesson&lt;/span&gt;&lt;dl class="properties"&gt;&lt;dt&gt;name&lt;/dt&gt;&lt;dd&gt;Graph Databases&lt;/dd&gt;&lt;/dl&gt;&lt;/li&gt;</a:t>
            </a:r>
            <a:endParaRPr dirty="0"/>
          </a:p>
          <a:p>
            <a:pPr marL="0" lvl="0" indent="0" algn="l" rtl="0">
              <a:spcBef>
                <a:spcPts val="0"/>
              </a:spcBef>
              <a:spcAft>
                <a:spcPts val="0"/>
              </a:spcAft>
              <a:buNone/>
            </a:pPr>
            <a:r>
              <a:rPr lang="en-US" dirty="0"/>
              <a:t>  &lt;li class="node" data-node-id="5" data-x="2419.99523773733" data-y="475.60253854551536"&gt;</a:t>
            </a:r>
            <a:endParaRPr dirty="0"/>
          </a:p>
          <a:p>
            <a:pPr marL="0" lvl="0" indent="0" algn="l" rtl="0">
              <a:spcBef>
                <a:spcPts val="0"/>
              </a:spcBef>
              <a:spcAft>
                <a:spcPts val="0"/>
              </a:spcAft>
              <a:buNone/>
            </a:pPr>
            <a:r>
              <a:rPr lang="en-US" dirty="0"/>
              <a:t>    &lt;span class="caption"&gt;Lesson&lt;/span&gt;&lt;dl class="properties"&gt;&lt;dt&gt;name&lt;/dt&gt;&lt;dd&gt;Basic Cypher&lt;/dd&gt;&lt;/dl&gt;&lt;/li&gt;</a:t>
            </a:r>
            <a:endParaRPr dirty="0"/>
          </a:p>
          <a:p>
            <a:pPr marL="0" lvl="0" indent="0" algn="l" rtl="0">
              <a:spcBef>
                <a:spcPts val="0"/>
              </a:spcBef>
              <a:spcAft>
                <a:spcPts val="0"/>
              </a:spcAft>
              <a:buNone/>
            </a:pPr>
            <a:r>
              <a:rPr lang="en-US" dirty="0"/>
              <a:t>  &lt;li class="node" data-node-id="6" data-x="2452.0596471356525" data-y="-970.0863461358005"&gt;</a:t>
            </a:r>
            <a:endParaRPr dirty="0"/>
          </a:p>
          <a:p>
            <a:pPr marL="0" lvl="0" indent="0" algn="l" rtl="0">
              <a:spcBef>
                <a:spcPts val="0"/>
              </a:spcBef>
              <a:spcAft>
                <a:spcPts val="0"/>
              </a:spcAft>
              <a:buNone/>
            </a:pPr>
            <a:r>
              <a:rPr lang="en-US" dirty="0"/>
              <a:t>    &lt;span class="caption"&gt;Certificate&lt;/span&gt;&lt;dl class="properties"&gt;&lt;dt&gt;</a:t>
            </a:r>
            <a:r>
              <a:rPr lang="en-US" dirty="0" err="1"/>
              <a:t>validForMonths</a:t>
            </a:r>
            <a:r>
              <a:rPr lang="en-US" dirty="0"/>
              <a:t>&lt;/dt&gt;&lt;dd&gt;24&lt;/dd&gt;&lt;/dl&gt;&lt;/li&gt;</a:t>
            </a:r>
            <a:endParaRPr dirty="0"/>
          </a:p>
          <a:p>
            <a:pPr marL="0" lvl="0" indent="0" algn="l" rtl="0">
              <a:spcBef>
                <a:spcPts val="0"/>
              </a:spcBef>
              <a:spcAft>
                <a:spcPts val="0"/>
              </a:spcAft>
              <a:buNone/>
            </a:pPr>
            <a:r>
              <a:rPr lang="en-US" dirty="0"/>
              <a:t>  &lt;li class="node" data-node-id="7" data-x="879.8886791627793" data-y="-1253.5663862086055"&gt;</a:t>
            </a:r>
            <a:endParaRPr dirty="0"/>
          </a:p>
          <a:p>
            <a:pPr marL="0" lvl="0" indent="0" algn="l" rtl="0">
              <a:spcBef>
                <a:spcPts val="0"/>
              </a:spcBef>
              <a:spcAft>
                <a:spcPts val="0"/>
              </a:spcAft>
              <a:buNone/>
            </a:pPr>
            <a:r>
              <a:rPr lang="en-US" dirty="0"/>
              <a:t>    &lt;span class="caption"&gt;Enrollment&lt;/span&gt;&lt;dl class="properties"&gt;&lt;dt&gt;</a:t>
            </a:r>
            <a:r>
              <a:rPr lang="en-US" dirty="0" err="1"/>
              <a:t>certExpiration</a:t>
            </a:r>
            <a:r>
              <a:rPr lang="en-US" dirty="0"/>
              <a:t>&lt;/dt&gt;&lt;dd&gt;2020&lt;/dd&gt;&lt;/dl&gt;&lt;/li&gt;</a:t>
            </a:r>
            <a:endParaRPr dirty="0"/>
          </a:p>
          <a:p>
            <a:pPr marL="0" lvl="0" indent="0" algn="l" rtl="0">
              <a:spcBef>
                <a:spcPts val="0"/>
              </a:spcBef>
              <a:spcAft>
                <a:spcPts val="0"/>
              </a:spcAft>
              <a:buNone/>
            </a:pPr>
            <a:r>
              <a:rPr lang="en-US" dirty="0"/>
              <a:t>  &lt;li class="node" data-node-id="8" data-x="1124.3637964049385" data-y="-1683.353885999956"&gt;</a:t>
            </a:r>
            <a:endParaRPr dirty="0"/>
          </a:p>
          <a:p>
            <a:pPr marL="0" lvl="0" indent="0" algn="l" rtl="0">
              <a:spcBef>
                <a:spcPts val="0"/>
              </a:spcBef>
              <a:spcAft>
                <a:spcPts val="0"/>
              </a:spcAft>
              <a:buNone/>
            </a:pPr>
            <a:r>
              <a:rPr lang="en-US" dirty="0"/>
              <a:t>    &lt;span class="caption"&gt;Enrollment&lt;/span&gt;&lt;dl class="properties"&gt;&lt;dt&gt;</a:t>
            </a:r>
            <a:r>
              <a:rPr lang="en-US" dirty="0" err="1"/>
              <a:t>certExpiration</a:t>
            </a:r>
            <a:r>
              <a:rPr lang="en-US" dirty="0"/>
              <a:t>&lt;/dt&gt;&lt;dd&gt;2018&lt;/dd&gt;&lt;/dl&gt;&lt;/li&gt;</a:t>
            </a:r>
            <a:endParaRPr dirty="0"/>
          </a:p>
          <a:p>
            <a:pPr marL="0" lvl="0" indent="0" algn="l" rtl="0">
              <a:spcBef>
                <a:spcPts val="0"/>
              </a:spcBef>
              <a:spcAft>
                <a:spcPts val="0"/>
              </a:spcAft>
              <a:buNone/>
            </a:pPr>
            <a:r>
              <a:rPr lang="en-US" dirty="0"/>
              <a:t>  &lt;li class="node" data-node-id="9" data-x="-591.3704658622172" data-y="-2730.474279887639"&gt;&lt;/li&gt;</a:t>
            </a:r>
            <a:endParaRPr dirty="0"/>
          </a:p>
          <a:p>
            <a:pPr marL="0" lvl="0" indent="0" algn="l" rtl="0">
              <a:spcBef>
                <a:spcPts val="0"/>
              </a:spcBef>
              <a:spcAft>
                <a:spcPts val="0"/>
              </a:spcAft>
              <a:buNone/>
            </a:pPr>
            <a:r>
              <a:rPr lang="en-US" dirty="0"/>
              <a:t>  &lt;li class="node" data-node-id="10" data-x="-620.4774799631609" data-y="565.4384413761886"&gt;</a:t>
            </a:r>
            <a:endParaRPr dirty="0"/>
          </a:p>
          <a:p>
            <a:pPr marL="0" lvl="0" indent="0" algn="l" rtl="0">
              <a:spcBef>
                <a:spcPts val="0"/>
              </a:spcBef>
              <a:spcAft>
                <a:spcPts val="0"/>
              </a:spcAft>
              <a:buNone/>
            </a:pPr>
            <a:r>
              <a:rPr lang="en-US" dirty="0"/>
              <a:t>    &lt;span class="caption"&gt;Person&lt;/span&gt;&lt;dl class="properties"&gt;&lt;dt&gt;name&lt;/dt&gt;&lt;dd&gt;Dan&lt;/dd&gt;&lt;/dl&gt;&lt;/li&gt;</a:t>
            </a:r>
            <a:endParaRPr dirty="0"/>
          </a:p>
          <a:p>
            <a:pPr marL="0" lvl="0" indent="0" algn="l" rtl="0">
              <a:spcBef>
                <a:spcPts val="0"/>
              </a:spcBef>
              <a:spcAft>
                <a:spcPts val="0"/>
              </a:spcAft>
              <a:buNone/>
            </a:pPr>
            <a:r>
              <a:rPr lang="en-US" dirty="0"/>
              <a:t>  &lt;li class="node" data-node-id="11" data-x="1148.4184037393607" data-y="1678.755606466262"&gt;</a:t>
            </a:r>
            <a:endParaRPr dirty="0"/>
          </a:p>
          <a:p>
            <a:pPr marL="0" lvl="0" indent="0" algn="l" rtl="0">
              <a:spcBef>
                <a:spcPts val="0"/>
              </a:spcBef>
              <a:spcAft>
                <a:spcPts val="0"/>
              </a:spcAft>
              <a:buNone/>
            </a:pPr>
            <a:r>
              <a:rPr lang="en-US" dirty="0"/>
              <a:t>    &lt;span class="caption"&gt;Course&lt;/span&gt;&lt;dl class="properties"&gt;&lt;dt&gt;name&lt;/dt&gt;&lt;dd&gt;Neo4j for Developers&lt;/dd&gt;&lt;/dl&gt;&lt;/li&gt;</a:t>
            </a:r>
            <a:endParaRPr dirty="0"/>
          </a:p>
          <a:p>
            <a:pPr marL="0" lvl="0" indent="0" algn="l" rtl="0">
              <a:spcBef>
                <a:spcPts val="0"/>
              </a:spcBef>
              <a:spcAft>
                <a:spcPts val="0"/>
              </a:spcAft>
              <a:buNone/>
            </a:pPr>
            <a:r>
              <a:rPr lang="en-US" dirty="0"/>
              <a:t>  &lt;li class="node" data-node-id="12" data-x="1148.4184037393607" data-y="1015.6712674382908"&gt;</a:t>
            </a:r>
            <a:endParaRPr dirty="0"/>
          </a:p>
          <a:p>
            <a:pPr marL="0" lvl="0" indent="0" algn="l" rtl="0">
              <a:spcBef>
                <a:spcPts val="0"/>
              </a:spcBef>
              <a:spcAft>
                <a:spcPts val="0"/>
              </a:spcAft>
              <a:buNone/>
            </a:pPr>
            <a:r>
              <a:rPr lang="en-US" dirty="0"/>
              <a:t>    &lt;span class="caption"&gt;Lesson&lt;/span&gt;&lt;dl class="properties"&gt;&lt;dt&gt;name&lt;/dt&gt;&lt;dd&gt;Property Graph&lt;/dd&gt;&lt;/dl&gt;&lt;/li&gt;</a:t>
            </a:r>
            <a:endParaRPr dirty="0"/>
          </a:p>
          <a:p>
            <a:pPr marL="0" lvl="0" indent="0" algn="l" rtl="0">
              <a:spcBef>
                <a:spcPts val="0"/>
              </a:spcBef>
              <a:spcAft>
                <a:spcPts val="0"/>
              </a:spcAft>
              <a:buNone/>
            </a:pPr>
            <a:r>
              <a:rPr lang="en-US" dirty="0"/>
              <a:t>  &lt;li class="node" data-node-id="13" data-x="-81.87263599082607" data-y="1955.3561577156422"&gt;&lt;/li&gt;</a:t>
            </a:r>
            <a:endParaRPr dirty="0"/>
          </a:p>
          <a:p>
            <a:pPr marL="0" lvl="0" indent="0" algn="l" rtl="0">
              <a:spcBef>
                <a:spcPts val="0"/>
              </a:spcBef>
              <a:spcAft>
                <a:spcPts val="0"/>
              </a:spcAft>
              <a:buNone/>
            </a:pPr>
            <a:r>
              <a:rPr lang="en-US" dirty="0"/>
              <a:t>  &lt;li class="node" data-node-id="14" data-x="61.062009896806536" data-y="-246.0263961108761"&gt;</a:t>
            </a:r>
            <a:endParaRPr dirty="0"/>
          </a:p>
          <a:p>
            <a:pPr marL="0" lvl="0" indent="0" algn="l" rtl="0">
              <a:spcBef>
                <a:spcPts val="0"/>
              </a:spcBef>
              <a:spcAft>
                <a:spcPts val="0"/>
              </a:spcAft>
              <a:buNone/>
            </a:pPr>
            <a:r>
              <a:rPr lang="en-US" dirty="0"/>
              <a:t>    &lt;span class="caption"&gt;Enrollment&lt;/span&gt;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class="node" data-node-id="15" data-x="181.74861463859963" data-y="1357.3756722976887"&gt;</a:t>
            </a:r>
            <a:endParaRPr dirty="0"/>
          </a:p>
          <a:p>
            <a:pPr marL="0" lvl="0" indent="0" algn="l" rtl="0">
              <a:spcBef>
                <a:spcPts val="0"/>
              </a:spcBef>
              <a:spcAft>
                <a:spcPts val="0"/>
              </a:spcAft>
              <a:buNone/>
            </a:pPr>
            <a:r>
              <a:rPr lang="en-US" dirty="0"/>
              <a:t>    &lt;span class="caption"&gt;Enrollment&lt;/span&gt;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class="node" data-node-id="16" data-x="2452.0596471356525" data-y="1507.105178106398"&gt;</a:t>
            </a:r>
            <a:endParaRPr dirty="0"/>
          </a:p>
          <a:p>
            <a:pPr marL="0" lvl="0" indent="0" algn="l" rtl="0">
              <a:spcBef>
                <a:spcPts val="0"/>
              </a:spcBef>
              <a:spcAft>
                <a:spcPts val="0"/>
              </a:spcAft>
              <a:buNone/>
            </a:pPr>
            <a:r>
              <a:rPr lang="en-US" dirty="0"/>
              <a:t>    &lt;span class="caption"&gt;Certificate&lt;/span&gt;&lt;dl class="properties"&gt;&lt;dt&gt;</a:t>
            </a:r>
            <a:r>
              <a:rPr lang="en-US" dirty="0" err="1"/>
              <a:t>validForMonths</a:t>
            </a:r>
            <a:r>
              <a:rPr lang="en-US" dirty="0"/>
              <a:t>&lt;/dt&gt;&lt;dd&gt;6&lt;/dd&gt;&lt;/dl&gt;&lt;/li&gt;</a:t>
            </a:r>
            <a:endParaRPr dirty="0"/>
          </a:p>
          <a:p>
            <a:pPr marL="0" lvl="0" indent="0" algn="l" rtl="0">
              <a:spcBef>
                <a:spcPts val="0"/>
              </a:spcBef>
              <a:spcAft>
                <a:spcPts val="0"/>
              </a:spcAft>
              <a:buNone/>
            </a:pPr>
            <a:r>
              <a:rPr lang="en-US" dirty="0"/>
              <a:t>  &lt;li class="relationship" data-from="4" data-to="5"&gt;</a:t>
            </a:r>
            <a:endParaRPr dirty="0"/>
          </a:p>
          <a:p>
            <a:pPr marL="0" lvl="0" indent="0" algn="l" rtl="0">
              <a:spcBef>
                <a:spcPts val="0"/>
              </a:spcBef>
              <a:spcAft>
                <a:spcPts val="0"/>
              </a:spcAft>
              <a:buNone/>
            </a:pPr>
            <a:r>
              <a:rPr lang="en-US" dirty="0"/>
              <a:t>    &lt;span class="type"&gt;NEXT_INTRO&lt;/span&gt;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data-from="3" data-to="4"&gt;</a:t>
            </a:r>
            <a:endParaRPr dirty="0"/>
          </a:p>
          <a:p>
            <a:pPr marL="0" lvl="0" indent="0" algn="l" rtl="0">
              <a:spcBef>
                <a:spcPts val="0"/>
              </a:spcBef>
              <a:spcAft>
                <a:spcPts val="0"/>
              </a:spcAft>
              <a:buNone/>
            </a:pPr>
            <a:r>
              <a:rPr lang="en-US" dirty="0"/>
              <a:t>    &lt;span class="type"&gt;NEXT_INTRO&lt;/span&gt;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data-from="2" data-to="3"&gt;</a:t>
            </a:r>
            <a:endParaRPr dirty="0"/>
          </a:p>
          <a:p>
            <a:pPr marL="0" lvl="0" indent="0" algn="l" rtl="0">
              <a:spcBef>
                <a:spcPts val="0"/>
              </a:spcBef>
              <a:spcAft>
                <a:spcPts val="0"/>
              </a:spcAft>
              <a:buNone/>
            </a:pPr>
            <a:r>
              <a:rPr lang="en-US" dirty="0"/>
              <a:t>    &lt;span class="type"&gt;FIRST&lt;/span&gt;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data-from="2" data-to="5"&gt;</a:t>
            </a:r>
            <a:endParaRPr dirty="0"/>
          </a:p>
          <a:p>
            <a:pPr marL="0" lvl="0" indent="0" algn="l" rtl="0">
              <a:spcBef>
                <a:spcPts val="0"/>
              </a:spcBef>
              <a:spcAft>
                <a:spcPts val="0"/>
              </a:spcAft>
              <a:buNone/>
            </a:pPr>
            <a:r>
              <a:rPr lang="en-US" dirty="0"/>
              <a:t>    &lt;span class="type"&gt;LAST&lt;/span&gt;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data-from="0" data-to="1"&gt;</a:t>
            </a:r>
            <a:endParaRPr dirty="0"/>
          </a:p>
          <a:p>
            <a:pPr marL="0" lvl="0" indent="0" algn="l" rtl="0">
              <a:spcBef>
                <a:spcPts val="0"/>
              </a:spcBef>
              <a:spcAft>
                <a:spcPts val="0"/>
              </a:spcAft>
              <a:buNone/>
            </a:pPr>
            <a:r>
              <a:rPr lang="en-US" dirty="0"/>
              <a:t>    &lt;span class="type"&gt;HAS_ENROLLMENT&lt;/span&gt;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data-from="1" data-to="2"&gt;</a:t>
            </a:r>
            <a:endParaRPr dirty="0"/>
          </a:p>
          <a:p>
            <a:pPr marL="0" lvl="0" indent="0" algn="l" rtl="0">
              <a:spcBef>
                <a:spcPts val="0"/>
              </a:spcBef>
              <a:spcAft>
                <a:spcPts val="0"/>
              </a:spcAft>
              <a:buNone/>
            </a:pPr>
            <a:r>
              <a:rPr lang="en-US" dirty="0"/>
              <a:t>    &lt;span class="type"&gt;IN_COURSE&lt;/span&gt;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data-from="2" data-to="6"&gt;</a:t>
            </a:r>
            <a:endParaRPr dirty="0"/>
          </a:p>
          <a:p>
            <a:pPr marL="0" lvl="0" indent="0" algn="l" rtl="0">
              <a:spcBef>
                <a:spcPts val="0"/>
              </a:spcBef>
              <a:spcAft>
                <a:spcPts val="0"/>
              </a:spcAft>
              <a:buNone/>
            </a:pPr>
            <a:r>
              <a:rPr lang="en-US" dirty="0"/>
              <a:t>    &lt;span class="type"&gt;HAS_CERTIFICATE&lt;/span&gt;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data-from="0" data-to="7"&gt;</a:t>
            </a:r>
            <a:endParaRPr dirty="0"/>
          </a:p>
          <a:p>
            <a:pPr marL="0" lvl="0" indent="0" algn="l" rtl="0">
              <a:spcBef>
                <a:spcPts val="0"/>
              </a:spcBef>
              <a:spcAft>
                <a:spcPts val="0"/>
              </a:spcAft>
              <a:buNone/>
            </a:pPr>
            <a:r>
              <a:rPr lang="en-US" dirty="0"/>
              <a:t>    &lt;span class="type"&gt;HAS_ENROLLMENT&lt;/span&gt;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data-from="0" data-to="8"&gt;</a:t>
            </a:r>
            <a:endParaRPr dirty="0"/>
          </a:p>
          <a:p>
            <a:pPr marL="0" lvl="0" indent="0" algn="l" rtl="0">
              <a:spcBef>
                <a:spcPts val="0"/>
              </a:spcBef>
              <a:spcAft>
                <a:spcPts val="0"/>
              </a:spcAft>
              <a:buNone/>
            </a:pPr>
            <a:r>
              <a:rPr lang="en-US" dirty="0"/>
              <a:t>    &lt;span class="type"&gt;HAS_ENROLLMENT&lt;/span&gt;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data-from="7" data-to="2"&gt;</a:t>
            </a:r>
            <a:endParaRPr dirty="0"/>
          </a:p>
          <a:p>
            <a:pPr marL="0" lvl="0" indent="0" algn="l" rtl="0">
              <a:spcBef>
                <a:spcPts val="0"/>
              </a:spcBef>
              <a:spcAft>
                <a:spcPts val="0"/>
              </a:spcAft>
              <a:buNone/>
            </a:pPr>
            <a:r>
              <a:rPr lang="en-US" dirty="0"/>
              <a:t>    &lt;span class="type"&gt;IN_COURSE&lt;/span&gt;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data-from="8" data-to="2"&gt;</a:t>
            </a:r>
            <a:endParaRPr dirty="0"/>
          </a:p>
          <a:p>
            <a:pPr marL="0" lvl="0" indent="0" algn="l" rtl="0">
              <a:spcBef>
                <a:spcPts val="0"/>
              </a:spcBef>
              <a:spcAft>
                <a:spcPts val="0"/>
              </a:spcAft>
              <a:buNone/>
            </a:pPr>
            <a:r>
              <a:rPr lang="en-US" dirty="0"/>
              <a:t>    &lt;span class="type"&gt;IN_COURSE&lt;/span&gt;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data-from="8" data-to="6"&gt;</a:t>
            </a:r>
            <a:endParaRPr dirty="0"/>
          </a:p>
          <a:p>
            <a:pPr marL="0" lvl="0" indent="0" algn="l" rtl="0">
              <a:spcBef>
                <a:spcPts val="0"/>
              </a:spcBef>
              <a:spcAft>
                <a:spcPts val="0"/>
              </a:spcAft>
              <a:buNone/>
            </a:pPr>
            <a:r>
              <a:rPr lang="en-US" dirty="0"/>
              <a:t>    &lt;span class="type"&gt;EARNED_CERTIFICATE&lt;/span&gt;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data-from="7" data-to="6"&gt;</a:t>
            </a:r>
            <a:endParaRPr dirty="0"/>
          </a:p>
          <a:p>
            <a:pPr marL="0" lvl="0" indent="0" algn="l" rtl="0">
              <a:spcBef>
                <a:spcPts val="0"/>
              </a:spcBef>
              <a:spcAft>
                <a:spcPts val="0"/>
              </a:spcAft>
              <a:buNone/>
            </a:pPr>
            <a:r>
              <a:rPr lang="en-US" dirty="0"/>
              <a:t>    &lt;span class="type"&gt;EARNED_CERTIFICATE&lt;/span&gt;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data-from="3" data-to="12"&gt;</a:t>
            </a:r>
            <a:endParaRPr dirty="0"/>
          </a:p>
          <a:p>
            <a:pPr marL="0" lvl="0" indent="0" algn="l" rtl="0">
              <a:spcBef>
                <a:spcPts val="0"/>
              </a:spcBef>
              <a:spcAft>
                <a:spcPts val="0"/>
              </a:spcAft>
              <a:buNone/>
            </a:pPr>
            <a:r>
              <a:rPr lang="en-US" dirty="0"/>
              <a:t>    &lt;span class="type"&gt;NEXT_DEV&lt;/span&gt;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data-from="12" data-to="4"&gt;</a:t>
            </a:r>
            <a:endParaRPr dirty="0"/>
          </a:p>
          <a:p>
            <a:pPr marL="0" lvl="0" indent="0" algn="l" rtl="0">
              <a:spcBef>
                <a:spcPts val="0"/>
              </a:spcBef>
              <a:spcAft>
                <a:spcPts val="0"/>
              </a:spcAft>
              <a:buNone/>
            </a:pPr>
            <a:r>
              <a:rPr lang="en-US" dirty="0"/>
              <a:t>    &lt;span class="type"&gt;NEXT_DEV&lt;/span&gt;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data-from="11" data-to="3"&gt;</a:t>
            </a:r>
            <a:endParaRPr dirty="0"/>
          </a:p>
          <a:p>
            <a:pPr marL="0" lvl="0" indent="0" algn="l" rtl="0">
              <a:spcBef>
                <a:spcPts val="0"/>
              </a:spcBef>
              <a:spcAft>
                <a:spcPts val="0"/>
              </a:spcAft>
              <a:buNone/>
            </a:pPr>
            <a:r>
              <a:rPr lang="en-US" dirty="0"/>
              <a:t>    &lt;span class="type"&gt;FIRST&lt;/span&gt;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data-from="11" data-to="4"&gt;</a:t>
            </a:r>
            <a:endParaRPr dirty="0"/>
          </a:p>
          <a:p>
            <a:pPr marL="0" lvl="0" indent="0" algn="l" rtl="0">
              <a:spcBef>
                <a:spcPts val="0"/>
              </a:spcBef>
              <a:spcAft>
                <a:spcPts val="0"/>
              </a:spcAft>
              <a:buNone/>
            </a:pPr>
            <a:r>
              <a:rPr lang="en-US" dirty="0"/>
              <a:t>    &lt;span class="type"&gt;LAST&lt;/span&gt;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data-from="10" data-to="14"&gt;</a:t>
            </a:r>
            <a:endParaRPr dirty="0"/>
          </a:p>
          <a:p>
            <a:pPr marL="0" lvl="0" indent="0" algn="l" rtl="0">
              <a:spcBef>
                <a:spcPts val="0"/>
              </a:spcBef>
              <a:spcAft>
                <a:spcPts val="0"/>
              </a:spcAft>
              <a:buNone/>
            </a:pPr>
            <a:r>
              <a:rPr lang="en-US" dirty="0"/>
              <a:t>    &lt;span class="type"&gt;HAS_ENROLLMENT&lt;/span&gt;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data-from="10" data-to="15"&gt;</a:t>
            </a:r>
            <a:endParaRPr dirty="0"/>
          </a:p>
          <a:p>
            <a:pPr marL="0" lvl="0" indent="0" algn="l" rtl="0">
              <a:spcBef>
                <a:spcPts val="0"/>
              </a:spcBef>
              <a:spcAft>
                <a:spcPts val="0"/>
              </a:spcAft>
              <a:buNone/>
            </a:pPr>
            <a:r>
              <a:rPr lang="en-US" dirty="0"/>
              <a:t>    &lt;span class="type"&gt;HAS_ENROLLMENT&lt;/span&gt;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data-from="15" data-to="11"&gt;</a:t>
            </a:r>
            <a:endParaRPr dirty="0"/>
          </a:p>
          <a:p>
            <a:pPr marL="0" lvl="0" indent="0" algn="l" rtl="0">
              <a:spcBef>
                <a:spcPts val="0"/>
              </a:spcBef>
              <a:spcAft>
                <a:spcPts val="0"/>
              </a:spcAft>
              <a:buNone/>
            </a:pPr>
            <a:r>
              <a:rPr lang="en-US" dirty="0"/>
              <a:t>    &lt;span class="type"&gt;IN_COURSE&lt;/span&gt;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data-from="14" data-to="2"&gt;</a:t>
            </a:r>
            <a:endParaRPr dirty="0"/>
          </a:p>
          <a:p>
            <a:pPr marL="0" lvl="0" indent="0" algn="l" rtl="0">
              <a:spcBef>
                <a:spcPts val="0"/>
              </a:spcBef>
              <a:spcAft>
                <a:spcPts val="0"/>
              </a:spcAft>
              <a:buNone/>
            </a:pPr>
            <a:r>
              <a:rPr lang="en-US" dirty="0"/>
              <a:t>    &lt;span class="type"&gt;IN_COURSE&lt;/span&gt;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data-from="15" data-to="3"&gt;</a:t>
            </a:r>
            <a:endParaRPr dirty="0"/>
          </a:p>
          <a:p>
            <a:pPr marL="0" lvl="0" indent="0" algn="l" rtl="0">
              <a:spcBef>
                <a:spcPts val="0"/>
              </a:spcBef>
              <a:spcAft>
                <a:spcPts val="0"/>
              </a:spcAft>
              <a:buNone/>
            </a:pPr>
            <a:r>
              <a:rPr lang="en-US" dirty="0"/>
              <a:t>    &lt;span class="type"&gt;COMPLETED&lt;/span&gt;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data-from="14" data-to="4"&gt;</a:t>
            </a:r>
            <a:endParaRPr dirty="0"/>
          </a:p>
          <a:p>
            <a:pPr marL="0" lvl="0" indent="0" algn="l" rtl="0">
              <a:spcBef>
                <a:spcPts val="0"/>
              </a:spcBef>
              <a:spcAft>
                <a:spcPts val="0"/>
              </a:spcAft>
              <a:buNone/>
            </a:pPr>
            <a:r>
              <a:rPr lang="en-US" dirty="0"/>
              <a:t>    &lt;span class="type"&gt;COMPLETED&lt;/span&gt;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data-from="11" data-to="16"&gt;</a:t>
            </a:r>
            <a:endParaRPr dirty="0"/>
          </a:p>
          <a:p>
            <a:pPr marL="0" lvl="0" indent="0" algn="l" rtl="0">
              <a:spcBef>
                <a:spcPts val="0"/>
              </a:spcBef>
              <a:spcAft>
                <a:spcPts val="0"/>
              </a:spcAft>
              <a:buNone/>
            </a:pPr>
            <a:r>
              <a:rPr lang="en-US" dirty="0"/>
              <a:t>    &lt;span class="type"&gt;HAS_CERTIFICATE&lt;/span&gt;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&lt;/ul&gt;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545" name="Google Shape;545;g731d2e0d3a_0_37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101</a:t>
            </a:fld>
            <a:endParaRPr/>
          </a:p>
        </p:txBody>
      </p:sp>
    </p:spTree>
    <p:extLst>
      <p:ext uri="{BB962C8B-B14F-4D97-AF65-F5344CB8AC3E}">
        <p14:creationId xmlns:p14="http://schemas.microsoft.com/office/powerpoint/2010/main" val="10057638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731d2e0d3a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731d2e0d3a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4" name="Google Shape;554;g731d2e0d3a_0_3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102</a:t>
            </a:fld>
            <a:endParaRPr/>
          </a:p>
        </p:txBody>
      </p:sp>
    </p:spTree>
    <p:extLst>
      <p:ext uri="{BB962C8B-B14F-4D97-AF65-F5344CB8AC3E}">
        <p14:creationId xmlns:p14="http://schemas.microsoft.com/office/powerpoint/2010/main" val="16726740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3" name="Google Shape;123;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103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15222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31dbee1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31dbee1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731dbee1c3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104</a:t>
            </a:fld>
            <a:endParaRPr/>
          </a:p>
        </p:txBody>
      </p:sp>
    </p:spTree>
    <p:extLst>
      <p:ext uri="{BB962C8B-B14F-4D97-AF65-F5344CB8AC3E}">
        <p14:creationId xmlns:p14="http://schemas.microsoft.com/office/powerpoint/2010/main" val="21478691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31dbee1c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31dbee1c3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Recall the hierrarchy of accessibility.  In general, refactoring involves moving data around this hierarchy, in order to better answer a question.</a:t>
            </a:r>
            <a:br>
              <a:rPr lang="en-US"/>
            </a:br>
            <a:endParaRPr/>
          </a:p>
        </p:txBody>
      </p:sp>
    </p:spTree>
    <p:extLst>
      <p:ext uri="{BB962C8B-B14F-4D97-AF65-F5344CB8AC3E}">
        <p14:creationId xmlns:p14="http://schemas.microsoft.com/office/powerpoint/2010/main" val="175860257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731dbee1c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731dbee1c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g731dbee1c3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106</a:t>
            </a:fld>
            <a:endParaRPr/>
          </a:p>
        </p:txBody>
      </p:sp>
    </p:spTree>
    <p:extLst>
      <p:ext uri="{BB962C8B-B14F-4D97-AF65-F5344CB8AC3E}">
        <p14:creationId xmlns:p14="http://schemas.microsoft.com/office/powerpoint/2010/main" val="21987686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0f5c903c9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0f5c903c9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We’ve already seen some examples of this kind of refactoring.  If, we split Currency onto its own node.  This allows us to anchor on Currency, if desired, and reduces the amount of properly lookups we need to do in other cases</a:t>
            </a:r>
            <a:endParaRPr dirty="0"/>
          </a:p>
        </p:txBody>
      </p:sp>
      <p:sp>
        <p:nvSpPr>
          <p:cNvPr id="163" name="Google Shape;163;g50f5c903c9_0_10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107</a:t>
            </a:fld>
            <a:endParaRPr/>
          </a:p>
        </p:txBody>
      </p:sp>
    </p:spTree>
    <p:extLst>
      <p:ext uri="{BB962C8B-B14F-4D97-AF65-F5344CB8AC3E}">
        <p14:creationId xmlns:p14="http://schemas.microsoft.com/office/powerpoint/2010/main" val="11566767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35d0981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35d0981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a:t>Converting a repeated property to a Label is another common refactor.  </a:t>
            </a:r>
            <a:endParaRPr sz="1000"/>
          </a:p>
        </p:txBody>
      </p:sp>
      <p:sp>
        <p:nvSpPr>
          <p:cNvPr id="187" name="Google Shape;187;g735d0981e5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108</a:t>
            </a:fld>
            <a:endParaRPr/>
          </a:p>
        </p:txBody>
      </p:sp>
    </p:spTree>
    <p:extLst>
      <p:ext uri="{BB962C8B-B14F-4D97-AF65-F5344CB8AC3E}">
        <p14:creationId xmlns:p14="http://schemas.microsoft.com/office/powerpoint/2010/main" val="25217707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0f5c903c9_0_1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0f5c903c9_0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Intermediate nodes are also a frequent result of refactoring.  What was previously a relationship property is now a node property, which is not necessarily any more accessible from a query processing standpoint.  But it makes the model simpler by reducing the number of relationships connected to each Person node.</a:t>
            </a:r>
            <a:endParaRPr/>
          </a:p>
        </p:txBody>
      </p:sp>
      <p:sp>
        <p:nvSpPr>
          <p:cNvPr id="213" name="Google Shape;213;g50f5c903c9_0_105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109</a:t>
            </a:fld>
            <a:endParaRPr/>
          </a:p>
        </p:txBody>
      </p:sp>
    </p:spTree>
    <p:extLst>
      <p:ext uri="{BB962C8B-B14F-4D97-AF65-F5344CB8AC3E}">
        <p14:creationId xmlns:p14="http://schemas.microsoft.com/office/powerpoint/2010/main" val="2287974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0f5c903c9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0f5c903c9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a:solidFill>
                  <a:srgbClr val="000000"/>
                </a:solidFill>
                <a:latin typeface="Open Sans"/>
                <a:ea typeface="Open Sans"/>
                <a:cs typeface="Open Sans"/>
                <a:sym typeface="Open Sans"/>
              </a:rPr>
              <a:t>Demonstrate the functionality of Arrow Tool.  </a:t>
            </a:r>
            <a:r>
              <a:rPr lang="en-US" sz="1000" b="1" dirty="0">
                <a:solidFill>
                  <a:srgbClr val="000000"/>
                </a:solidFill>
                <a:latin typeface="Open Sans"/>
                <a:ea typeface="Open Sans"/>
                <a:cs typeface="Open Sans"/>
                <a:sym typeface="Open Sans"/>
              </a:rPr>
              <a:t>Invite students to follow along with you.</a:t>
            </a:r>
            <a:endParaRPr sz="1000" b="1" dirty="0">
              <a:solidFill>
                <a:srgbClr val="000000"/>
              </a:solidFill>
              <a:latin typeface="Open Sans"/>
              <a:ea typeface="Open Sans"/>
              <a:cs typeface="Open Sans"/>
              <a:sym typeface="Open Sans"/>
            </a:endParaRPr>
          </a:p>
          <a:p>
            <a:pPr marL="0" lvl="0" indent="0" algn="l" rtl="0">
              <a:lnSpc>
                <a:spcPct val="115000"/>
              </a:lnSpc>
              <a:spcBef>
                <a:spcPts val="0"/>
              </a:spcBef>
              <a:spcAft>
                <a:spcPts val="0"/>
              </a:spcAft>
              <a:buNone/>
            </a:pPr>
            <a:endParaRPr sz="1000" dirty="0">
              <a:solidFill>
                <a:srgbClr val="000000"/>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000" u="sng" dirty="0">
                <a:solidFill>
                  <a:srgbClr val="2200CC"/>
                </a:solidFill>
                <a:latin typeface="Open Sans"/>
                <a:ea typeface="Open Sans"/>
                <a:cs typeface="Open Sans"/>
                <a:sym typeface="Open Sans"/>
                <a:hlinkClick r:id="rId3"/>
              </a:rPr>
              <a:t>http://www.apcjones.com/arrows</a:t>
            </a:r>
            <a:endParaRPr sz="1000" dirty="0">
              <a:solidFill>
                <a:srgbClr val="000000"/>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000" dirty="0">
                <a:solidFill>
                  <a:srgbClr val="000000"/>
                </a:solidFill>
                <a:latin typeface="Open Sans"/>
                <a:ea typeface="Open Sans"/>
                <a:cs typeface="Open Sans"/>
                <a:sym typeface="Open Sans"/>
              </a:rPr>
              <a:t>Do all of the following:</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Clr>
                <a:srgbClr val="000000"/>
              </a:buClr>
              <a:buSzPts val="1000"/>
              <a:buFont typeface="Open Sans"/>
              <a:buChar char="●"/>
            </a:pPr>
            <a:r>
              <a:rPr lang="en-US" sz="1000" dirty="0">
                <a:solidFill>
                  <a:srgbClr val="000000"/>
                </a:solidFill>
                <a:latin typeface="Open Sans"/>
                <a:ea typeface="Open Sans"/>
                <a:cs typeface="Open Sans"/>
                <a:sym typeface="Open Sans"/>
              </a:rPr>
              <a:t>Create the </a:t>
            </a:r>
            <a:r>
              <a:rPr lang="en-US" sz="1000" b="1" dirty="0">
                <a:solidFill>
                  <a:srgbClr val="000000"/>
                </a:solidFill>
                <a:latin typeface="Open Sans"/>
                <a:ea typeface="Open Sans"/>
                <a:cs typeface="Open Sans"/>
                <a:sym typeface="Open Sans"/>
              </a:rPr>
              <a:t>Dan-Ann-Residence </a:t>
            </a:r>
            <a:r>
              <a:rPr lang="en-US" sz="1000" dirty="0">
                <a:solidFill>
                  <a:srgbClr val="000000"/>
                </a:solidFill>
                <a:latin typeface="Open Sans"/>
                <a:ea typeface="Open Sans"/>
                <a:cs typeface="Open Sans"/>
                <a:sym typeface="Open Sans"/>
              </a:rPr>
              <a:t>model, as on the previous slides.</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Clr>
                <a:srgbClr val="000000"/>
              </a:buClr>
              <a:buSzPts val="1000"/>
              <a:buFont typeface="Open Sans"/>
              <a:buChar char="●"/>
            </a:pPr>
            <a:r>
              <a:rPr lang="en-US" sz="1000" dirty="0">
                <a:solidFill>
                  <a:srgbClr val="000000"/>
                </a:solidFill>
                <a:latin typeface="Open Sans"/>
                <a:ea typeface="Open Sans"/>
                <a:cs typeface="Open Sans"/>
                <a:sym typeface="Open Sans"/>
              </a:rPr>
              <a:t>Export a model (copy)</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Clr>
                <a:srgbClr val="000000"/>
              </a:buClr>
              <a:buSzPts val="1000"/>
              <a:buFont typeface="Open Sans"/>
              <a:buChar char="●"/>
            </a:pPr>
            <a:r>
              <a:rPr lang="en-US" sz="1000" dirty="0">
                <a:solidFill>
                  <a:srgbClr val="000000"/>
                </a:solidFill>
                <a:latin typeface="Open Sans"/>
                <a:ea typeface="Open Sans"/>
                <a:cs typeface="Open Sans"/>
                <a:sym typeface="Open Sans"/>
              </a:rPr>
              <a:t>Clear the model</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Clr>
                <a:srgbClr val="000000"/>
              </a:buClr>
              <a:buSzPts val="1000"/>
              <a:buFont typeface="Open Sans"/>
              <a:buChar char="●"/>
            </a:pPr>
            <a:r>
              <a:rPr lang="en-US" sz="1000" dirty="0">
                <a:solidFill>
                  <a:srgbClr val="000000"/>
                </a:solidFill>
                <a:latin typeface="Open Sans"/>
                <a:ea typeface="Open Sans"/>
                <a:cs typeface="Open Sans"/>
                <a:sym typeface="Open Sans"/>
              </a:rPr>
              <a:t>Import a model (paste)</a:t>
            </a:r>
            <a:endParaRPr sz="1000" dirty="0">
              <a:solidFill>
                <a:srgbClr val="000000"/>
              </a:solidFill>
              <a:latin typeface="Open Sans"/>
              <a:ea typeface="Open Sans"/>
              <a:cs typeface="Open Sans"/>
              <a:sym typeface="Open Sans"/>
            </a:endParaRPr>
          </a:p>
          <a:p>
            <a:pPr marL="0" lvl="0" indent="0" algn="l" rtl="0">
              <a:lnSpc>
                <a:spcPct val="115000"/>
              </a:lnSpc>
              <a:spcBef>
                <a:spcPts val="0"/>
              </a:spcBef>
              <a:spcAft>
                <a:spcPts val="0"/>
              </a:spcAft>
              <a:buNone/>
            </a:pPr>
            <a:endParaRPr sz="1000" dirty="0">
              <a:solidFill>
                <a:srgbClr val="000000"/>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000" dirty="0">
                <a:solidFill>
                  <a:srgbClr val="000000"/>
                </a:solidFill>
                <a:latin typeface="Open Sans"/>
                <a:ea typeface="Open Sans"/>
                <a:cs typeface="Open Sans"/>
                <a:sym typeface="Open Sans"/>
              </a:rPr>
              <a:t>************</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Go to </a:t>
            </a:r>
            <a:r>
              <a:rPr lang="en-US" sz="1000" u="sng" dirty="0">
                <a:solidFill>
                  <a:srgbClr val="2200CC"/>
                </a:solidFill>
                <a:latin typeface="Open Sans"/>
                <a:ea typeface="Open Sans"/>
                <a:cs typeface="Open Sans"/>
                <a:sym typeface="Open Sans"/>
                <a:hlinkClick r:id="rId3"/>
              </a:rPr>
              <a:t>www.apcjones.com/arrows</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Add a node: Click +Node.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Double-click the node.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You are now in the Edit Node pane.</a:t>
            </a:r>
            <a:endParaRPr sz="1000" dirty="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dirty="0">
                <a:solidFill>
                  <a:srgbClr val="000000"/>
                </a:solidFill>
                <a:latin typeface="Open Sans"/>
                <a:ea typeface="Open Sans"/>
                <a:cs typeface="Open Sans"/>
                <a:sym typeface="Open Sans"/>
              </a:rPr>
              <a:t>Enter:</a:t>
            </a:r>
            <a:endParaRPr sz="1000" dirty="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dirty="0">
                <a:solidFill>
                  <a:srgbClr val="000000"/>
                </a:solidFill>
                <a:latin typeface="Open Sans"/>
                <a:ea typeface="Open Sans"/>
                <a:cs typeface="Open Sans"/>
                <a:sym typeface="Open Sans"/>
              </a:rPr>
              <a:t>Caption: Person</a:t>
            </a:r>
            <a:endParaRPr sz="1000" dirty="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dirty="0">
                <a:solidFill>
                  <a:srgbClr val="000000"/>
                </a:solidFill>
                <a:latin typeface="Open Sans"/>
                <a:ea typeface="Open Sans"/>
                <a:cs typeface="Open Sans"/>
                <a:sym typeface="Open Sans"/>
              </a:rPr>
              <a:t>Properties: </a:t>
            </a:r>
            <a:endParaRPr sz="1000" dirty="0">
              <a:solidFill>
                <a:srgbClr val="000000"/>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1000" dirty="0">
                <a:solidFill>
                  <a:srgbClr val="000000"/>
                </a:solidFill>
                <a:latin typeface="Open Sans"/>
                <a:ea typeface="Open Sans"/>
                <a:cs typeface="Open Sans"/>
                <a:sym typeface="Open Sans"/>
              </a:rPr>
              <a:t>name: 'Dan'</a:t>
            </a:r>
            <a:endParaRPr sz="1000" dirty="0">
              <a:solidFill>
                <a:srgbClr val="000000"/>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1000" dirty="0">
                <a:solidFill>
                  <a:srgbClr val="000000"/>
                </a:solidFill>
                <a:latin typeface="Open Sans"/>
                <a:ea typeface="Open Sans"/>
                <a:cs typeface="Open Sans"/>
                <a:sym typeface="Open Sans"/>
              </a:rPr>
              <a:t>born: 1975</a:t>
            </a:r>
            <a:endParaRPr sz="1000" dirty="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dirty="0">
                <a:solidFill>
                  <a:srgbClr val="000000"/>
                </a:solidFill>
                <a:latin typeface="Open Sans"/>
                <a:ea typeface="Open Sans"/>
                <a:cs typeface="Open Sans"/>
                <a:sym typeface="Open Sans"/>
              </a:rPr>
              <a:t>Click Save.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You should now see the node.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Add another node: Click +Node.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Double-click the node.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You are now in the Edit Node pane for the node.</a:t>
            </a:r>
            <a:endParaRPr sz="1000" dirty="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dirty="0">
                <a:solidFill>
                  <a:srgbClr val="000000"/>
                </a:solidFill>
                <a:latin typeface="Open Sans"/>
                <a:ea typeface="Open Sans"/>
                <a:cs typeface="Open Sans"/>
                <a:sym typeface="Open Sans"/>
              </a:rPr>
              <a:t>Enter:</a:t>
            </a:r>
            <a:endParaRPr sz="1000" dirty="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dirty="0">
                <a:solidFill>
                  <a:srgbClr val="000000"/>
                </a:solidFill>
                <a:latin typeface="Open Sans"/>
                <a:ea typeface="Open Sans"/>
                <a:cs typeface="Open Sans"/>
                <a:sym typeface="Open Sans"/>
              </a:rPr>
              <a:t>Caption: Person</a:t>
            </a:r>
            <a:endParaRPr sz="1000" dirty="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dirty="0">
                <a:solidFill>
                  <a:srgbClr val="000000"/>
                </a:solidFill>
                <a:latin typeface="Open Sans"/>
                <a:ea typeface="Open Sans"/>
                <a:cs typeface="Open Sans"/>
                <a:sym typeface="Open Sans"/>
              </a:rPr>
              <a:t>Properties: </a:t>
            </a:r>
            <a:endParaRPr sz="1000" dirty="0">
              <a:solidFill>
                <a:srgbClr val="000000"/>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1000" dirty="0">
                <a:solidFill>
                  <a:srgbClr val="000000"/>
                </a:solidFill>
                <a:latin typeface="Open Sans"/>
                <a:ea typeface="Open Sans"/>
                <a:cs typeface="Open Sans"/>
                <a:sym typeface="Open Sans"/>
              </a:rPr>
              <a:t>name: 'Ann'</a:t>
            </a:r>
            <a:endParaRPr sz="1000" dirty="0">
              <a:solidFill>
                <a:srgbClr val="000000"/>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1000" dirty="0">
                <a:solidFill>
                  <a:srgbClr val="000000"/>
                </a:solidFill>
                <a:latin typeface="Open Sans"/>
                <a:ea typeface="Open Sans"/>
                <a:cs typeface="Open Sans"/>
                <a:sym typeface="Open Sans"/>
              </a:rPr>
              <a:t>born: 1977</a:t>
            </a:r>
            <a:endParaRPr sz="1000" dirty="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dirty="0">
                <a:solidFill>
                  <a:srgbClr val="000000"/>
                </a:solidFill>
                <a:latin typeface="Open Sans"/>
                <a:ea typeface="Open Sans"/>
                <a:cs typeface="Open Sans"/>
                <a:sym typeface="Open Sans"/>
              </a:rPr>
              <a:t>Click Save.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Both nodes now appear. Arrange them as you like.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Add the MARRIED relationship between Dan and Ann: Hover over the outside of the 'Dan' node and drag its halo to the halo of the 'Ann' node.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The arrow should appear. Double-click the arrow.</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You are now in the Edit pane for the relationship.</a:t>
            </a:r>
            <a:endParaRPr sz="1000" dirty="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dirty="0">
                <a:solidFill>
                  <a:srgbClr val="000000"/>
                </a:solidFill>
                <a:latin typeface="Open Sans"/>
                <a:ea typeface="Open Sans"/>
                <a:cs typeface="Open Sans"/>
                <a:sym typeface="Open Sans"/>
              </a:rPr>
              <a:t>Enter:</a:t>
            </a:r>
            <a:endParaRPr sz="1000" dirty="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dirty="0">
                <a:solidFill>
                  <a:srgbClr val="000000"/>
                </a:solidFill>
                <a:latin typeface="Open Sans"/>
                <a:ea typeface="Open Sans"/>
                <a:cs typeface="Open Sans"/>
                <a:sym typeface="Open Sans"/>
              </a:rPr>
              <a:t>Type: MARRIED</a:t>
            </a:r>
            <a:endParaRPr sz="1000" dirty="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dirty="0">
                <a:solidFill>
                  <a:srgbClr val="000000"/>
                </a:solidFill>
                <a:latin typeface="Open Sans"/>
                <a:ea typeface="Open Sans"/>
                <a:cs typeface="Open Sans"/>
                <a:sym typeface="Open Sans"/>
              </a:rPr>
              <a:t>Properties: </a:t>
            </a:r>
            <a:endParaRPr sz="1000" dirty="0">
              <a:solidFill>
                <a:srgbClr val="000000"/>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1000" dirty="0">
                <a:solidFill>
                  <a:srgbClr val="000000"/>
                </a:solidFill>
                <a:latin typeface="Open Sans"/>
                <a:ea typeface="Open Sans"/>
                <a:cs typeface="Open Sans"/>
                <a:sym typeface="Open Sans"/>
              </a:rPr>
              <a:t>since: 2005-02-14</a:t>
            </a:r>
            <a:endParaRPr sz="1000" dirty="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dirty="0">
                <a:solidFill>
                  <a:srgbClr val="000000"/>
                </a:solidFill>
                <a:latin typeface="Open Sans"/>
                <a:ea typeface="Open Sans"/>
                <a:cs typeface="Open Sans"/>
                <a:sym typeface="Open Sans"/>
              </a:rPr>
              <a:t>Click Save.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Click +Node.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Double-click the node.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You are now in the Edit Node pane.</a:t>
            </a:r>
            <a:endParaRPr sz="1000" dirty="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dirty="0">
                <a:solidFill>
                  <a:srgbClr val="000000"/>
                </a:solidFill>
                <a:latin typeface="Open Sans"/>
                <a:ea typeface="Open Sans"/>
                <a:cs typeface="Open Sans"/>
                <a:sym typeface="Open Sans"/>
              </a:rPr>
              <a:t>Enter:</a:t>
            </a:r>
            <a:endParaRPr sz="1000" dirty="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dirty="0">
                <a:solidFill>
                  <a:srgbClr val="000000"/>
                </a:solidFill>
                <a:latin typeface="Open Sans"/>
                <a:ea typeface="Open Sans"/>
                <a:cs typeface="Open Sans"/>
                <a:sym typeface="Open Sans"/>
              </a:rPr>
              <a:t>Caption: Person</a:t>
            </a:r>
            <a:endParaRPr sz="1000" dirty="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dirty="0">
                <a:solidFill>
                  <a:srgbClr val="000000"/>
                </a:solidFill>
                <a:latin typeface="Open Sans"/>
                <a:ea typeface="Open Sans"/>
                <a:cs typeface="Open Sans"/>
                <a:sym typeface="Open Sans"/>
              </a:rPr>
              <a:t>Properties: </a:t>
            </a:r>
            <a:endParaRPr sz="1000" dirty="0">
              <a:solidFill>
                <a:srgbClr val="000000"/>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1000" dirty="0">
                <a:solidFill>
                  <a:srgbClr val="000000"/>
                </a:solidFill>
                <a:latin typeface="Open Sans"/>
                <a:ea typeface="Open Sans"/>
                <a:cs typeface="Open Sans"/>
                <a:sym typeface="Open Sans"/>
              </a:rPr>
              <a:t>name: 'Dan'</a:t>
            </a:r>
            <a:endParaRPr sz="1000" dirty="0">
              <a:solidFill>
                <a:srgbClr val="000000"/>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1000" dirty="0">
                <a:solidFill>
                  <a:srgbClr val="000000"/>
                </a:solidFill>
                <a:latin typeface="Open Sans"/>
                <a:ea typeface="Open Sans"/>
                <a:cs typeface="Open Sans"/>
                <a:sym typeface="Open Sans"/>
              </a:rPr>
              <a:t>born: 1975</a:t>
            </a:r>
            <a:endParaRPr sz="1000" dirty="0">
              <a:solidFill>
                <a:srgbClr val="000000"/>
              </a:solidFill>
              <a:latin typeface="Open Sans"/>
              <a:ea typeface="Open Sans"/>
              <a:cs typeface="Open Sans"/>
              <a:sym typeface="Open Sans"/>
            </a:endParaRPr>
          </a:p>
          <a:p>
            <a:pPr marL="914400" lvl="0" indent="0" algn="l" rtl="0">
              <a:lnSpc>
                <a:spcPct val="115000"/>
              </a:lnSpc>
              <a:spcBef>
                <a:spcPts val="0"/>
              </a:spcBef>
              <a:spcAft>
                <a:spcPts val="0"/>
              </a:spcAft>
              <a:buNone/>
            </a:pPr>
            <a:endParaRPr sz="1000" dirty="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dirty="0">
                <a:solidFill>
                  <a:srgbClr val="000000"/>
                </a:solidFill>
                <a:latin typeface="Open Sans"/>
                <a:ea typeface="Open Sans"/>
                <a:cs typeface="Open Sans"/>
                <a:sym typeface="Open Sans"/>
              </a:rPr>
              <a:t>Click Save.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The nodes and relationship should appear.</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Add a node: Click +Node.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Double-click the node.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You are now in the Edit Node pane.</a:t>
            </a:r>
            <a:endParaRPr sz="1000" dirty="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dirty="0">
                <a:solidFill>
                  <a:srgbClr val="000000"/>
                </a:solidFill>
                <a:latin typeface="Open Sans"/>
                <a:ea typeface="Open Sans"/>
                <a:cs typeface="Open Sans"/>
                <a:sym typeface="Open Sans"/>
              </a:rPr>
              <a:t>Enter:</a:t>
            </a:r>
            <a:endParaRPr sz="1000" dirty="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dirty="0">
                <a:solidFill>
                  <a:srgbClr val="000000"/>
                </a:solidFill>
                <a:latin typeface="Open Sans"/>
                <a:ea typeface="Open Sans"/>
                <a:cs typeface="Open Sans"/>
                <a:sym typeface="Open Sans"/>
              </a:rPr>
              <a:t>Caption: Residence, Location</a:t>
            </a:r>
            <a:endParaRPr sz="1000" dirty="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dirty="0">
                <a:solidFill>
                  <a:srgbClr val="000000"/>
                </a:solidFill>
                <a:latin typeface="Open Sans"/>
                <a:ea typeface="Open Sans"/>
                <a:cs typeface="Open Sans"/>
                <a:sym typeface="Open Sans"/>
              </a:rPr>
              <a:t>Properties: </a:t>
            </a:r>
            <a:endParaRPr sz="1000" dirty="0">
              <a:solidFill>
                <a:srgbClr val="000000"/>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1000" dirty="0">
                <a:solidFill>
                  <a:srgbClr val="000000"/>
                </a:solidFill>
                <a:latin typeface="Open Sans"/>
                <a:ea typeface="Open Sans"/>
                <a:cs typeface="Open Sans"/>
                <a:sym typeface="Open Sans"/>
              </a:rPr>
              <a:t>address: '475 Broad Street'</a:t>
            </a:r>
            <a:endParaRPr sz="1000" dirty="0">
              <a:solidFill>
                <a:srgbClr val="000000"/>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1000" dirty="0" err="1">
                <a:solidFill>
                  <a:srgbClr val="000000"/>
                </a:solidFill>
                <a:latin typeface="Open Sans"/>
                <a:ea typeface="Open Sans"/>
                <a:cs typeface="Open Sans"/>
                <a:sym typeface="Open Sans"/>
              </a:rPr>
              <a:t>postalCode</a:t>
            </a:r>
            <a:r>
              <a:rPr lang="en-US" sz="1000" dirty="0">
                <a:solidFill>
                  <a:srgbClr val="000000"/>
                </a:solidFill>
                <a:latin typeface="Open Sans"/>
                <a:ea typeface="Open Sans"/>
                <a:cs typeface="Open Sans"/>
                <a:sym typeface="Open Sans"/>
              </a:rPr>
              <a:t>: 28394</a:t>
            </a:r>
            <a:endParaRPr sz="1000" dirty="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dirty="0">
                <a:solidFill>
                  <a:srgbClr val="000000"/>
                </a:solidFill>
                <a:latin typeface="Open Sans"/>
                <a:ea typeface="Open Sans"/>
                <a:cs typeface="Open Sans"/>
                <a:sym typeface="Open Sans"/>
              </a:rPr>
              <a:t>Click Save.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The new node should appear. Arrange the nodes as you like.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Add the LIVES_AT relationship between Dan and the Residence node: Hover over the outside of the 'Dan' node and drag its halo to the halo  of the Residence node.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The arrow should appear. Double-click the arrow.</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You are now in the Edit pane for the relationship.</a:t>
            </a:r>
            <a:endParaRPr sz="1000" dirty="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dirty="0">
                <a:solidFill>
                  <a:srgbClr val="000000"/>
                </a:solidFill>
                <a:latin typeface="Open Sans"/>
                <a:ea typeface="Open Sans"/>
                <a:cs typeface="Open Sans"/>
                <a:sym typeface="Open Sans"/>
              </a:rPr>
              <a:t>Enter:</a:t>
            </a:r>
            <a:endParaRPr sz="1000" dirty="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dirty="0">
                <a:solidFill>
                  <a:srgbClr val="000000"/>
                </a:solidFill>
                <a:latin typeface="Open Sans"/>
                <a:ea typeface="Open Sans"/>
                <a:cs typeface="Open Sans"/>
                <a:sym typeface="Open Sans"/>
              </a:rPr>
              <a:t>Type: LIVES_AT</a:t>
            </a:r>
            <a:endParaRPr sz="1000" dirty="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dirty="0">
                <a:solidFill>
                  <a:srgbClr val="000000"/>
                </a:solidFill>
                <a:latin typeface="Open Sans"/>
                <a:ea typeface="Open Sans"/>
                <a:cs typeface="Open Sans"/>
                <a:sym typeface="Open Sans"/>
              </a:rPr>
              <a:t>Click Save.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You should now see the relationship. Arrange the nodes as you want to.</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Add the LIVES_AT relationship between Ann and the Residence node: Hover over the outside of the 'Ann' node and drag its halo to the halo  of the Residence node.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The arrow should appear. Double-click the arrow.</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You are now in the Edit pane for the relationship.</a:t>
            </a:r>
            <a:endParaRPr sz="1000" dirty="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dirty="0">
                <a:solidFill>
                  <a:srgbClr val="000000"/>
                </a:solidFill>
                <a:latin typeface="Open Sans"/>
                <a:ea typeface="Open Sans"/>
                <a:cs typeface="Open Sans"/>
                <a:sym typeface="Open Sans"/>
              </a:rPr>
              <a:t>Enter:</a:t>
            </a:r>
            <a:endParaRPr sz="1000" dirty="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dirty="0">
                <a:solidFill>
                  <a:srgbClr val="000000"/>
                </a:solidFill>
                <a:latin typeface="Open Sans"/>
                <a:ea typeface="Open Sans"/>
                <a:cs typeface="Open Sans"/>
                <a:sym typeface="Open Sans"/>
              </a:rPr>
              <a:t>Type: LIVES_AT</a:t>
            </a:r>
            <a:endParaRPr sz="1000" dirty="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dirty="0">
                <a:solidFill>
                  <a:srgbClr val="000000"/>
                </a:solidFill>
                <a:latin typeface="Open Sans"/>
                <a:ea typeface="Open Sans"/>
                <a:cs typeface="Open Sans"/>
                <a:sym typeface="Open Sans"/>
              </a:rPr>
              <a:t>Click Save.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You should now see the relationship. Arrange the nodes as you want to.</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Add the OWNS relationship between Ann and the Residence node: Hover over the outside of the 'Ann' node and drag it to the outside of the Residence node.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The arrow should appear. Double-click the arrow.</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You are now in the Edit pane for the relationship.</a:t>
            </a:r>
            <a:endParaRPr sz="1000" dirty="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dirty="0">
                <a:solidFill>
                  <a:srgbClr val="000000"/>
                </a:solidFill>
                <a:latin typeface="Open Sans"/>
                <a:ea typeface="Open Sans"/>
                <a:cs typeface="Open Sans"/>
                <a:sym typeface="Open Sans"/>
              </a:rPr>
              <a:t>Enter:</a:t>
            </a:r>
            <a:endParaRPr sz="1000" dirty="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dirty="0">
                <a:solidFill>
                  <a:srgbClr val="000000"/>
                </a:solidFill>
                <a:latin typeface="Open Sans"/>
                <a:ea typeface="Open Sans"/>
                <a:cs typeface="Open Sans"/>
                <a:sym typeface="Open Sans"/>
              </a:rPr>
              <a:t>Type: OWNS</a:t>
            </a:r>
            <a:endParaRPr sz="1000" dirty="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dirty="0">
                <a:solidFill>
                  <a:srgbClr val="000000"/>
                </a:solidFill>
                <a:latin typeface="Open Sans"/>
                <a:ea typeface="Open Sans"/>
                <a:cs typeface="Open Sans"/>
                <a:sym typeface="Open Sans"/>
              </a:rPr>
              <a:t>Properties: </a:t>
            </a:r>
            <a:endParaRPr sz="1000" dirty="0">
              <a:solidFill>
                <a:srgbClr val="000000"/>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000" dirty="0">
                <a:solidFill>
                  <a:srgbClr val="000000"/>
                </a:solidFill>
                <a:latin typeface="Open Sans"/>
                <a:ea typeface="Open Sans"/>
                <a:cs typeface="Open Sans"/>
                <a:sym typeface="Open Sans"/>
              </a:rPr>
              <a:t>				financed: TRUE</a:t>
            </a:r>
            <a:endParaRPr sz="1000" dirty="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dirty="0">
                <a:solidFill>
                  <a:srgbClr val="000000"/>
                </a:solidFill>
                <a:latin typeface="Open Sans"/>
                <a:ea typeface="Open Sans"/>
                <a:cs typeface="Open Sans"/>
                <a:sym typeface="Open Sans"/>
              </a:rPr>
              <a:t>Click Save.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You should now see the the completed graph data model. Arrange the nodes as you want to.</a:t>
            </a:r>
            <a:endParaRPr sz="1000" dirty="0">
              <a:solidFill>
                <a:srgbClr val="000000"/>
              </a:solidFill>
              <a:latin typeface="Open Sans"/>
              <a:ea typeface="Open Sans"/>
              <a:cs typeface="Open Sans"/>
              <a:sym typeface="Open Sans"/>
            </a:endParaRPr>
          </a:p>
          <a:p>
            <a:pPr marL="457200" lvl="0" indent="0" algn="l" rtl="0">
              <a:lnSpc>
                <a:spcPct val="115000"/>
              </a:lnSpc>
              <a:spcBef>
                <a:spcPts val="0"/>
              </a:spcBef>
              <a:spcAft>
                <a:spcPts val="0"/>
              </a:spcAft>
              <a:buNone/>
            </a:pP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Show how to use the slider for Internal scale.</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Click </a:t>
            </a:r>
            <a:r>
              <a:rPr lang="en-US" sz="1000" b="1" dirty="0">
                <a:solidFill>
                  <a:srgbClr val="000000"/>
                </a:solidFill>
                <a:latin typeface="Open Sans"/>
                <a:ea typeface="Open Sans"/>
                <a:cs typeface="Open Sans"/>
                <a:sym typeface="Open Sans"/>
              </a:rPr>
              <a:t>Export Markup</a:t>
            </a:r>
            <a:r>
              <a:rPr lang="en-US" sz="1000" dirty="0">
                <a:solidFill>
                  <a:srgbClr val="000000"/>
                </a:solidFill>
                <a:latin typeface="Open Sans"/>
                <a:ea typeface="Open Sans"/>
                <a:cs typeface="Open Sans"/>
                <a:sym typeface="Open Sans"/>
              </a:rPr>
              <a:t> to show how the model is implemented in markup.</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Show that you can cut out the middle of the model to clear the display. You can save the markup in a text file. </a:t>
            </a:r>
            <a:endParaRPr sz="1000" dirty="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dirty="0">
                <a:solidFill>
                  <a:srgbClr val="000000"/>
                </a:solidFill>
                <a:latin typeface="Open Sans"/>
                <a:ea typeface="Open Sans"/>
                <a:cs typeface="Open Sans"/>
                <a:sym typeface="Open Sans"/>
              </a:rPr>
              <a:t>Show that you can also export the SVG file if you want show your model to somebody who is not using the Arrow Tool or if you want to include it in a document.</a:t>
            </a:r>
            <a:endParaRPr sz="1000" dirty="0">
              <a:solidFill>
                <a:srgbClr val="000000"/>
              </a:solidFill>
              <a:latin typeface="Open Sans"/>
              <a:ea typeface="Open Sans"/>
              <a:cs typeface="Open Sans"/>
              <a:sym typeface="Open Sans"/>
            </a:endParaRPr>
          </a:p>
          <a:p>
            <a:pPr marL="0" lvl="0" indent="0" algn="l" rtl="0">
              <a:spcBef>
                <a:spcPts val="0"/>
              </a:spcBef>
              <a:spcAft>
                <a:spcPts val="0"/>
              </a:spcAft>
              <a:buNone/>
            </a:pPr>
            <a:endParaRPr dirty="0"/>
          </a:p>
        </p:txBody>
      </p:sp>
      <p:sp>
        <p:nvSpPr>
          <p:cNvPr id="212" name="Google Shape;212;g50f5c903c9_0_80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14852965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31dbee1c3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31dbee1c3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3" name="Google Shape;223;g731dbee1c3_0_15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110</a:t>
            </a:fld>
            <a:endParaRPr/>
          </a:p>
        </p:txBody>
      </p:sp>
    </p:spTree>
    <p:extLst>
      <p:ext uri="{BB962C8B-B14F-4D97-AF65-F5344CB8AC3E}">
        <p14:creationId xmlns:p14="http://schemas.microsoft.com/office/powerpoint/2010/main" val="18903802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0f5c903c9_0_1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0f5c903c9_0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will now walk through an iterative process of graph development and refactoring.  We will use, as an example, modeling airline flights for an Orbitz-style use case: that is, answering the problem, “I want to fly from Malmo to New York on Friday”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You can read in depth about this on Max’s blog, linked here.</a:t>
            </a:r>
            <a:endParaRPr dirty="0"/>
          </a:p>
        </p:txBody>
      </p:sp>
      <p:sp>
        <p:nvSpPr>
          <p:cNvPr id="230" name="Google Shape;230;g50f5c903c9_0_11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111</a:t>
            </a:fld>
            <a:endParaRPr/>
          </a:p>
        </p:txBody>
      </p:sp>
    </p:spTree>
    <p:extLst>
      <p:ext uri="{BB962C8B-B14F-4D97-AF65-F5344CB8AC3E}">
        <p14:creationId xmlns:p14="http://schemas.microsoft.com/office/powerpoint/2010/main" val="16095066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31dbee1c3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31dbee1c3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this part of the class interactively.  Pose each stage as questions for the class to answer.</a:t>
            </a:r>
            <a:br>
              <a:rPr lang="en-US" dirty="0"/>
            </a:br>
            <a:br>
              <a:rPr lang="en-US" dirty="0"/>
            </a:br>
            <a:r>
              <a:rPr lang="en-US" dirty="0"/>
              <a:t>Here, we begin by following the modeling process: identifying entities and connection based on the question.  The entities should be </a:t>
            </a:r>
            <a:r>
              <a:rPr lang="en-US" b="1" dirty="0"/>
              <a:t>Airports</a:t>
            </a:r>
            <a:r>
              <a:rPr lang="en-US" dirty="0"/>
              <a:t>, and the connections </a:t>
            </a:r>
            <a:r>
              <a:rPr lang="en-US" b="1" dirty="0"/>
              <a:t>FLYING_TO</a:t>
            </a:r>
            <a:r>
              <a:rPr lang="en-US" dirty="0"/>
              <a:t>, with one connection per flight.  Airport data like </a:t>
            </a:r>
            <a:r>
              <a:rPr lang="en-US" b="1" dirty="0"/>
              <a:t>city </a:t>
            </a:r>
            <a:r>
              <a:rPr lang="en-US" dirty="0"/>
              <a:t>and </a:t>
            </a:r>
            <a:r>
              <a:rPr lang="en-US" b="1" dirty="0"/>
              <a:t>flight data </a:t>
            </a:r>
            <a:r>
              <a:rPr lang="en-US" dirty="0"/>
              <a:t>like </a:t>
            </a:r>
            <a:r>
              <a:rPr lang="en-US" b="1" dirty="0"/>
              <a:t>airline</a:t>
            </a:r>
            <a:r>
              <a:rPr lang="en-US" dirty="0"/>
              <a:t>, </a:t>
            </a:r>
            <a:r>
              <a:rPr lang="en-US" b="1" dirty="0"/>
              <a:t>flight number</a:t>
            </a:r>
            <a:r>
              <a:rPr lang="en-US" dirty="0"/>
              <a:t>, </a:t>
            </a:r>
            <a:r>
              <a:rPr lang="en-US" b="1" dirty="0"/>
              <a:t>departure</a:t>
            </a:r>
            <a:r>
              <a:rPr lang="en-US" dirty="0"/>
              <a:t>, etc.  are necessary properties.  That leads us to our first model , on the next slide.</a:t>
            </a:r>
            <a:endParaRPr dirty="0"/>
          </a:p>
        </p:txBody>
      </p:sp>
      <p:sp>
        <p:nvSpPr>
          <p:cNvPr id="239" name="Google Shape;239;g731dbee1c3_0_27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112</a:t>
            </a:fld>
            <a:endParaRPr/>
          </a:p>
        </p:txBody>
      </p:sp>
    </p:spTree>
    <p:extLst>
      <p:ext uri="{BB962C8B-B14F-4D97-AF65-F5344CB8AC3E}">
        <p14:creationId xmlns:p14="http://schemas.microsoft.com/office/powerpoint/2010/main" val="129326138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731dbee1c3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731dbee1c3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model answers the first question just fine.  But suppose we had to answer a different question, like this one? </a:t>
            </a:r>
            <a:r>
              <a:rPr lang="en-US" sz="1200" dirty="0">
                <a:solidFill>
                  <a:srgbClr val="434343"/>
                </a:solidFill>
                <a:latin typeface="Open Sans"/>
                <a:ea typeface="Open Sans"/>
                <a:cs typeface="Open Sans"/>
                <a:sym typeface="Open Sans"/>
              </a:rPr>
              <a:t>Mom is on flight AY189.  When will she land?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must Neo4j traverse to find this answer?</a:t>
            </a:r>
            <a:br>
              <a:rPr lang="en-US" dirty="0"/>
            </a:br>
            <a:br>
              <a:rPr lang="en-US" dirty="0"/>
            </a:br>
            <a:r>
              <a:rPr lang="en-US" dirty="0"/>
              <a:t>This is a painful one--in order to find AY189, Neo4j needs to traverse </a:t>
            </a:r>
            <a:r>
              <a:rPr lang="en-US" b="1" i="1" dirty="0"/>
              <a:t>every relationship in the graph</a:t>
            </a:r>
            <a:r>
              <a:rPr lang="en-US" dirty="0"/>
              <a:t>, because it is impossible to anchor on relationships.  What can we do to make flight data available as an anchor?</a:t>
            </a:r>
            <a:endParaRPr dirty="0"/>
          </a:p>
        </p:txBody>
      </p:sp>
      <p:sp>
        <p:nvSpPr>
          <p:cNvPr id="247" name="Google Shape;247;g731dbee1c3_0_2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113</a:t>
            </a:fld>
            <a:endParaRPr/>
          </a:p>
        </p:txBody>
      </p:sp>
    </p:spTree>
    <p:extLst>
      <p:ext uri="{BB962C8B-B14F-4D97-AF65-F5344CB8AC3E}">
        <p14:creationId xmlns:p14="http://schemas.microsoft.com/office/powerpoint/2010/main" val="261981675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31dbee1c3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31dbee1c3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perfect use case for </a:t>
            </a:r>
            <a:r>
              <a:rPr lang="en-US" b="1" dirty="0"/>
              <a:t>an intermediate node.  </a:t>
            </a:r>
            <a:r>
              <a:rPr lang="en-US" dirty="0"/>
              <a:t>Adding Flight nodes allows us to anchor on flight data, dramatically reducing traversal.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But I’m still not satisfied with the way we’re handling Q1.  Airlines are required to publish flight plans 12 months or more in advance.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much work must Neo4j do to answer Q1?</a:t>
            </a:r>
            <a:br>
              <a:rPr lang="en-US" dirty="0"/>
            </a:br>
            <a:br>
              <a:rPr lang="en-US" dirty="0"/>
            </a:br>
            <a:r>
              <a:rPr lang="en-US" dirty="0"/>
              <a:t>Again, the answer is painful.  Neo4j must check </a:t>
            </a:r>
            <a:r>
              <a:rPr lang="en-US" i="1" dirty="0"/>
              <a:t>every flight</a:t>
            </a:r>
            <a:r>
              <a:rPr lang="en-US" dirty="0"/>
              <a:t> leaving Malmo, then consult the Flight node data to see which ones leave on the appropriate day.  That’s even before we check to see which of those flights land in the desired place!  How can we </a:t>
            </a:r>
            <a:r>
              <a:rPr lang="en-US" b="1" dirty="0"/>
              <a:t>elevate the flight date in order to reduce the amount of wasted hops?</a:t>
            </a:r>
            <a:endParaRPr b="1" dirty="0"/>
          </a:p>
        </p:txBody>
      </p:sp>
      <p:sp>
        <p:nvSpPr>
          <p:cNvPr id="257" name="Google Shape;257;g731dbee1c3_0_2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114</a:t>
            </a:fld>
            <a:endParaRPr/>
          </a:p>
        </p:txBody>
      </p:sp>
    </p:spTree>
    <p:extLst>
      <p:ext uri="{BB962C8B-B14F-4D97-AF65-F5344CB8AC3E}">
        <p14:creationId xmlns:p14="http://schemas.microsoft.com/office/powerpoint/2010/main" val="15366899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731dbee1c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731dbee1c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Again,  intermediate nodes come to the rescue.  </a:t>
            </a:r>
          </a:p>
          <a:p>
            <a:pPr marL="0" lvl="0" indent="0" algn="l" rtl="0">
              <a:spcBef>
                <a:spcPts val="0"/>
              </a:spcBef>
              <a:spcAft>
                <a:spcPts val="0"/>
              </a:spcAft>
              <a:buNone/>
            </a:pPr>
            <a:r>
              <a:rPr lang="en-US" dirty="0" err="1"/>
              <a:t>AirportDay</a:t>
            </a:r>
            <a:r>
              <a:rPr lang="en-US" dirty="0"/>
              <a:t> nodes reduce the density of Airport nodes, as there are </a:t>
            </a:r>
            <a:r>
              <a:rPr lang="en-US" b="1" dirty="0"/>
              <a:t>many fewer days in the graph than there are flights</a:t>
            </a:r>
            <a:r>
              <a:rPr lang="en-US" dirty="0"/>
              <a:t>.  </a:t>
            </a:r>
          </a:p>
          <a:p>
            <a:pPr marL="0" lvl="0" indent="0" algn="l" rtl="0">
              <a:spcBef>
                <a:spcPts val="0"/>
              </a:spcBef>
              <a:spcAft>
                <a:spcPts val="0"/>
              </a:spcAft>
              <a:buNone/>
            </a:pPr>
            <a:r>
              <a:rPr lang="en-US" dirty="0"/>
              <a:t>We still need to </a:t>
            </a:r>
            <a:r>
              <a:rPr lang="en-US" b="1" dirty="0"/>
              <a:t>check every Airport Day </a:t>
            </a:r>
            <a:r>
              <a:rPr lang="en-US" dirty="0"/>
              <a:t>to find the </a:t>
            </a:r>
            <a:r>
              <a:rPr lang="en-US" b="1" dirty="0"/>
              <a:t>right date</a:t>
            </a:r>
            <a:r>
              <a:rPr lang="en-US" dirty="0"/>
              <a:t>, </a:t>
            </a:r>
            <a:r>
              <a:rPr lang="en-US" b="1" dirty="0"/>
              <a:t>but the scope of wasted traversal is lessened.</a:t>
            </a:r>
            <a:br>
              <a:rPr lang="en-US" dirty="0"/>
            </a:br>
            <a:br>
              <a:rPr lang="en-US" dirty="0"/>
            </a:br>
            <a:r>
              <a:rPr lang="en-US" dirty="0"/>
              <a:t>Whenever we execute a model change, we also need to check that our older queries are not disrupted.  What about Q2?  </a:t>
            </a:r>
            <a:br>
              <a:rPr lang="en-US" dirty="0"/>
            </a:br>
            <a:br>
              <a:rPr lang="en-US" dirty="0"/>
            </a:br>
            <a:r>
              <a:rPr lang="en-US" dirty="0"/>
              <a:t>As long as we </a:t>
            </a:r>
            <a:r>
              <a:rPr lang="en-US" b="1" dirty="0"/>
              <a:t>continue to be able to anchor </a:t>
            </a:r>
            <a:r>
              <a:rPr lang="en-US" dirty="0"/>
              <a:t>on Flight, Q2 is unaffected. This refactor causes no problems.</a:t>
            </a:r>
            <a:br>
              <a:rPr lang="en-US" dirty="0"/>
            </a:br>
            <a:br>
              <a:rPr lang="en-US" dirty="0"/>
            </a:br>
            <a:r>
              <a:rPr lang="en-US" dirty="0"/>
              <a:t>But thinking more on Q1.  How might we arrange things to </a:t>
            </a:r>
            <a:r>
              <a:rPr lang="en-US" b="1" dirty="0"/>
              <a:t>reduce wasted traversal even further</a:t>
            </a:r>
            <a:r>
              <a:rPr lang="en-US" dirty="0"/>
              <a:t>?  In other words, how might we </a:t>
            </a:r>
            <a:r>
              <a:rPr lang="en-US" b="1" dirty="0"/>
              <a:t>elevate flight date even higher on the hierarchy of accessibility?</a:t>
            </a:r>
            <a:br>
              <a:rPr lang="en-US" b="1" dirty="0"/>
            </a:br>
            <a:br>
              <a:rPr lang="en-US" dirty="0"/>
            </a:br>
            <a:r>
              <a:rPr lang="en-US" dirty="0"/>
              <a:t>There are only two to do this: </a:t>
            </a:r>
            <a:r>
              <a:rPr lang="en-US" b="1" dirty="0"/>
              <a:t>either anchor somehow on </a:t>
            </a:r>
            <a:r>
              <a:rPr lang="en-US" b="1" dirty="0" err="1"/>
              <a:t>AirportDay</a:t>
            </a:r>
            <a:r>
              <a:rPr lang="en-US" dirty="0"/>
              <a:t>, or make </a:t>
            </a:r>
            <a:r>
              <a:rPr lang="en-US" b="1" dirty="0"/>
              <a:t>date </a:t>
            </a:r>
            <a:r>
              <a:rPr lang="en-US" dirty="0"/>
              <a:t>into </a:t>
            </a:r>
            <a:r>
              <a:rPr lang="en-US" b="1" dirty="0"/>
              <a:t>a relationship type.</a:t>
            </a:r>
            <a:r>
              <a:rPr lang="en-US" dirty="0"/>
              <a:t>  Let’s see what the second one looks like.</a:t>
            </a:r>
            <a:endParaRPr dirty="0"/>
          </a:p>
          <a:p>
            <a:pPr marL="0" lvl="0" indent="0" algn="l" rtl="0">
              <a:spcBef>
                <a:spcPts val="0"/>
              </a:spcBef>
              <a:spcAft>
                <a:spcPts val="0"/>
              </a:spcAft>
              <a:buNone/>
            </a:pPr>
            <a:endParaRPr dirty="0"/>
          </a:p>
        </p:txBody>
      </p:sp>
      <p:sp>
        <p:nvSpPr>
          <p:cNvPr id="266" name="Google Shape;266;g731dbee1c3_0_29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115</a:t>
            </a:fld>
            <a:endParaRPr/>
          </a:p>
        </p:txBody>
      </p:sp>
    </p:spTree>
    <p:extLst>
      <p:ext uri="{BB962C8B-B14F-4D97-AF65-F5344CB8AC3E}">
        <p14:creationId xmlns:p14="http://schemas.microsoft.com/office/powerpoint/2010/main" val="321224828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31dbee1c3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31dbee1c3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Date-as-Type hardly changes the model at all, with drastic performance improvements.  Now, we can traverse only to the relevant </a:t>
            </a:r>
            <a:r>
              <a:rPr lang="en-US" dirty="0" err="1"/>
              <a:t>AirportDay</a:t>
            </a:r>
            <a:r>
              <a:rPr lang="en-US" dirty="0"/>
              <a:t>.  Again, Q2 is unaffected.</a:t>
            </a:r>
            <a:br>
              <a:rPr lang="en-US" dirty="0"/>
            </a:br>
            <a:br>
              <a:rPr lang="en-US" dirty="0"/>
            </a:br>
            <a:r>
              <a:rPr lang="en-US" dirty="0"/>
              <a:t>This is one of the two solutions we had.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other was to anchor on </a:t>
            </a:r>
            <a:r>
              <a:rPr lang="en-US" dirty="0" err="1"/>
              <a:t>AirportDay</a:t>
            </a:r>
            <a:r>
              <a:rPr lang="en-US" dirty="0"/>
              <a:t>.  How would the model need to change to make that possible? </a:t>
            </a:r>
            <a:endParaRPr dirty="0"/>
          </a:p>
        </p:txBody>
      </p:sp>
      <p:sp>
        <p:nvSpPr>
          <p:cNvPr id="275" name="Google Shape;275;g731dbee1c3_0_29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116</a:t>
            </a:fld>
            <a:endParaRPr/>
          </a:p>
        </p:txBody>
      </p:sp>
    </p:spTree>
    <p:extLst>
      <p:ext uri="{BB962C8B-B14F-4D97-AF65-F5344CB8AC3E}">
        <p14:creationId xmlns:p14="http://schemas.microsoft.com/office/powerpoint/2010/main" val="8352736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31dbee1c3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731dbee1c3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could eliminate the Airport nodes entirely, and store airport data on the </a:t>
            </a:r>
            <a:r>
              <a:rPr lang="en-US" dirty="0" err="1"/>
              <a:t>AirportDay</a:t>
            </a:r>
            <a:r>
              <a:rPr lang="en-US" dirty="0"/>
              <a:t> nodes.  This shrinks the graph by removing a modest number of Airport nodes, and a large number of Date-typed HAS_DAY relationships.  This also performs 2 fewer hops per traversal--a tiny improvement, but one that could add up at scale.  We’d need to test this benefit more rigorously in production.</a:t>
            </a:r>
            <a:br>
              <a:rPr lang="en-US" dirty="0"/>
            </a:br>
            <a:br>
              <a:rPr lang="en-US" dirty="0"/>
            </a:br>
            <a:r>
              <a:rPr lang="en-US" dirty="0"/>
              <a:t>The downside to this model is that it is </a:t>
            </a:r>
            <a:r>
              <a:rPr lang="en-US" b="1" dirty="0"/>
              <a:t>far less intuitive to a human looking at it.  </a:t>
            </a:r>
            <a:r>
              <a:rPr lang="en-US" dirty="0"/>
              <a:t>As mentioned earlier, refactoring is </a:t>
            </a:r>
            <a:r>
              <a:rPr lang="en-US" b="1" dirty="0"/>
              <a:t>rarely pure positive</a:t>
            </a:r>
            <a:r>
              <a:rPr lang="en-US" dirty="0"/>
              <a:t>; the </a:t>
            </a:r>
            <a:r>
              <a:rPr lang="en-US" b="1" dirty="0"/>
              <a:t>gains you make in one area </a:t>
            </a:r>
            <a:r>
              <a:rPr lang="en-US" dirty="0"/>
              <a:t>often involve sacrifices in others.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t>
            </a:r>
            <a:br>
              <a:rPr lang="en-US" dirty="0"/>
            </a:br>
            <a:br>
              <a:rPr lang="en-US" dirty="0"/>
            </a:br>
            <a:r>
              <a:rPr lang="en-US" dirty="0"/>
              <a:t>So we have a model that seems to work well for Q1.  But we’ve been making </a:t>
            </a:r>
            <a:r>
              <a:rPr lang="en-US" b="1" dirty="0"/>
              <a:t>one dangerous assumption</a:t>
            </a:r>
            <a:r>
              <a:rPr lang="en-US" dirty="0"/>
              <a:t>: that there is a </a:t>
            </a:r>
            <a:r>
              <a:rPr lang="en-US" b="1" dirty="0"/>
              <a:t>direct flight available</a:t>
            </a:r>
            <a:r>
              <a:rPr lang="en-US" dirty="0"/>
              <a:t>.  What will Neo4j need to do in order to find an itinerary with 2, 3, 4, or more legs?</a:t>
            </a:r>
            <a:br>
              <a:rPr lang="en-US" dirty="0"/>
            </a:br>
            <a:br>
              <a:rPr lang="en-US" dirty="0"/>
            </a:br>
            <a:r>
              <a:rPr lang="en-US" dirty="0"/>
              <a:t>This is an expensive problem for this model.  Neo4j will traverse every flight leaving that day and look at destinations.  But in the non-direct case, none of the destinations is the correct one. So Neo4j will need to check all the HAS_FLIGHT relationships on those destinations and see if the second-order destinations include the desired one.  If that isn't the case, repeat until you find the desired destination.  The size of the traversed graph increases exponentially as more and more layovers are added.  What can we do to reduce this?</a:t>
            </a:r>
            <a:endParaRPr dirty="0"/>
          </a:p>
        </p:txBody>
      </p:sp>
      <p:sp>
        <p:nvSpPr>
          <p:cNvPr id="284" name="Google Shape;284;g731dbee1c3_0_30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117</a:t>
            </a:fld>
            <a:endParaRPr/>
          </a:p>
        </p:txBody>
      </p:sp>
    </p:spTree>
    <p:extLst>
      <p:ext uri="{BB962C8B-B14F-4D97-AF65-F5344CB8AC3E}">
        <p14:creationId xmlns:p14="http://schemas.microsoft.com/office/powerpoint/2010/main" val="168494933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31dbee1c3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31dbee1c3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Once again, Intermediate nodes to the rescue!  In this case, we’re doing two things, further subdividing flights based on destination, but more importantly, we are elevating flight destinations form a 3-hop downstream object to a 1-hop downstream object.</a:t>
            </a:r>
            <a:br>
              <a:rPr lang="en-US" dirty="0"/>
            </a:br>
            <a:br>
              <a:rPr lang="en-US" dirty="0"/>
            </a:br>
            <a:r>
              <a:rPr lang="en-US" dirty="0"/>
              <a:t>How does the non-direct traversal work in this case?</a:t>
            </a:r>
            <a:br>
              <a:rPr lang="en-US" dirty="0"/>
            </a:br>
            <a:br>
              <a:rPr lang="en-US" dirty="0"/>
            </a:br>
            <a:r>
              <a:rPr lang="en-US" dirty="0"/>
              <a:t>First, Neo4j will check every Destination served by that </a:t>
            </a:r>
            <a:r>
              <a:rPr lang="en-US" dirty="0" err="1"/>
              <a:t>AirportDay</a:t>
            </a:r>
            <a:r>
              <a:rPr lang="en-US" dirty="0"/>
              <a:t>.  If the target destination is not there, follow ONE Flight chain to the Airport Day of the destination, then check the served Destinations of that </a:t>
            </a:r>
            <a:r>
              <a:rPr lang="en-US" dirty="0" err="1"/>
              <a:t>AirportDay</a:t>
            </a:r>
            <a:r>
              <a:rPr lang="en-US" dirty="0"/>
              <a:t>.  The scope of the graph still grows, but it grows at a rate proportional to the number of Destinations served by an airport, not the number of Flights.  And airports tend to have multiple flights per destination, leaving at different times of day.</a:t>
            </a:r>
            <a:br>
              <a:rPr lang="en-US" dirty="0"/>
            </a:br>
            <a:br>
              <a:rPr lang="en-US" dirty="0"/>
            </a:br>
            <a:r>
              <a:rPr lang="en-US" dirty="0"/>
              <a:t>Once an itinerary leading to the target destination is found, Neo4j can branch out and traverse all the flights connecting those </a:t>
            </a:r>
            <a:r>
              <a:rPr lang="en-US" dirty="0" err="1"/>
              <a:t>AirportDays</a:t>
            </a:r>
            <a:br>
              <a:rPr lang="en-US" dirty="0"/>
            </a:br>
            <a:br>
              <a:rPr lang="en-US" dirty="0"/>
            </a:br>
            <a:r>
              <a:rPr lang="en-US" dirty="0"/>
              <a:t>*********</a:t>
            </a:r>
            <a:br>
              <a:rPr lang="en-US" dirty="0"/>
            </a:br>
            <a:br>
              <a:rPr lang="en-US" dirty="0"/>
            </a:br>
            <a:r>
              <a:rPr lang="en-US" dirty="0"/>
              <a:t>As always, we must consider: how does this refactor affect Q2? </a:t>
            </a:r>
            <a:br>
              <a:rPr lang="en-US" dirty="0"/>
            </a:br>
            <a:br>
              <a:rPr lang="en-US" dirty="0"/>
            </a:br>
            <a:r>
              <a:rPr lang="en-US" dirty="0"/>
              <a:t>Once again, the answer is that it does not--we can still anchor on Flight, so Q2 is not disrupted.</a:t>
            </a:r>
            <a:br>
              <a:rPr lang="en-US" dirty="0"/>
            </a:br>
            <a:br>
              <a:rPr lang="en-US" dirty="0"/>
            </a:br>
            <a:r>
              <a:rPr lang="en-US" dirty="0"/>
              <a:t>**********</a:t>
            </a:r>
            <a:br>
              <a:rPr lang="en-US" dirty="0"/>
            </a:br>
            <a:br>
              <a:rPr lang="en-US" dirty="0"/>
            </a:br>
            <a:r>
              <a:rPr lang="en-US" dirty="0"/>
              <a:t>Note that this model could never have been produced by simply following our “build initial model” paradigm.  </a:t>
            </a:r>
            <a:r>
              <a:rPr lang="en-US" dirty="0" err="1"/>
              <a:t>AirportDay</a:t>
            </a:r>
            <a:r>
              <a:rPr lang="en-US" dirty="0"/>
              <a:t> and Destination nodes are completely opaque relative to the questions we asked.  We’re OK with that, because, as you will see in the Implementation portion of the course, refactoring a graph relatively cheap.  Moreover, getting a rough first model quickly reduces the total time we’d need to reach this more refined version.</a:t>
            </a:r>
            <a:endParaRPr dirty="0"/>
          </a:p>
        </p:txBody>
      </p:sp>
      <p:sp>
        <p:nvSpPr>
          <p:cNvPr id="293" name="Google Shape;293;g731dbee1c3_0_3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118</a:t>
            </a:fld>
            <a:endParaRPr/>
          </a:p>
        </p:txBody>
      </p:sp>
    </p:spTree>
    <p:extLst>
      <p:ext uri="{BB962C8B-B14F-4D97-AF65-F5344CB8AC3E}">
        <p14:creationId xmlns:p14="http://schemas.microsoft.com/office/powerpoint/2010/main" val="314204502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731dbee1c3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731dbee1c3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g731dbee1c3_0_3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119</a:t>
            </a:fld>
            <a:endParaRPr/>
          </a:p>
        </p:txBody>
      </p:sp>
    </p:spTree>
    <p:extLst>
      <p:ext uri="{BB962C8B-B14F-4D97-AF65-F5344CB8AC3E}">
        <p14:creationId xmlns:p14="http://schemas.microsoft.com/office/powerpoint/2010/main" val="1722454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0f5c903c9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0f5c903c9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lang="en-US" sz="1000" dirty="0">
              <a:solidFill>
                <a:srgbClr val="000000"/>
              </a:solidFill>
              <a:latin typeface="Open Sans"/>
              <a:ea typeface="Open Sans"/>
              <a:cs typeface="Open Sans"/>
              <a:sym typeface="Open Sans"/>
            </a:endParaRPr>
          </a:p>
          <a:p>
            <a:pPr marL="0" lvl="0" indent="0" algn="l" rtl="0">
              <a:spcBef>
                <a:spcPts val="0"/>
              </a:spcBef>
              <a:spcAft>
                <a:spcPts val="0"/>
              </a:spcAft>
              <a:buNone/>
            </a:pPr>
            <a:endParaRPr dirty="0"/>
          </a:p>
        </p:txBody>
      </p:sp>
      <p:sp>
        <p:nvSpPr>
          <p:cNvPr id="378" name="Google Shape;378;g50f5c903c9_0_80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302348735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4" name="Google Shape;11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120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38588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6c41ca8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6c41ca8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rgbClr val="000000"/>
                </a:solidFill>
                <a:latin typeface="Arial"/>
                <a:ea typeface="Arial"/>
                <a:cs typeface="Arial"/>
                <a:sym typeface="Arial"/>
              </a:rPr>
              <a:t>For the remainder of this training we’re going to work in a familiar domain, airplane flights.  We are working in a familiar domain so that we can focus on implementation details, and not be distracted by wider concepts.</a:t>
            </a:r>
            <a:br>
              <a:rPr lang="en-US" sz="1100">
                <a:solidFill>
                  <a:srgbClr val="000000"/>
                </a:solidFill>
                <a:latin typeface="Arial"/>
                <a:ea typeface="Arial"/>
                <a:cs typeface="Arial"/>
                <a:sym typeface="Arial"/>
              </a:rPr>
            </a:br>
            <a:br>
              <a:rPr lang="en-US" sz="1100">
                <a:solidFill>
                  <a:srgbClr val="000000"/>
                </a:solidFill>
                <a:latin typeface="Arial"/>
                <a:ea typeface="Arial"/>
                <a:cs typeface="Arial"/>
                <a:sym typeface="Arial"/>
              </a:rPr>
            </a:br>
            <a:r>
              <a:rPr lang="en-US" sz="1100">
                <a:solidFill>
                  <a:srgbClr val="000000"/>
                </a:solidFill>
                <a:latin typeface="Arial"/>
                <a:ea typeface="Arial"/>
                <a:cs typeface="Arial"/>
                <a:sym typeface="Arial"/>
              </a:rPr>
              <a:t>Specifically, we will use a dataset from the US Bureau of Transportation.</a:t>
            </a:r>
            <a:endParaRPr/>
          </a:p>
        </p:txBody>
      </p:sp>
      <p:sp>
        <p:nvSpPr>
          <p:cNvPr id="121" name="Google Shape;121;g56c41ca8a1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121</a:t>
            </a:fld>
            <a:endParaRPr/>
          </a:p>
        </p:txBody>
      </p:sp>
    </p:spTree>
    <p:extLst>
      <p:ext uri="{BB962C8B-B14F-4D97-AF65-F5344CB8AC3E}">
        <p14:creationId xmlns:p14="http://schemas.microsoft.com/office/powerpoint/2010/main" val="176206060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50f5c903c9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50f5c903c9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0"/>
              </a:spcAft>
              <a:buNone/>
            </a:pPr>
            <a:r>
              <a:rPr lang="en-US"/>
              <a:t>The data itself is quite rich.  We won’t make use of every part of it in these exercises, but you can check it out if you have spare time during the execrises.</a:t>
            </a:r>
            <a:endParaRPr/>
          </a:p>
        </p:txBody>
      </p:sp>
      <p:sp>
        <p:nvSpPr>
          <p:cNvPr id="129" name="Google Shape;129;g50f5c903c9_0_55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122</a:t>
            </a:fld>
            <a:endParaRPr/>
          </a:p>
        </p:txBody>
      </p:sp>
    </p:spTree>
    <p:extLst>
      <p:ext uri="{BB962C8B-B14F-4D97-AF65-F5344CB8AC3E}">
        <p14:creationId xmlns:p14="http://schemas.microsoft.com/office/powerpoint/2010/main" val="64416954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7e00dce5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7e00dce5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rgbClr val="000000"/>
                </a:solidFill>
                <a:latin typeface="Arial"/>
                <a:ea typeface="Arial"/>
                <a:cs typeface="Arial"/>
                <a:sym typeface="Arial"/>
              </a:rPr>
              <a:t>What entities do you see?  What connections?  What properties are needed?</a:t>
            </a:r>
            <a:endParaRPr sz="1100">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139" name="Google Shape;139;g57e00dce51_0_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123</a:t>
            </a:fld>
            <a:endParaRPr/>
          </a:p>
        </p:txBody>
      </p:sp>
    </p:spTree>
    <p:extLst>
      <p:ext uri="{BB962C8B-B14F-4D97-AF65-F5344CB8AC3E}">
        <p14:creationId xmlns:p14="http://schemas.microsoft.com/office/powerpoint/2010/main" val="23147259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802d9f49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802d9f49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rgbClr val="000000"/>
                </a:solidFill>
                <a:latin typeface="Arial"/>
                <a:ea typeface="Arial"/>
                <a:cs typeface="Arial"/>
                <a:sym typeface="Arial"/>
              </a:rPr>
              <a:t>When we worked with flights conceptually earluier, we started with a simple Airport CONNECTED_TO Airport mode.  That suits this initial question just fine.</a:t>
            </a:r>
            <a:endParaRPr sz="1100">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147" name="Google Shape;147;g5802d9f499_0_8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124</a:t>
            </a:fld>
            <a:endParaRPr/>
          </a:p>
        </p:txBody>
      </p:sp>
    </p:spTree>
    <p:extLst>
      <p:ext uri="{BB962C8B-B14F-4D97-AF65-F5344CB8AC3E}">
        <p14:creationId xmlns:p14="http://schemas.microsoft.com/office/powerpoint/2010/main" val="9927731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7e00dce5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7e00dce5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dirty="0">
              <a:solidFill>
                <a:srgbClr val="000000"/>
              </a:solidFill>
              <a:latin typeface="Arial"/>
              <a:ea typeface="Arial"/>
              <a:cs typeface="Arial"/>
              <a:sym typeface="Arial"/>
            </a:endParaRPr>
          </a:p>
          <a:p>
            <a:pPr marL="0" lvl="0" indent="0" algn="l" rtl="0">
              <a:spcBef>
                <a:spcPts val="0"/>
              </a:spcBef>
              <a:spcAft>
                <a:spcPts val="0"/>
              </a:spcAft>
              <a:buNone/>
            </a:pPr>
            <a:endParaRPr dirty="0"/>
          </a:p>
        </p:txBody>
      </p:sp>
      <p:sp>
        <p:nvSpPr>
          <p:cNvPr id="156" name="Google Shape;156;g57e00dce51_0_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125</a:t>
            </a:fld>
            <a:endParaRPr/>
          </a:p>
        </p:txBody>
      </p:sp>
    </p:spTree>
    <p:extLst>
      <p:ext uri="{BB962C8B-B14F-4D97-AF65-F5344CB8AC3E}">
        <p14:creationId xmlns:p14="http://schemas.microsoft.com/office/powerpoint/2010/main" val="38715911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7e00dce5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7e00dce5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US" sz="1000" dirty="0"/>
              <a:t>While the students are working on this exercise, create the airports in the database using this Cypher:</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US" sz="1000" dirty="0"/>
              <a:t>CREATE </a:t>
            </a:r>
            <a:endParaRPr sz="1000" dirty="0"/>
          </a:p>
          <a:p>
            <a:pPr marL="0" lvl="0" indent="0" algn="l" rtl="0">
              <a:spcBef>
                <a:spcPts val="0"/>
              </a:spcBef>
              <a:spcAft>
                <a:spcPts val="0"/>
              </a:spcAft>
              <a:buNone/>
            </a:pPr>
            <a:r>
              <a:rPr lang="en-US" sz="1000" dirty="0"/>
              <a:t>  (`0` :Airport {</a:t>
            </a:r>
            <a:r>
              <a:rPr lang="en-US" sz="1000" dirty="0" err="1"/>
              <a:t>code:'LAS</a:t>
            </a:r>
            <a:r>
              <a:rPr lang="en-US" sz="1000" dirty="0"/>
              <a:t>'}) ,</a:t>
            </a:r>
            <a:endParaRPr sz="1000" dirty="0"/>
          </a:p>
          <a:p>
            <a:pPr marL="0" lvl="0" indent="0" algn="l" rtl="0">
              <a:spcBef>
                <a:spcPts val="0"/>
              </a:spcBef>
              <a:spcAft>
                <a:spcPts val="0"/>
              </a:spcAft>
              <a:buNone/>
            </a:pPr>
            <a:r>
              <a:rPr lang="en-US" sz="1000" dirty="0"/>
              <a:t>  (`1` :Airport {</a:t>
            </a:r>
            <a:r>
              <a:rPr lang="en-US" sz="1000" dirty="0" err="1"/>
              <a:t>code:'LAX</a:t>
            </a:r>
            <a:r>
              <a:rPr lang="en-US" sz="1000" dirty="0"/>
              <a:t>'}) ,</a:t>
            </a:r>
            <a:endParaRPr sz="1000" dirty="0"/>
          </a:p>
          <a:p>
            <a:pPr marL="0" lvl="0" indent="0" algn="l" rtl="0">
              <a:spcBef>
                <a:spcPts val="0"/>
              </a:spcBef>
              <a:spcAft>
                <a:spcPts val="0"/>
              </a:spcAft>
              <a:buNone/>
            </a:pPr>
            <a:r>
              <a:rPr lang="en-US" sz="1000" dirty="0"/>
              <a:t>  (`2` :Airport {</a:t>
            </a:r>
            <a:r>
              <a:rPr lang="en-US" sz="1000" dirty="0" err="1"/>
              <a:t>code:'ABQ</a:t>
            </a:r>
            <a:r>
              <a:rPr lang="en-US" sz="1000" dirty="0"/>
              <a:t>'}) ,</a:t>
            </a:r>
            <a:endParaRPr sz="1000" dirty="0"/>
          </a:p>
          <a:p>
            <a:pPr marL="0" lvl="0" indent="0" algn="l" rtl="0">
              <a:spcBef>
                <a:spcPts val="0"/>
              </a:spcBef>
              <a:spcAft>
                <a:spcPts val="0"/>
              </a:spcAft>
              <a:buNone/>
            </a:pPr>
            <a:r>
              <a:rPr lang="en-US" sz="1000" dirty="0"/>
              <a:t>  (`0`)-[:`CONNECTED_TO` {airline:'WN',flightNumber:'82',date:'2019-1-3',departure:'1715',arrival:'1820'}]-&gt;(`1`),</a:t>
            </a:r>
            <a:endParaRPr sz="1000" dirty="0"/>
          </a:p>
          <a:p>
            <a:pPr marL="0" lvl="0" indent="0" algn="l" rtl="0">
              <a:spcBef>
                <a:spcPts val="0"/>
              </a:spcBef>
              <a:spcAft>
                <a:spcPts val="0"/>
              </a:spcAft>
              <a:buNone/>
            </a:pPr>
            <a:r>
              <a:rPr lang="en-US" sz="1000" dirty="0"/>
              <a:t>  (`0`)-[:`CONNECTED_TO` {airline:'WN',flightNumber:'500',date:'2019-1-3',departure:'1445',arrival:'1710'}]-&gt;(`2`)</a:t>
            </a:r>
            <a:endParaRPr sz="1000" dirty="0"/>
          </a:p>
          <a:p>
            <a:pPr marL="0" lvl="0" indent="0" algn="l" rtl="0">
              <a:spcBef>
                <a:spcPts val="0"/>
              </a:spcBef>
              <a:spcAft>
                <a:spcPts val="0"/>
              </a:spcAft>
              <a:buNone/>
            </a:pPr>
            <a:endParaRPr sz="1000" dirty="0"/>
          </a:p>
        </p:txBody>
      </p:sp>
      <p:sp>
        <p:nvSpPr>
          <p:cNvPr id="164" name="Google Shape;164;g57e00dce51_0_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126</a:t>
            </a:fld>
            <a:endParaRPr/>
          </a:p>
        </p:txBody>
      </p:sp>
    </p:spTree>
    <p:extLst>
      <p:ext uri="{BB962C8B-B14F-4D97-AF65-F5344CB8AC3E}">
        <p14:creationId xmlns:p14="http://schemas.microsoft.com/office/powerpoint/2010/main" val="429366392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7f9443e3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7f9443e3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7f9443e33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127</a:t>
            </a:fld>
            <a:endParaRPr/>
          </a:p>
        </p:txBody>
      </p:sp>
    </p:spTree>
    <p:extLst>
      <p:ext uri="{BB962C8B-B14F-4D97-AF65-F5344CB8AC3E}">
        <p14:creationId xmlns:p14="http://schemas.microsoft.com/office/powerpoint/2010/main" val="289591586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4" name="Google Shape;11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128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9627109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7e00dce5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You should always work with CSV files with headers (or a separate header file). See the </a:t>
            </a:r>
            <a:r>
              <a:rPr lang="en-US" u="sng">
                <a:solidFill>
                  <a:schemeClr val="hlink"/>
                </a:solidFill>
                <a:hlinkClick r:id="rId3"/>
              </a:rPr>
              <a:t>documentation</a:t>
            </a:r>
            <a:r>
              <a:rPr lang="en-US"/>
              <a:t> for details about working with CSV files.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0" name="Google Shape;120;g57e00dce5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9594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571d82b2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571d82b2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Semantics of what the data means and the structure which represents the semantics.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Analysts who will use it</a:t>
            </a:r>
          </a:p>
          <a:p>
            <a:pPr marL="0" lvl="0" indent="0" algn="l" rtl="0">
              <a:spcBef>
                <a:spcPts val="0"/>
              </a:spcBef>
              <a:spcAft>
                <a:spcPts val="0"/>
              </a:spcAft>
              <a:buNone/>
            </a:pPr>
            <a:r>
              <a:rPr lang="en-US" dirty="0"/>
              <a:t>Architects who will build it</a:t>
            </a:r>
          </a:p>
          <a:p>
            <a:pPr marL="0" lvl="0" indent="0" algn="l" rtl="0">
              <a:spcBef>
                <a:spcPts val="0"/>
              </a:spcBef>
              <a:spcAft>
                <a:spcPts val="0"/>
              </a:spcAft>
              <a:buNone/>
            </a:pPr>
            <a:r>
              <a:rPr lang="en-US" dirty="0"/>
              <a:t>Manager who will act upon the data</a:t>
            </a:r>
          </a:p>
          <a:p>
            <a:pPr marL="0" lvl="0" indent="0" algn="l" rtl="0">
              <a:spcBef>
                <a:spcPts val="0"/>
              </a:spcBef>
              <a:spcAft>
                <a:spcPts val="0"/>
              </a:spcAft>
              <a:buNone/>
            </a:pPr>
            <a:r>
              <a:rPr lang="en-US" dirty="0"/>
              <a:t>Project leaders and any number of people</a:t>
            </a:r>
          </a:p>
          <a:p>
            <a:pPr marL="0" lvl="0" indent="0" algn="l" rtl="0">
              <a:spcBef>
                <a:spcPts val="0"/>
              </a:spcBef>
              <a:spcAft>
                <a:spcPts val="0"/>
              </a:spcAft>
              <a:buNone/>
            </a:pPr>
            <a:endParaRPr lang="en-US" dirty="0"/>
          </a:p>
        </p:txBody>
      </p:sp>
      <p:sp>
        <p:nvSpPr>
          <p:cNvPr id="219" name="Google Shape;219;g5571d82b24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163312703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0f5c903c9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You should always work with CSV files with headers (or a separate header file). See the </a:t>
            </a:r>
            <a:r>
              <a:rPr lang="en-US" u="sng">
                <a:solidFill>
                  <a:schemeClr val="hlink"/>
                </a:solidFill>
                <a:hlinkClick r:id="rId3"/>
              </a:rPr>
              <a:t>documentation</a:t>
            </a:r>
            <a:r>
              <a:rPr lang="en-US"/>
              <a:t> for details about working with CSV files.</a:t>
            </a:r>
            <a:endParaRPr/>
          </a:p>
          <a:p>
            <a:pPr marL="0" lvl="0" indent="0" algn="l" rtl="0">
              <a:spcBef>
                <a:spcPts val="0"/>
              </a:spcBef>
              <a:spcAft>
                <a:spcPts val="0"/>
              </a:spcAft>
              <a:buNone/>
            </a:pPr>
            <a:endParaRPr/>
          </a:p>
          <a:p>
            <a:pPr marL="0" lvl="0" indent="0" algn="l" rtl="0">
              <a:spcBef>
                <a:spcPts val="0"/>
              </a:spcBef>
              <a:spcAft>
                <a:spcPts val="0"/>
              </a:spcAft>
              <a:buNone/>
            </a:pPr>
            <a:r>
              <a:rPr lang="en-US"/>
              <a:t>In addition, working the CSV files was covered in the course, </a:t>
            </a:r>
            <a:r>
              <a:rPr lang="en-US" i="1"/>
              <a:t>Introduction to Neo4j</a:t>
            </a:r>
            <a:r>
              <a:rPr lang="en-US"/>
              <a:t>.</a:t>
            </a:r>
            <a:endParaRPr/>
          </a:p>
          <a:p>
            <a:pPr marL="0" lvl="0" indent="0" algn="l" rtl="0">
              <a:spcBef>
                <a:spcPts val="0"/>
              </a:spcBef>
              <a:spcAft>
                <a:spcPts val="0"/>
              </a:spcAft>
              <a:buNone/>
            </a:pPr>
            <a:endParaRPr/>
          </a:p>
        </p:txBody>
      </p:sp>
      <p:sp>
        <p:nvSpPr>
          <p:cNvPr id="130" name="Google Shape;130;g50f5c903c9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19663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7e00dce51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7e00dce5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a:t>The student will now load data from a CSV file, </a:t>
            </a:r>
            <a:r>
              <a:rPr lang="en-US" sz="1000" b="1"/>
              <a:t>flights_2019_1k.csv.</a:t>
            </a:r>
            <a:r>
              <a:rPr lang="en-US" sz="1000"/>
              <a:t> The schema has not changed, but the amount of data the student is working with has.</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US" sz="1000"/>
              <a:t>While the students are working on this exercise, make sure you have loaded </a:t>
            </a:r>
            <a:r>
              <a:rPr lang="en-US" sz="1000" b="1"/>
              <a:t>flights_2019_1k.csv</a:t>
            </a:r>
            <a:r>
              <a:rPr lang="en-US" sz="1000"/>
              <a:t> into your database as you want to have the same data in your graph that the students are working with. Here is the Cypher statement:</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US" sz="1000"/>
              <a:t>LOAD CSV WITH HEADERS FROM 'file:///flights_2019_1k.csv' AS row</a:t>
            </a:r>
            <a:endParaRPr sz="1000"/>
          </a:p>
          <a:p>
            <a:pPr marL="0" lvl="0" indent="0" algn="l" rtl="0">
              <a:spcBef>
                <a:spcPts val="0"/>
              </a:spcBef>
              <a:spcAft>
                <a:spcPts val="0"/>
              </a:spcAft>
              <a:buNone/>
            </a:pPr>
            <a:r>
              <a:rPr lang="en-US" sz="1000"/>
              <a:t>MERGE (origin:Airport {code: row.Origin})</a:t>
            </a:r>
            <a:endParaRPr sz="1000"/>
          </a:p>
          <a:p>
            <a:pPr marL="0" lvl="0" indent="0" algn="l" rtl="0">
              <a:spcBef>
                <a:spcPts val="0"/>
              </a:spcBef>
              <a:spcAft>
                <a:spcPts val="0"/>
              </a:spcAft>
              <a:buNone/>
            </a:pPr>
            <a:r>
              <a:rPr lang="en-US" sz="1000"/>
              <a:t>MERGE (destination:Airport {code: row.Dest})</a:t>
            </a:r>
            <a:endParaRPr sz="1000"/>
          </a:p>
          <a:p>
            <a:pPr marL="0" lvl="0" indent="0" algn="l" rtl="0">
              <a:spcBef>
                <a:spcPts val="0"/>
              </a:spcBef>
              <a:spcAft>
                <a:spcPts val="0"/>
              </a:spcAft>
              <a:buNone/>
            </a:pPr>
            <a:r>
              <a:rPr lang="en-US" sz="1000"/>
              <a:t>MERGE (origin)-[connection:CONNECTED_TO {</a:t>
            </a:r>
            <a:endParaRPr sz="1000"/>
          </a:p>
          <a:p>
            <a:pPr marL="0" lvl="0" indent="0" algn="l" rtl="0">
              <a:spcBef>
                <a:spcPts val="0"/>
              </a:spcBef>
              <a:spcAft>
                <a:spcPts val="0"/>
              </a:spcAft>
              <a:buNone/>
            </a:pPr>
            <a:r>
              <a:rPr lang="en-US" sz="1000"/>
              <a:t>  airline: row.UniqueCarrier,</a:t>
            </a:r>
            <a:endParaRPr sz="1000"/>
          </a:p>
          <a:p>
            <a:pPr marL="0" lvl="0" indent="0" algn="l" rtl="0">
              <a:spcBef>
                <a:spcPts val="0"/>
              </a:spcBef>
              <a:spcAft>
                <a:spcPts val="0"/>
              </a:spcAft>
              <a:buNone/>
            </a:pPr>
            <a:r>
              <a:rPr lang="en-US" sz="1000"/>
              <a:t>  flightNumber: row.FlightNum,</a:t>
            </a:r>
            <a:endParaRPr sz="1000"/>
          </a:p>
          <a:p>
            <a:pPr marL="0" lvl="0" indent="0" algn="l" rtl="0">
              <a:spcBef>
                <a:spcPts val="0"/>
              </a:spcBef>
              <a:spcAft>
                <a:spcPts val="0"/>
              </a:spcAft>
              <a:buNone/>
            </a:pPr>
            <a:r>
              <a:rPr lang="en-US" sz="1000"/>
              <a:t>  date: toInteger(row.Year) + '-' + toInteger(row.Month) + '-' + toInteger(row.DayofMonth)}]-&gt;(destination)</a:t>
            </a:r>
            <a:endParaRPr sz="1000"/>
          </a:p>
          <a:p>
            <a:pPr marL="0" lvl="0" indent="0" algn="l" rtl="0">
              <a:spcBef>
                <a:spcPts val="0"/>
              </a:spcBef>
              <a:spcAft>
                <a:spcPts val="0"/>
              </a:spcAft>
              <a:buNone/>
            </a:pPr>
            <a:r>
              <a:rPr lang="en-US" sz="1000"/>
              <a:t>ON CREATE SET connection.departure = toInteger(row.CRSDepTime), connection.arrival = toInteger(row.CRSArrTime)</a:t>
            </a: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p:txBody>
      </p:sp>
      <p:sp>
        <p:nvSpPr>
          <p:cNvPr id="139" name="Google Shape;139;g57e00dce51_0_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131</a:t>
            </a:fld>
            <a:endParaRPr/>
          </a:p>
        </p:txBody>
      </p:sp>
    </p:spTree>
    <p:extLst>
      <p:ext uri="{BB962C8B-B14F-4D97-AF65-F5344CB8AC3E}">
        <p14:creationId xmlns:p14="http://schemas.microsoft.com/office/powerpoint/2010/main" val="286425901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4" name="Google Shape;11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132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018020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7e00dce5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0" name="Google Shape;120;g57e00dce5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682136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7e00dce51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US" dirty="0"/>
              <a:t>To execute a PROFILE, simple append the PROFILE command to the beginning of your Cypher string.  </a:t>
            </a:r>
            <a:br>
              <a:rPr lang="en-US" dirty="0"/>
            </a:br>
            <a:br>
              <a:rPr lang="en-US" dirty="0"/>
            </a:br>
            <a:r>
              <a:rPr lang="en-US" dirty="0"/>
              <a:t>This executes the query as normal, but gives a different output, which shows every step in the query execution plan, and how much each step cost.</a:t>
            </a:r>
            <a:br>
              <a:rPr lang="en-US" dirty="0"/>
            </a:br>
            <a:br>
              <a:rPr lang="en-US" dirty="0"/>
            </a:br>
            <a:r>
              <a:rPr lang="en-US" dirty="0"/>
              <a:t>With PROFILE, the main currency we consider is </a:t>
            </a:r>
            <a:r>
              <a:rPr lang="en-US" b="1" dirty="0" err="1"/>
              <a:t>db</a:t>
            </a:r>
            <a:r>
              <a:rPr lang="en-US" b="1" dirty="0"/>
              <a:t> hits</a:t>
            </a:r>
            <a:r>
              <a:rPr lang="en-US" dirty="0"/>
              <a:t>.  </a:t>
            </a:r>
            <a:r>
              <a:rPr lang="en-US" b="1" dirty="0"/>
              <a:t>Execution time is important, but that is generally a result of administrative factors, like bandwidth, memory, and traffic volume</a:t>
            </a:r>
            <a:r>
              <a:rPr lang="en-US" dirty="0"/>
              <a:t>.  DB hits, on the other hand, are entirely a function of the data model and query string.</a:t>
            </a:r>
            <a:endParaRPr sz="1000" dirty="0">
              <a:solidFill>
                <a:srgbClr val="434343"/>
              </a:solidFill>
            </a:endParaRPr>
          </a:p>
        </p:txBody>
      </p:sp>
      <p:sp>
        <p:nvSpPr>
          <p:cNvPr id="127" name="Google Shape;127;g57e00dce51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043144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6677406c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first step in any query is locating the anchor.  In this case, Neo4j will anchor on the </a:t>
            </a:r>
            <a:r>
              <a:rPr lang="en-US" b="1" dirty="0"/>
              <a:t>destination </a:t>
            </a:r>
            <a:r>
              <a:rPr lang="en-US" dirty="0"/>
              <a:t>node set, because that one has a property filter while </a:t>
            </a:r>
            <a:r>
              <a:rPr lang="en-US" b="1" dirty="0"/>
              <a:t>origin </a:t>
            </a:r>
            <a:r>
              <a:rPr lang="en-US" dirty="0"/>
              <a:t>does not.</a:t>
            </a:r>
            <a:br>
              <a:rPr lang="en-US" dirty="0"/>
            </a:br>
            <a:br>
              <a:rPr lang="en-US" dirty="0"/>
            </a:br>
            <a:r>
              <a:rPr lang="en-US" dirty="0"/>
              <a:t>According to the PROFILE, the anchor was located by first locating all Airport nodes under the </a:t>
            </a:r>
            <a:r>
              <a:rPr lang="en-US" b="1" dirty="0"/>
              <a:t>Airport </a:t>
            </a:r>
            <a:r>
              <a:rPr lang="en-US" dirty="0"/>
              <a:t>label, then scanning to find the desired </a:t>
            </a:r>
            <a:r>
              <a:rPr lang="en-US" b="1" dirty="0"/>
              <a:t>code </a:t>
            </a:r>
            <a:r>
              <a:rPr lang="en-US" dirty="0"/>
              <a:t>property value.  This required </a:t>
            </a:r>
            <a:r>
              <a:rPr lang="en-US" b="1" dirty="0"/>
              <a:t>60 and 59 DB </a:t>
            </a:r>
            <a:r>
              <a:rPr lang="en-US" dirty="0"/>
              <a:t>hits respectively  and got us down to a single node--the perfect anchor set.</a:t>
            </a:r>
            <a:br>
              <a:rPr lang="en-US" dirty="0"/>
            </a:br>
            <a:br>
              <a:rPr lang="en-US" dirty="0"/>
            </a:br>
            <a:r>
              <a:rPr lang="en-US" dirty="0"/>
              <a:t>*********</a:t>
            </a:r>
            <a:br>
              <a:rPr lang="en-US" dirty="0"/>
            </a:br>
            <a:br>
              <a:rPr lang="en-US" dirty="0"/>
            </a:br>
            <a:r>
              <a:rPr lang="en-US" dirty="0"/>
              <a:t>INSTRUCTOR’S NOTE</a:t>
            </a:r>
            <a:br>
              <a:rPr lang="en-US" dirty="0"/>
            </a:br>
            <a:br>
              <a:rPr lang="en-US" dirty="0"/>
            </a:br>
            <a:r>
              <a:rPr lang="en-US" dirty="0"/>
              <a:t>This </a:t>
            </a:r>
            <a:r>
              <a:rPr lang="en-US" b="1" dirty="0"/>
              <a:t>label scan + property scan is MUCH less efficient than an index lookup.  </a:t>
            </a:r>
            <a:r>
              <a:rPr lang="en-US" dirty="0"/>
              <a:t>We will observe that in a later exercise.</a:t>
            </a:r>
            <a:endParaRPr dirty="0"/>
          </a:p>
          <a:p>
            <a:pPr marL="0" lvl="0" indent="0" algn="l" rtl="0">
              <a:spcBef>
                <a:spcPts val="0"/>
              </a:spcBef>
              <a:spcAft>
                <a:spcPts val="0"/>
              </a:spcAft>
              <a:buNone/>
            </a:pPr>
            <a:endParaRPr dirty="0"/>
          </a:p>
        </p:txBody>
      </p:sp>
      <p:sp>
        <p:nvSpPr>
          <p:cNvPr id="135" name="Google Shape;135;g56677406c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978655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6677406ce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With the anchor set identified, Neo4j then expanded along every incoming CONNECTED_TO relationship, finding 10 such paths with 11 DB hits.</a:t>
            </a:r>
            <a:br>
              <a:rPr lang="en-US" dirty="0"/>
            </a:br>
            <a:br>
              <a:rPr lang="en-US" dirty="0"/>
            </a:br>
            <a:r>
              <a:rPr lang="en-US" dirty="0"/>
              <a:t>Next, Neo4j checked which of those paths terminated at an </a:t>
            </a:r>
            <a:r>
              <a:rPr lang="en-US" b="1" dirty="0"/>
              <a:t>origin </a:t>
            </a:r>
            <a:r>
              <a:rPr lang="en-US" dirty="0"/>
              <a:t>node labeled </a:t>
            </a:r>
            <a:r>
              <a:rPr lang="en-US" b="1" dirty="0"/>
              <a:t>Airport</a:t>
            </a:r>
            <a:r>
              <a:rPr lang="en-US" dirty="0"/>
              <a:t>.  Based on what we know about our model, it is no surprise that all 10 paths qualified.  </a:t>
            </a:r>
          </a:p>
          <a:p>
            <a:pPr marL="0" lvl="0" indent="0" algn="l" rtl="0">
              <a:spcBef>
                <a:spcPts val="0"/>
              </a:spcBef>
              <a:spcAft>
                <a:spcPts val="0"/>
              </a:spcAft>
              <a:buNone/>
            </a:pPr>
            <a:r>
              <a:rPr lang="en-US" dirty="0"/>
              <a:t>This is an example of providing an unnecessary filter.  We could have </a:t>
            </a:r>
            <a:r>
              <a:rPr lang="en-US" b="1" dirty="0"/>
              <a:t>dispensed with the Airport label on the origin </a:t>
            </a:r>
            <a:r>
              <a:rPr lang="en-US" dirty="0"/>
              <a:t>set and </a:t>
            </a:r>
            <a:r>
              <a:rPr lang="en-US" b="1" dirty="0"/>
              <a:t>saved 10 DB hits.</a:t>
            </a:r>
            <a:endParaRPr b="1" dirty="0"/>
          </a:p>
        </p:txBody>
      </p:sp>
      <p:sp>
        <p:nvSpPr>
          <p:cNvPr id="152" name="Google Shape;152;g56677406ce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712955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6677406ce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With traversal finished, Neo4j then returned the results, filtered by the LIMIT clause.  This </a:t>
            </a:r>
            <a:r>
              <a:rPr lang="en-US" sz="1000" b="1" dirty="0"/>
              <a:t>operates entirely upon the objects already in memory</a:t>
            </a:r>
            <a:r>
              <a:rPr lang="en-US" sz="1000" dirty="0"/>
              <a:t>, and so </a:t>
            </a:r>
            <a:r>
              <a:rPr lang="en-US" sz="1000" b="1" dirty="0"/>
              <a:t>requires no DB hits</a:t>
            </a:r>
            <a:r>
              <a:rPr lang="en-US" sz="1000" dirty="0"/>
              <a:t>.</a:t>
            </a:r>
            <a:br>
              <a:rPr lang="en-US" sz="1000" dirty="0"/>
            </a:br>
            <a:br>
              <a:rPr lang="en-US" sz="1000" dirty="0"/>
            </a:br>
            <a:r>
              <a:rPr lang="en-US" sz="1000" dirty="0"/>
              <a:t>When all is said and done, you can see that total cost of this was 140 DB hits.  </a:t>
            </a:r>
          </a:p>
          <a:p>
            <a:pPr marL="0" lvl="0" indent="0" algn="l" rtl="0">
              <a:spcBef>
                <a:spcPts val="0"/>
              </a:spcBef>
              <a:spcAft>
                <a:spcPts val="0"/>
              </a:spcAft>
              <a:buNone/>
            </a:pPr>
            <a:r>
              <a:rPr lang="en-US" sz="1000" dirty="0"/>
              <a:t>We could have saved 10 by not filtering on Airport for the </a:t>
            </a:r>
            <a:r>
              <a:rPr lang="en-US" sz="1000" b="1" dirty="0"/>
              <a:t>origin </a:t>
            </a:r>
            <a:r>
              <a:rPr lang="en-US" sz="1000" dirty="0"/>
              <a:t>nodes.  </a:t>
            </a:r>
          </a:p>
          <a:p>
            <a:pPr marL="0" lvl="0" indent="0" algn="l" rtl="0">
              <a:spcBef>
                <a:spcPts val="0"/>
              </a:spcBef>
              <a:spcAft>
                <a:spcPts val="0"/>
              </a:spcAft>
              <a:buNone/>
            </a:pPr>
            <a:r>
              <a:rPr lang="en-US" sz="1000"/>
              <a:t>In </a:t>
            </a:r>
            <a:r>
              <a:rPr lang="en-US" sz="1000" dirty="0"/>
              <a:t>addition, recall that identifying the anchor required 60+59 = 119 DB hits</a:t>
            </a:r>
            <a:r>
              <a:rPr lang="en-US" sz="1000"/>
              <a:t>.  </a:t>
            </a:r>
          </a:p>
          <a:p>
            <a:pPr marL="0" lvl="0" indent="0" algn="l" rtl="0">
              <a:spcBef>
                <a:spcPts val="0"/>
              </a:spcBef>
              <a:spcAft>
                <a:spcPts val="0"/>
              </a:spcAft>
              <a:buNone/>
            </a:pPr>
            <a:r>
              <a:rPr lang="en-US" sz="1000"/>
              <a:t>So </a:t>
            </a:r>
            <a:r>
              <a:rPr lang="en-US" sz="1000" dirty="0"/>
              <a:t>our best opportunity for improving the performance of this query lies in finding a way to anchor more efficiently.  PROFILE made that obvious, and we would have been unable to discover that by any other means.</a:t>
            </a:r>
            <a:endParaRPr sz="1000" dirty="0"/>
          </a:p>
        </p:txBody>
      </p:sp>
      <p:sp>
        <p:nvSpPr>
          <p:cNvPr id="169" name="Google Shape;169;g56677406ce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762101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6677406ce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6677406ce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p:txBody>
      </p:sp>
      <p:sp>
        <p:nvSpPr>
          <p:cNvPr id="188" name="Google Shape;188;g56677406ce_1_3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138</a:t>
            </a:fld>
            <a:endParaRPr/>
          </a:p>
        </p:txBody>
      </p:sp>
    </p:spTree>
    <p:extLst>
      <p:ext uri="{BB962C8B-B14F-4D97-AF65-F5344CB8AC3E}">
        <p14:creationId xmlns:p14="http://schemas.microsoft.com/office/powerpoint/2010/main" val="11876630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66f908bd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US" sz="1000"/>
              <a:t>In the last part of the PROFILE lab, we tried asking our model a different question.  It cost 2146 DB hits.  </a:t>
            </a:r>
            <a:br>
              <a:rPr lang="en-US" sz="1000"/>
            </a:br>
            <a:br>
              <a:rPr lang="en-US" sz="1000"/>
            </a:br>
            <a:r>
              <a:rPr lang="en-US" sz="1000"/>
              <a:t>Recall that our dataset only has 100 flights in it.  In other words, in order to answer this question, we needed to hit the entire graph twice.  The query executed reasonably quickly in terms of millisecond,  that is largely because the dataset isn’t very big.  Hence our insistence on using DB hits as a measure--from that, we can tell that this query  is grossly inefficient on this data model!  In the next lesson, we will implement a refactor to fix this.</a:t>
            </a:r>
            <a:endParaRPr sz="1000">
              <a:solidFill>
                <a:srgbClr val="434343"/>
              </a:solidFill>
            </a:endParaRPr>
          </a:p>
          <a:p>
            <a:pPr marL="0" lvl="0" indent="0" algn="l" rtl="0">
              <a:spcBef>
                <a:spcPts val="0"/>
              </a:spcBef>
              <a:spcAft>
                <a:spcPts val="0"/>
              </a:spcAft>
              <a:buNone/>
            </a:pPr>
            <a:endParaRPr sz="1000"/>
          </a:p>
        </p:txBody>
      </p:sp>
      <p:sp>
        <p:nvSpPr>
          <p:cNvPr id="195" name="Google Shape;195;g566f908bd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9509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571d82b2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571d82b2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Emphasize that data model maintenance is </a:t>
            </a:r>
            <a:r>
              <a:rPr lang="en-US" b="1" dirty="0"/>
              <a:t>cyclical </a:t>
            </a:r>
            <a:r>
              <a:rPr lang="en-US" dirty="0"/>
              <a:t>and </a:t>
            </a:r>
            <a:r>
              <a:rPr lang="en-US" b="1" dirty="0"/>
              <a:t>iterative</a:t>
            </a:r>
            <a:r>
              <a:rPr lang="en-US" dirty="0"/>
              <a:t>.  We are comfortable with this idea because updating a graph model is much cheaper and easier than updating the schema of a tabular store.  </a:t>
            </a:r>
            <a:r>
              <a:rPr lang="en-US"/>
              <a:t>Ease-of-updating will be a consistent theme throughout the Data Modeling course.</a:t>
            </a:r>
            <a:endParaRPr/>
          </a:p>
        </p:txBody>
      </p:sp>
      <p:sp>
        <p:nvSpPr>
          <p:cNvPr id="227" name="Google Shape;227;g5571d82b24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141625237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f9443e47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7f9443e47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7f9443e47c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140</a:t>
            </a:fld>
            <a:endParaRPr/>
          </a:p>
        </p:txBody>
      </p:sp>
    </p:spTree>
    <p:extLst>
      <p:ext uri="{BB962C8B-B14F-4D97-AF65-F5344CB8AC3E}">
        <p14:creationId xmlns:p14="http://schemas.microsoft.com/office/powerpoint/2010/main" val="369507495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4" name="Google Shape;11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141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2670151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f9443e4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a:t>Here are the general steps to refactoring. </a:t>
            </a:r>
            <a:endParaRPr sz="1000"/>
          </a:p>
        </p:txBody>
      </p:sp>
      <p:sp>
        <p:nvSpPr>
          <p:cNvPr id="119" name="Google Shape;119;g7f9443e4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966993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802d9f499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a:t>In our specific case, we already identified the weakness of this model for this question, and our solution was to add a Flight intermediate node.</a:t>
            </a:r>
            <a:endParaRPr sz="1000"/>
          </a:p>
        </p:txBody>
      </p:sp>
      <p:sp>
        <p:nvSpPr>
          <p:cNvPr id="126" name="Google Shape;126;g5802d9f499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919423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66f908bd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To improve the model/implementation, you must first add an index (unique constraint) for the Flight nodes you will be creating. You are </a:t>
            </a:r>
            <a:r>
              <a:rPr lang="en-US" sz="1000" b="1" dirty="0"/>
              <a:t>not reloading data</a:t>
            </a:r>
            <a:r>
              <a:rPr lang="en-US" sz="1000" dirty="0"/>
              <a:t>, but rather refactoring existing data to a new model. You then create the Flight nodes from the properties of the CONNECTED_TO relationships.</a:t>
            </a:r>
            <a:endParaRPr sz="1000" dirty="0"/>
          </a:p>
        </p:txBody>
      </p:sp>
      <p:sp>
        <p:nvSpPr>
          <p:cNvPr id="135" name="Google Shape;135;g566f908bd2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695556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66f908bd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We create a unique constraint for Flight nodes, it ensure that our data is consistent and we only have a single flight node. We will create the </a:t>
            </a:r>
            <a:r>
              <a:rPr lang="en-US" sz="1000" dirty="0" err="1"/>
              <a:t>flightId</a:t>
            </a:r>
            <a:r>
              <a:rPr lang="en-US" sz="1000" dirty="0"/>
              <a:t> property for a Flight node based upon the properties of the CONNECTED_TO relationship  and the Airport nodes.</a:t>
            </a:r>
            <a:br>
              <a:rPr lang="en-US" sz="1000" dirty="0"/>
            </a:br>
            <a:br>
              <a:rPr lang="en-US" sz="1000" dirty="0"/>
            </a:br>
            <a:r>
              <a:rPr lang="en-US" sz="1000" dirty="0"/>
              <a:t>You must create constraints BEFORE creating the new structure, </a:t>
            </a:r>
            <a:r>
              <a:rPr lang="en-US" sz="1000" b="1" dirty="0"/>
              <a:t>because constraints are not retroactive</a:t>
            </a:r>
            <a:r>
              <a:rPr lang="en-US" sz="1000" dirty="0"/>
              <a:t>.  They cannot be used to “fix” dirty data after the fact.</a:t>
            </a:r>
            <a:endParaRPr sz="1000" dirty="0"/>
          </a:p>
        </p:txBody>
      </p:sp>
      <p:sp>
        <p:nvSpPr>
          <p:cNvPr id="145" name="Google Shape;145;g566f908bd2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630679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802d9f49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This code looks scary at first, but it relies entirely on Cypher tools you already know well.  It exactly follows our refactoring steps:</a:t>
            </a:r>
            <a:endParaRPr sz="1000" dirty="0"/>
          </a:p>
          <a:p>
            <a:pPr marL="0" lvl="0" indent="0" algn="l" rtl="0">
              <a:spcBef>
                <a:spcPts val="0"/>
              </a:spcBef>
              <a:spcAft>
                <a:spcPts val="0"/>
              </a:spcAft>
              <a:buNone/>
            </a:pPr>
            <a:endParaRPr sz="1000" dirty="0"/>
          </a:p>
          <a:p>
            <a:pPr marL="457200" lvl="0" indent="-292100" algn="l" rtl="0">
              <a:spcBef>
                <a:spcPts val="0"/>
              </a:spcBef>
              <a:spcAft>
                <a:spcPts val="0"/>
              </a:spcAft>
              <a:buSzPts val="1000"/>
              <a:buChar char="●"/>
            </a:pPr>
            <a:r>
              <a:rPr lang="en-US" sz="1000" dirty="0"/>
              <a:t>Use MATCH and WHERE to fetch the data we wish to move.  We’re looking to move the CONNECTED_TO relationship data, so we create a query that will fetch every such relationship.</a:t>
            </a:r>
            <a:endParaRPr sz="1000" dirty="0"/>
          </a:p>
          <a:p>
            <a:pPr marL="457200" lvl="0" indent="-292100" algn="l" rtl="0">
              <a:spcBef>
                <a:spcPts val="0"/>
              </a:spcBef>
              <a:spcAft>
                <a:spcPts val="0"/>
              </a:spcAft>
              <a:buSzPts val="1000"/>
              <a:buChar char="●"/>
            </a:pPr>
            <a:r>
              <a:rPr lang="en-US" sz="1000" dirty="0"/>
              <a:t>Use MERGE to create the new Flight nodes.  As is always the best practice with MERGE we only include the unique identifier </a:t>
            </a:r>
            <a:r>
              <a:rPr lang="en-US" sz="1000" b="1" dirty="0" err="1"/>
              <a:t>flightId</a:t>
            </a:r>
            <a:r>
              <a:rPr lang="en-US" sz="1000" b="1" dirty="0"/>
              <a:t> </a:t>
            </a:r>
            <a:r>
              <a:rPr lang="en-US" sz="1000" dirty="0"/>
              <a:t>in the MERGE statement, where that property is a concatenation of many individually-non-unique things.  All other Flight properties are in a subsequent ON CREATE SET statement, which maps 1:1 from the CONNECTED_TO properties.</a:t>
            </a:r>
            <a:endParaRPr sz="1000" dirty="0"/>
          </a:p>
          <a:p>
            <a:pPr marL="457200" lvl="0" indent="-292100" algn="l" rtl="0">
              <a:spcBef>
                <a:spcPts val="0"/>
              </a:spcBef>
              <a:spcAft>
                <a:spcPts val="0"/>
              </a:spcAft>
              <a:buSzPts val="1000"/>
              <a:buChar char="●"/>
            </a:pPr>
            <a:r>
              <a:rPr lang="en-US" sz="1000" dirty="0"/>
              <a:t>Use MERGE to create relationship connecting the new nodes into the existing graph.  We need to do </a:t>
            </a:r>
            <a:r>
              <a:rPr lang="en-US" sz="1000" b="1" dirty="0"/>
              <a:t>this twice</a:t>
            </a:r>
            <a:r>
              <a:rPr lang="en-US" sz="1000" dirty="0"/>
              <a:t>, since Flights have both an </a:t>
            </a:r>
            <a:r>
              <a:rPr lang="en-US" sz="1000" b="1" dirty="0"/>
              <a:t>ORIGINATES_FROM and LANDS_IN </a:t>
            </a:r>
            <a:r>
              <a:rPr lang="en-US" sz="1000" dirty="0"/>
              <a:t>relationship.</a:t>
            </a:r>
            <a:endParaRPr sz="1000" dirty="0"/>
          </a:p>
          <a:p>
            <a:pPr marL="0" lvl="0" indent="0" algn="l" rtl="0">
              <a:spcBef>
                <a:spcPts val="0"/>
              </a:spcBef>
              <a:spcAft>
                <a:spcPts val="0"/>
              </a:spcAft>
              <a:buNone/>
            </a:pPr>
            <a:endParaRPr sz="1000" dirty="0"/>
          </a:p>
        </p:txBody>
      </p:sp>
      <p:sp>
        <p:nvSpPr>
          <p:cNvPr id="160" name="Google Shape;160;g5802d9f49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547246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802d9f49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Next, we create a an index on the number property of the Flight nodes. This will ensure that our retrievals will use the index when the query uses the flight number for filtering.</a:t>
            </a:r>
            <a:br>
              <a:rPr lang="en-US" sz="1000" dirty="0"/>
            </a:br>
            <a:br>
              <a:rPr lang="en-US" sz="1000" dirty="0"/>
            </a:br>
            <a:r>
              <a:rPr lang="en-US" sz="1000" dirty="0"/>
              <a:t>We prefer create indexes AFTER node creating because it simplifies the node creation process.  If the index is created beforehand, </a:t>
            </a:r>
            <a:r>
              <a:rPr lang="en-US" sz="1000" b="1" dirty="0"/>
              <a:t>Neo4j need to pause and update the index after every new node is created</a:t>
            </a:r>
            <a:r>
              <a:rPr lang="en-US" sz="1000" dirty="0"/>
              <a:t>.  If we wait until afterward, </a:t>
            </a:r>
            <a:r>
              <a:rPr lang="en-US" sz="1000" b="1" dirty="0"/>
              <a:t>Neo4j can write the index all in one go.  </a:t>
            </a:r>
            <a:r>
              <a:rPr lang="en-US" sz="1000" dirty="0"/>
              <a:t>Creating indexes first is not usually game-breaking, but why not be more efficient when it costs so little to do?</a:t>
            </a:r>
            <a:endParaRPr sz="1000" dirty="0"/>
          </a:p>
        </p:txBody>
      </p:sp>
      <p:sp>
        <p:nvSpPr>
          <p:cNvPr id="170" name="Google Shape;170;g5802d9f49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033877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802d9f49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a:t>Next, we must always profile our queries to ensure that the newly implemented model is performant. The Cypher for the query is different because we now have a different model.</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US" sz="1000"/>
              <a:t>When we execute this query, we find that we had a total of 19 db hits to perform the query which is significantly better than the previous model's implementation.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US" sz="1000"/>
              <a:t>Execute this query to show the result:</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US" sz="1000">
                <a:solidFill>
                  <a:srgbClr val="434343"/>
                </a:solidFill>
              </a:rPr>
              <a:t>PROFILE</a:t>
            </a:r>
            <a:endParaRPr sz="1000">
              <a:solidFill>
                <a:srgbClr val="434343"/>
              </a:solidFill>
            </a:endParaRPr>
          </a:p>
          <a:p>
            <a:pPr marL="0" lvl="0" indent="0" algn="l" rtl="0">
              <a:spcBef>
                <a:spcPts val="0"/>
              </a:spcBef>
              <a:spcAft>
                <a:spcPts val="0"/>
              </a:spcAft>
              <a:buNone/>
            </a:pPr>
            <a:r>
              <a:rPr lang="en-US" sz="1000">
                <a:solidFill>
                  <a:srgbClr val="434343"/>
                </a:solidFill>
              </a:rPr>
              <a:t>MATCH (origin)&lt;-[:ORIGINATES_FROM]-(flight:Flight)-</a:t>
            </a:r>
            <a:endParaRPr sz="1000">
              <a:solidFill>
                <a:srgbClr val="434343"/>
              </a:solidFill>
            </a:endParaRPr>
          </a:p>
          <a:p>
            <a:pPr marL="0" lvl="0" indent="0" algn="l" rtl="0">
              <a:spcBef>
                <a:spcPts val="0"/>
              </a:spcBef>
              <a:spcAft>
                <a:spcPts val="0"/>
              </a:spcAft>
              <a:buNone/>
            </a:pPr>
            <a:r>
              <a:rPr lang="en-US" sz="1000">
                <a:solidFill>
                  <a:srgbClr val="434343"/>
                </a:solidFill>
              </a:rPr>
              <a:t>      [:LANDS_IN]-&gt;(destination)</a:t>
            </a:r>
            <a:endParaRPr sz="1000">
              <a:solidFill>
                <a:srgbClr val="434343"/>
              </a:solidFill>
            </a:endParaRPr>
          </a:p>
          <a:p>
            <a:pPr marL="0" lvl="0" indent="0" algn="l" rtl="0">
              <a:spcBef>
                <a:spcPts val="0"/>
              </a:spcBef>
              <a:spcAft>
                <a:spcPts val="0"/>
              </a:spcAft>
              <a:buNone/>
            </a:pPr>
            <a:r>
              <a:rPr lang="en-US" sz="1000">
                <a:solidFill>
                  <a:srgbClr val="434343"/>
                </a:solidFill>
              </a:rPr>
              <a:t>WHERE flight.airline = 'WN' AND    </a:t>
            </a:r>
            <a:endParaRPr sz="1000">
              <a:solidFill>
                <a:srgbClr val="434343"/>
              </a:solidFill>
            </a:endParaRPr>
          </a:p>
          <a:p>
            <a:pPr marL="0" lvl="0" indent="0" algn="l" rtl="0">
              <a:spcBef>
                <a:spcPts val="0"/>
              </a:spcBef>
              <a:spcAft>
                <a:spcPts val="0"/>
              </a:spcAft>
              <a:buNone/>
            </a:pPr>
            <a:r>
              <a:rPr lang="en-US" sz="1000">
                <a:solidFill>
                  <a:srgbClr val="434343"/>
                </a:solidFill>
              </a:rPr>
              <a:t>      flight.number = '1016'</a:t>
            </a:r>
            <a:endParaRPr sz="1000">
              <a:solidFill>
                <a:srgbClr val="434343"/>
              </a:solidFill>
            </a:endParaRPr>
          </a:p>
          <a:p>
            <a:pPr marL="0" lvl="0" indent="0" algn="l" rtl="0">
              <a:spcBef>
                <a:spcPts val="0"/>
              </a:spcBef>
              <a:spcAft>
                <a:spcPts val="0"/>
              </a:spcAft>
              <a:buNone/>
            </a:pPr>
            <a:r>
              <a:rPr lang="en-US" sz="1000">
                <a:solidFill>
                  <a:srgbClr val="434343"/>
                </a:solidFill>
              </a:rPr>
              <a:t>RETURN origin, destination, flight</a:t>
            </a:r>
            <a:endParaRPr sz="1000">
              <a:solidFill>
                <a:srgbClr val="434343"/>
              </a:solidFill>
            </a:endParaRPr>
          </a:p>
          <a:p>
            <a:pPr marL="0" lvl="0" indent="0" algn="l" rtl="0">
              <a:spcBef>
                <a:spcPts val="0"/>
              </a:spcBef>
              <a:spcAft>
                <a:spcPts val="0"/>
              </a:spcAft>
              <a:buNone/>
            </a:pPr>
            <a:endParaRPr sz="1000">
              <a:solidFill>
                <a:srgbClr val="434343"/>
              </a:solidFill>
            </a:endParaRPr>
          </a:p>
        </p:txBody>
      </p:sp>
      <p:sp>
        <p:nvSpPr>
          <p:cNvPr id="181" name="Google Shape;181;g5802d9f499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279102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802d9f49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a:t>And finally, since we have seen the performance improvement that we were looking for, we can delete the CONNECTED_TO relationship in the graph.</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US" sz="1000"/>
              <a:t>MATCH ()-[connection:CONNECTED_TO]-&gt;()</a:t>
            </a:r>
            <a:endParaRPr sz="1000"/>
          </a:p>
          <a:p>
            <a:pPr marL="0" lvl="0" indent="0" algn="l" rtl="0">
              <a:spcBef>
                <a:spcPts val="0"/>
              </a:spcBef>
              <a:spcAft>
                <a:spcPts val="0"/>
              </a:spcAft>
              <a:buNone/>
            </a:pPr>
            <a:r>
              <a:rPr lang="en-US" sz="1000"/>
              <a:t>DELETE connection</a:t>
            </a:r>
            <a:endParaRPr sz="1000"/>
          </a:p>
          <a:p>
            <a:pPr marL="0" lvl="0" indent="0" algn="l" rtl="0">
              <a:spcBef>
                <a:spcPts val="0"/>
              </a:spcBef>
              <a:spcAft>
                <a:spcPts val="0"/>
              </a:spcAft>
              <a:buNone/>
            </a:pPr>
            <a:endParaRPr sz="1000"/>
          </a:p>
        </p:txBody>
      </p:sp>
      <p:sp>
        <p:nvSpPr>
          <p:cNvPr id="193" name="Google Shape;193;g5802d9f499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0048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301fd6e26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301fd6e26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8301fd6e26_0_20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extLst>
      <p:ext uri="{BB962C8B-B14F-4D97-AF65-F5344CB8AC3E}">
        <p14:creationId xmlns:p14="http://schemas.microsoft.com/office/powerpoint/2010/main" val="209902437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802d9f49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5802d9f49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While the students are performing the exercise, have your database ready in case there are questions and you need to show something in front of the class.</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US" sz="1000" dirty="0"/>
              <a:t>At the end of the exercise, if there are no questions, load the database with more data so you will be prepared for the next part of the lesson.</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US" sz="1000" dirty="0"/>
              <a:t>Create an index on </a:t>
            </a:r>
            <a:r>
              <a:rPr lang="en-US" sz="1000" dirty="0" err="1"/>
              <a:t>Airport.code</a:t>
            </a:r>
            <a:r>
              <a:rPr lang="en-US" sz="1000" dirty="0"/>
              <a:t>:</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US" sz="1000" dirty="0"/>
              <a:t>CREATE INDEX ON :Airport(code)</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US" sz="1000" dirty="0"/>
              <a:t>Then run this Cypher:</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US" sz="1000" dirty="0"/>
              <a:t>LOAD CSV WITH HEADERS FROM 'file:///flights_2019_10k.csv' AS row</a:t>
            </a:r>
            <a:endParaRPr sz="1000" dirty="0"/>
          </a:p>
          <a:p>
            <a:pPr marL="0" lvl="0" indent="0" algn="l" rtl="0">
              <a:spcBef>
                <a:spcPts val="0"/>
              </a:spcBef>
              <a:spcAft>
                <a:spcPts val="0"/>
              </a:spcAft>
              <a:buNone/>
            </a:pPr>
            <a:r>
              <a:rPr lang="en-US" sz="1000" dirty="0"/>
              <a:t>MERGE (</a:t>
            </a:r>
            <a:r>
              <a:rPr lang="en-US" sz="1000" dirty="0" err="1"/>
              <a:t>origin:Airport</a:t>
            </a:r>
            <a:r>
              <a:rPr lang="en-US" sz="1000" dirty="0"/>
              <a:t> {code: </a:t>
            </a:r>
            <a:r>
              <a:rPr lang="en-US" sz="1000" dirty="0" err="1"/>
              <a:t>row.Origin</a:t>
            </a:r>
            <a:r>
              <a:rPr lang="en-US" sz="1000" dirty="0"/>
              <a:t>})</a:t>
            </a:r>
            <a:endParaRPr sz="1000" dirty="0"/>
          </a:p>
          <a:p>
            <a:pPr marL="0" lvl="0" indent="0" algn="l" rtl="0">
              <a:spcBef>
                <a:spcPts val="0"/>
              </a:spcBef>
              <a:spcAft>
                <a:spcPts val="0"/>
              </a:spcAft>
              <a:buNone/>
            </a:pPr>
            <a:r>
              <a:rPr lang="en-US" sz="1000" dirty="0"/>
              <a:t>MERGE (</a:t>
            </a:r>
            <a:r>
              <a:rPr lang="en-US" sz="1000" dirty="0" err="1"/>
              <a:t>destination:Airport</a:t>
            </a:r>
            <a:r>
              <a:rPr lang="en-US" sz="1000" dirty="0"/>
              <a:t> {code: </a:t>
            </a:r>
            <a:r>
              <a:rPr lang="en-US" sz="1000" dirty="0" err="1"/>
              <a:t>row.Dest</a:t>
            </a:r>
            <a:r>
              <a:rPr lang="en-US" sz="1000" dirty="0"/>
              <a:t>})</a:t>
            </a:r>
            <a:endParaRPr sz="1000" dirty="0"/>
          </a:p>
          <a:p>
            <a:pPr marL="0" lvl="0" indent="0" algn="l" rtl="0">
              <a:spcBef>
                <a:spcPts val="0"/>
              </a:spcBef>
              <a:spcAft>
                <a:spcPts val="0"/>
              </a:spcAft>
              <a:buNone/>
            </a:pPr>
            <a:r>
              <a:rPr lang="en-US" sz="1000" dirty="0"/>
              <a:t>MERGE (</a:t>
            </a:r>
            <a:r>
              <a:rPr lang="en-US" sz="1000" dirty="0" err="1"/>
              <a:t>newFlight:Flight</a:t>
            </a:r>
            <a:r>
              <a:rPr lang="en-US" sz="1000" dirty="0"/>
              <a:t> { id: </a:t>
            </a:r>
            <a:r>
              <a:rPr lang="en-US" sz="1000" dirty="0" err="1"/>
              <a:t>row.UniqueCarrier</a:t>
            </a:r>
            <a:r>
              <a:rPr lang="en-US" sz="1000" dirty="0"/>
              <a:t> + </a:t>
            </a:r>
            <a:r>
              <a:rPr lang="en-US" sz="1000" dirty="0" err="1"/>
              <a:t>row.FlightNum</a:t>
            </a:r>
            <a:r>
              <a:rPr lang="en-US" sz="1000" dirty="0"/>
              <a:t> + '_' + </a:t>
            </a:r>
            <a:r>
              <a:rPr lang="en-US" sz="1000" dirty="0" err="1"/>
              <a:t>row.Year</a:t>
            </a:r>
            <a:r>
              <a:rPr lang="en-US" sz="1000" dirty="0"/>
              <a:t> + '-' + </a:t>
            </a:r>
            <a:r>
              <a:rPr lang="en-US" sz="1000" dirty="0" err="1"/>
              <a:t>row.Month</a:t>
            </a:r>
            <a:r>
              <a:rPr lang="en-US" sz="1000" dirty="0"/>
              <a:t> + '-' + </a:t>
            </a:r>
            <a:r>
              <a:rPr lang="en-US" sz="1000" dirty="0" err="1"/>
              <a:t>row.DayofMonth</a:t>
            </a:r>
            <a:r>
              <a:rPr lang="en-US" sz="1000" dirty="0"/>
              <a:t> + '_' + </a:t>
            </a:r>
            <a:r>
              <a:rPr lang="en-US" sz="1000" dirty="0" err="1"/>
              <a:t>row.Origin</a:t>
            </a:r>
            <a:r>
              <a:rPr lang="en-US" sz="1000" dirty="0"/>
              <a:t> + '_' + </a:t>
            </a:r>
            <a:r>
              <a:rPr lang="en-US" sz="1000" dirty="0" err="1"/>
              <a:t>row.Dest</a:t>
            </a:r>
            <a:r>
              <a:rPr lang="en-US" sz="1000" dirty="0"/>
              <a:t> }   )</a:t>
            </a:r>
            <a:endParaRPr sz="1000" dirty="0"/>
          </a:p>
          <a:p>
            <a:pPr marL="0" lvl="0" indent="0" algn="l" rtl="0">
              <a:spcBef>
                <a:spcPts val="0"/>
              </a:spcBef>
              <a:spcAft>
                <a:spcPts val="0"/>
              </a:spcAft>
              <a:buNone/>
            </a:pPr>
            <a:r>
              <a:rPr lang="en-US" sz="1000" dirty="0"/>
              <a:t>ON CREATE SET </a:t>
            </a:r>
            <a:r>
              <a:rPr lang="en-US" sz="1000" dirty="0" err="1"/>
              <a:t>newFlight.date</a:t>
            </a:r>
            <a:r>
              <a:rPr lang="en-US" sz="1000" dirty="0"/>
              <a:t> = </a:t>
            </a:r>
            <a:r>
              <a:rPr lang="en-US" sz="1000" dirty="0" err="1"/>
              <a:t>toInteger</a:t>
            </a:r>
            <a:r>
              <a:rPr lang="en-US" sz="1000" dirty="0"/>
              <a:t>(</a:t>
            </a:r>
            <a:r>
              <a:rPr lang="en-US" sz="1000" dirty="0" err="1"/>
              <a:t>row.Year</a:t>
            </a:r>
            <a:r>
              <a:rPr lang="en-US" sz="1000" dirty="0"/>
              <a:t>) + '-' + </a:t>
            </a:r>
            <a:r>
              <a:rPr lang="en-US" sz="1000" dirty="0" err="1"/>
              <a:t>toInteger</a:t>
            </a:r>
            <a:r>
              <a:rPr lang="en-US" sz="1000" dirty="0"/>
              <a:t>(</a:t>
            </a:r>
            <a:r>
              <a:rPr lang="en-US" sz="1000" dirty="0" err="1"/>
              <a:t>row.Month</a:t>
            </a:r>
            <a:r>
              <a:rPr lang="en-US" sz="1000" dirty="0"/>
              <a:t>) + '-' + </a:t>
            </a:r>
            <a:r>
              <a:rPr lang="en-US" sz="1000" dirty="0" err="1"/>
              <a:t>toInteger</a:t>
            </a:r>
            <a:r>
              <a:rPr lang="en-US" sz="1000" dirty="0"/>
              <a:t>(</a:t>
            </a:r>
            <a:r>
              <a:rPr lang="en-US" sz="1000" dirty="0" err="1"/>
              <a:t>row.DayofMonth</a:t>
            </a:r>
            <a:r>
              <a:rPr lang="en-US" sz="1000" dirty="0"/>
              <a:t>),</a:t>
            </a:r>
            <a:endParaRPr sz="1000" dirty="0"/>
          </a:p>
          <a:p>
            <a:pPr marL="0" lvl="0" indent="0" algn="l" rtl="0">
              <a:spcBef>
                <a:spcPts val="0"/>
              </a:spcBef>
              <a:spcAft>
                <a:spcPts val="0"/>
              </a:spcAft>
              <a:buNone/>
            </a:pPr>
            <a:r>
              <a:rPr lang="en-US" sz="1000" dirty="0"/>
              <a:t>              </a:t>
            </a:r>
            <a:r>
              <a:rPr lang="en-US" sz="1000" dirty="0" err="1"/>
              <a:t>newFlight.airline</a:t>
            </a:r>
            <a:r>
              <a:rPr lang="en-US" sz="1000" dirty="0"/>
              <a:t> = </a:t>
            </a:r>
            <a:r>
              <a:rPr lang="en-US" sz="1000" dirty="0" err="1"/>
              <a:t>row.UniqueCarrier</a:t>
            </a:r>
            <a:r>
              <a:rPr lang="en-US" sz="1000" dirty="0"/>
              <a:t>,</a:t>
            </a:r>
            <a:endParaRPr sz="1000" dirty="0"/>
          </a:p>
          <a:p>
            <a:pPr marL="0" lvl="0" indent="0" algn="l" rtl="0">
              <a:spcBef>
                <a:spcPts val="0"/>
              </a:spcBef>
              <a:spcAft>
                <a:spcPts val="0"/>
              </a:spcAft>
              <a:buNone/>
            </a:pPr>
            <a:r>
              <a:rPr lang="en-US" sz="1000" dirty="0"/>
              <a:t>              </a:t>
            </a:r>
            <a:r>
              <a:rPr lang="en-US" sz="1000" dirty="0" err="1"/>
              <a:t>newFlight.number</a:t>
            </a:r>
            <a:r>
              <a:rPr lang="en-US" sz="1000" dirty="0"/>
              <a:t> = </a:t>
            </a:r>
            <a:r>
              <a:rPr lang="en-US" sz="1000" dirty="0" err="1"/>
              <a:t>row.FlightNum</a:t>
            </a:r>
            <a:r>
              <a:rPr lang="en-US" sz="1000" dirty="0"/>
              <a:t>,</a:t>
            </a:r>
            <a:endParaRPr sz="1000" dirty="0"/>
          </a:p>
          <a:p>
            <a:pPr marL="0" lvl="0" indent="0" algn="l" rtl="0">
              <a:spcBef>
                <a:spcPts val="0"/>
              </a:spcBef>
              <a:spcAft>
                <a:spcPts val="0"/>
              </a:spcAft>
              <a:buNone/>
            </a:pPr>
            <a:r>
              <a:rPr lang="en-US" sz="1000" dirty="0"/>
              <a:t>              </a:t>
            </a:r>
            <a:r>
              <a:rPr lang="en-US" sz="1000" dirty="0" err="1"/>
              <a:t>newFlight.departure</a:t>
            </a:r>
            <a:r>
              <a:rPr lang="en-US" sz="1000" dirty="0"/>
              <a:t> = </a:t>
            </a:r>
            <a:r>
              <a:rPr lang="en-US" sz="1000" dirty="0" err="1"/>
              <a:t>toInteger</a:t>
            </a:r>
            <a:r>
              <a:rPr lang="en-US" sz="1000" dirty="0"/>
              <a:t>(</a:t>
            </a:r>
            <a:r>
              <a:rPr lang="en-US" sz="1000" dirty="0" err="1"/>
              <a:t>row.CRSDepTime</a:t>
            </a:r>
            <a:r>
              <a:rPr lang="en-US" sz="1000" dirty="0"/>
              <a:t>),</a:t>
            </a:r>
            <a:endParaRPr sz="1000" dirty="0"/>
          </a:p>
          <a:p>
            <a:pPr marL="0" lvl="0" indent="0" algn="l" rtl="0">
              <a:spcBef>
                <a:spcPts val="0"/>
              </a:spcBef>
              <a:spcAft>
                <a:spcPts val="0"/>
              </a:spcAft>
              <a:buNone/>
            </a:pPr>
            <a:r>
              <a:rPr lang="en-US" sz="1000" dirty="0"/>
              <a:t>              </a:t>
            </a:r>
            <a:r>
              <a:rPr lang="en-US" sz="1000" dirty="0" err="1"/>
              <a:t>newFlight.arrival</a:t>
            </a:r>
            <a:r>
              <a:rPr lang="en-US" sz="1000" dirty="0"/>
              <a:t> = </a:t>
            </a:r>
            <a:r>
              <a:rPr lang="en-US" sz="1000" dirty="0" err="1"/>
              <a:t>toInteger</a:t>
            </a:r>
            <a:r>
              <a:rPr lang="en-US" sz="1000" dirty="0"/>
              <a:t>(</a:t>
            </a:r>
            <a:r>
              <a:rPr lang="en-US" sz="1000" dirty="0" err="1"/>
              <a:t>row.CRSArrTime</a:t>
            </a:r>
            <a:r>
              <a:rPr lang="en-US" sz="1000" dirty="0"/>
              <a:t>)</a:t>
            </a:r>
            <a:endParaRPr sz="1000" dirty="0"/>
          </a:p>
          <a:p>
            <a:pPr marL="0" lvl="0" indent="0" algn="l" rtl="0">
              <a:spcBef>
                <a:spcPts val="0"/>
              </a:spcBef>
              <a:spcAft>
                <a:spcPts val="0"/>
              </a:spcAft>
              <a:buNone/>
            </a:pPr>
            <a:r>
              <a:rPr lang="en-US" sz="1000" dirty="0"/>
              <a:t>MERGE (</a:t>
            </a:r>
            <a:r>
              <a:rPr lang="en-US" sz="1000" dirty="0" err="1"/>
              <a:t>newFlight</a:t>
            </a:r>
            <a:r>
              <a:rPr lang="en-US" sz="1000" dirty="0"/>
              <a:t>)-[:ORIGINATES_FROM]-&gt;(origin)</a:t>
            </a:r>
            <a:endParaRPr sz="1000" dirty="0"/>
          </a:p>
          <a:p>
            <a:pPr marL="0" lvl="0" indent="0" algn="l" rtl="0">
              <a:spcBef>
                <a:spcPts val="0"/>
              </a:spcBef>
              <a:spcAft>
                <a:spcPts val="0"/>
              </a:spcAft>
              <a:buNone/>
            </a:pPr>
            <a:r>
              <a:rPr lang="en-US" sz="1000" dirty="0"/>
              <a:t>MERGE (</a:t>
            </a:r>
            <a:r>
              <a:rPr lang="en-US" sz="1000" dirty="0" err="1"/>
              <a:t>newFlight</a:t>
            </a:r>
            <a:r>
              <a:rPr lang="en-US" sz="1000" dirty="0"/>
              <a:t>)-[:LANDS_IN]-&gt;(destination)</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US" sz="1000" b="1" dirty="0"/>
              <a:t>Note</a:t>
            </a:r>
            <a:r>
              <a:rPr lang="en-US" sz="1000" dirty="0"/>
              <a:t>: This load will take 2.5 minutes.</a:t>
            </a:r>
            <a:endParaRPr sz="1000" dirty="0"/>
          </a:p>
          <a:p>
            <a:pPr marL="0" lvl="0" indent="0" algn="l" rtl="0">
              <a:spcBef>
                <a:spcPts val="0"/>
              </a:spcBef>
              <a:spcAft>
                <a:spcPts val="0"/>
              </a:spcAft>
              <a:buNone/>
            </a:pPr>
            <a:endParaRPr sz="1000" dirty="0"/>
          </a:p>
        </p:txBody>
      </p:sp>
      <p:sp>
        <p:nvSpPr>
          <p:cNvPr id="204" name="Google Shape;204;g5802d9f499_0_7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150</a:t>
            </a:fld>
            <a:endParaRPr/>
          </a:p>
        </p:txBody>
      </p:sp>
    </p:spTree>
    <p:extLst>
      <p:ext uri="{BB962C8B-B14F-4D97-AF65-F5344CB8AC3E}">
        <p14:creationId xmlns:p14="http://schemas.microsoft.com/office/powerpoint/2010/main" val="6666874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0f5c903c9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11" name="Google Shape;211;g50f5c903c9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429064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802d9f49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Prompt students to write the Cypher for the new question themselves, together as a group.  Help as needed, but simply record on the whiteboard whatever they say.</a:t>
            </a:r>
            <a:endParaRPr/>
          </a:p>
        </p:txBody>
      </p:sp>
      <p:sp>
        <p:nvSpPr>
          <p:cNvPr id="218" name="Google Shape;218;g5802d9f499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23405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802d9f499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Before you execute the query, show the students that you now have 10K nodes in the database.</a:t>
            </a:r>
            <a:endParaRPr/>
          </a:p>
          <a:p>
            <a:pPr marL="0" lvl="0" indent="0" algn="l" rtl="0">
              <a:spcBef>
                <a:spcPts val="0"/>
              </a:spcBef>
              <a:spcAft>
                <a:spcPts val="0"/>
              </a:spcAft>
              <a:buNone/>
            </a:pPr>
            <a:endParaRPr/>
          </a:p>
          <a:p>
            <a:pPr marL="0" lvl="0" indent="0" algn="l" rtl="0">
              <a:spcBef>
                <a:spcPts val="0"/>
              </a:spcBef>
              <a:spcAft>
                <a:spcPts val="0"/>
              </a:spcAft>
              <a:buNone/>
            </a:pPr>
            <a:r>
              <a:rPr lang="en-US"/>
              <a:t>MATCH (origin:Airport {code: 'LAS'})  </a:t>
            </a:r>
            <a:endParaRPr/>
          </a:p>
          <a:p>
            <a:pPr marL="0" lvl="0" indent="0" algn="l" rtl="0">
              <a:spcBef>
                <a:spcPts val="0"/>
              </a:spcBef>
              <a:spcAft>
                <a:spcPts val="0"/>
              </a:spcAft>
              <a:buNone/>
            </a:pPr>
            <a:r>
              <a:rPr lang="en-US"/>
              <a:t>    &lt;-[:ORIGINATES_FROM]-(flight:Flight)-[:LANDS_IN]-&gt;</a:t>
            </a:r>
            <a:endParaRPr/>
          </a:p>
          <a:p>
            <a:pPr marL="0" lvl="0" indent="0" algn="l" rtl="0">
              <a:spcBef>
                <a:spcPts val="0"/>
              </a:spcBef>
              <a:spcAft>
                <a:spcPts val="0"/>
              </a:spcAft>
              <a:buNone/>
            </a:pPr>
            <a:r>
              <a:rPr lang="en-US"/>
              <a:t>    (destination:Airport {code: 'MDW'})</a:t>
            </a:r>
            <a:endParaRPr/>
          </a:p>
          <a:p>
            <a:pPr marL="0" lvl="0" indent="0" algn="l" rtl="0">
              <a:spcBef>
                <a:spcPts val="0"/>
              </a:spcBef>
              <a:spcAft>
                <a:spcPts val="0"/>
              </a:spcAft>
              <a:buNone/>
            </a:pPr>
            <a:r>
              <a:rPr lang="en-US"/>
              <a:t>WHERE flight.date = '2019-1-3'</a:t>
            </a:r>
            <a:endParaRPr/>
          </a:p>
          <a:p>
            <a:pPr marL="0" lvl="0" indent="0" algn="l" rtl="0">
              <a:spcBef>
                <a:spcPts val="0"/>
              </a:spcBef>
              <a:spcAft>
                <a:spcPts val="0"/>
              </a:spcAft>
              <a:buNone/>
            </a:pPr>
            <a:r>
              <a:rPr lang="en-US"/>
              <a:t>RETURN origin, destination, flight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25" name="Google Shape;225;g5802d9f499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697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802d9f49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Before you execute the query, show the students that you now have 10K flight nodes in the database. You should have 3 indexes: :Flight(number), :Flight(id), and :Airport(code)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PROFILE MATCH (</a:t>
            </a:r>
            <a:r>
              <a:rPr lang="en-US" dirty="0" err="1"/>
              <a:t>origin:Airport</a:t>
            </a:r>
            <a:r>
              <a:rPr lang="en-US" dirty="0"/>
              <a:t> {code: 'LAS'})  </a:t>
            </a:r>
            <a:endParaRPr dirty="0"/>
          </a:p>
          <a:p>
            <a:pPr marL="0" lvl="0" indent="0" algn="l" rtl="0">
              <a:spcBef>
                <a:spcPts val="0"/>
              </a:spcBef>
              <a:spcAft>
                <a:spcPts val="0"/>
              </a:spcAft>
              <a:buNone/>
            </a:pPr>
            <a:r>
              <a:rPr lang="en-US" dirty="0"/>
              <a:t>    &lt;-[:ORIGINATES_FROM]-(</a:t>
            </a:r>
            <a:r>
              <a:rPr lang="en-US" dirty="0" err="1"/>
              <a:t>flight:Flight</a:t>
            </a:r>
            <a:r>
              <a:rPr lang="en-US" dirty="0"/>
              <a:t>)-[:LANDS_IN]-&gt;</a:t>
            </a:r>
            <a:endParaRPr dirty="0"/>
          </a:p>
          <a:p>
            <a:pPr marL="0" lvl="0" indent="0" algn="l" rtl="0">
              <a:spcBef>
                <a:spcPts val="0"/>
              </a:spcBef>
              <a:spcAft>
                <a:spcPts val="0"/>
              </a:spcAft>
              <a:buNone/>
            </a:pPr>
            <a:r>
              <a:rPr lang="en-US" dirty="0"/>
              <a:t>    (</a:t>
            </a:r>
            <a:r>
              <a:rPr lang="en-US" dirty="0" err="1"/>
              <a:t>destination:Airport</a:t>
            </a:r>
            <a:r>
              <a:rPr lang="en-US" dirty="0"/>
              <a:t> {code: 'MDW'})</a:t>
            </a:r>
            <a:endParaRPr dirty="0"/>
          </a:p>
          <a:p>
            <a:pPr marL="0" lvl="0" indent="0" algn="l" rtl="0">
              <a:spcBef>
                <a:spcPts val="0"/>
              </a:spcBef>
              <a:spcAft>
                <a:spcPts val="0"/>
              </a:spcAft>
              <a:buNone/>
            </a:pPr>
            <a:r>
              <a:rPr lang="en-US" dirty="0"/>
              <a:t>WHERE </a:t>
            </a:r>
            <a:r>
              <a:rPr lang="en-US" dirty="0" err="1"/>
              <a:t>flight.date</a:t>
            </a:r>
            <a:r>
              <a:rPr lang="en-US" dirty="0"/>
              <a:t> = '2019-1-3'</a:t>
            </a:r>
            <a:endParaRPr dirty="0"/>
          </a:p>
          <a:p>
            <a:pPr marL="0" lvl="0" indent="0" algn="l" rtl="0">
              <a:spcBef>
                <a:spcPts val="0"/>
              </a:spcBef>
              <a:spcAft>
                <a:spcPts val="0"/>
              </a:spcAft>
              <a:buNone/>
            </a:pPr>
            <a:r>
              <a:rPr lang="en-US" dirty="0"/>
              <a:t>RETURN origin, destination, flight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This query returns 12 flights.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b="1" dirty="0"/>
              <a:t>2448 </a:t>
            </a:r>
            <a:r>
              <a:rPr lang="en-US" b="1" dirty="0" err="1"/>
              <a:t>db</a:t>
            </a:r>
            <a:r>
              <a:rPr lang="en-US" b="1" dirty="0"/>
              <a:t> hits here which is not good</a:t>
            </a:r>
            <a:r>
              <a:rPr lang="en-US" dirty="0"/>
              <a:t>. Adding an index to Flight on date does not improve the query. You can show this to the students, but they will also be doing it in the exercise.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Some stats about this graph: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64 airports</a:t>
            </a:r>
            <a:endParaRPr dirty="0"/>
          </a:p>
          <a:p>
            <a:pPr marL="0" lvl="0" indent="0" algn="l" rtl="0">
              <a:spcBef>
                <a:spcPts val="0"/>
              </a:spcBef>
              <a:spcAft>
                <a:spcPts val="0"/>
              </a:spcAft>
              <a:buNone/>
            </a:pPr>
            <a:r>
              <a:rPr lang="en-US" dirty="0"/>
              <a:t>10000 flights</a:t>
            </a:r>
            <a:endParaRPr dirty="0"/>
          </a:p>
          <a:p>
            <a:pPr marL="0" lvl="0" indent="0" algn="l" rtl="0">
              <a:spcBef>
                <a:spcPts val="0"/>
              </a:spcBef>
              <a:spcAft>
                <a:spcPts val="0"/>
              </a:spcAft>
              <a:buNone/>
            </a:pPr>
            <a:r>
              <a:rPr lang="en-US" dirty="0"/>
              <a:t>661 flights that land in MDW; 377 on 2019-1-3</a:t>
            </a:r>
            <a:endParaRPr dirty="0"/>
          </a:p>
          <a:p>
            <a:pPr marL="0" lvl="0" indent="0" algn="l" rtl="0">
              <a:spcBef>
                <a:spcPts val="0"/>
              </a:spcBef>
              <a:spcAft>
                <a:spcPts val="0"/>
              </a:spcAft>
              <a:buNone/>
            </a:pPr>
            <a:r>
              <a:rPr lang="en-US" dirty="0"/>
              <a:t>1624 flights that originate from LAS; 426 on 2019-1-3</a:t>
            </a:r>
            <a:endParaRPr dirty="0"/>
          </a:p>
          <a:p>
            <a:pPr marL="0" lvl="0" indent="0" algn="l" rtl="0">
              <a:spcBef>
                <a:spcPts val="0"/>
              </a:spcBef>
              <a:spcAft>
                <a:spcPts val="0"/>
              </a:spcAft>
              <a:buNone/>
            </a:pPr>
            <a:r>
              <a:rPr lang="en-US" dirty="0"/>
              <a:t>2367 flights on 2019-1-3</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Searching for flights by day is a problem.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The query starts by using an index to find MDW but then </a:t>
            </a:r>
            <a:r>
              <a:rPr lang="en-US" b="1" dirty="0"/>
              <a:t>has to traverse all incoming DESTINATION relationships </a:t>
            </a:r>
            <a:r>
              <a:rPr lang="en-US" dirty="0"/>
              <a:t>and </a:t>
            </a:r>
            <a:r>
              <a:rPr lang="en-US" b="1" dirty="0"/>
              <a:t>check the  date property </a:t>
            </a:r>
            <a:r>
              <a:rPr lang="en-US" dirty="0"/>
              <a:t>on the </a:t>
            </a:r>
            <a:r>
              <a:rPr lang="en-US" b="1" dirty="0"/>
              <a:t>:Flight nodes on the other side</a:t>
            </a:r>
            <a:r>
              <a:rPr lang="en-US" dirty="0"/>
              <a:t>. The more flights an airport has the more we’ll have to scan through, and since we’re only working with 10,000 flights we should probably find a better way to model our data before importing any more rows.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This is an opportunity to change the model.</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33" name="Google Shape;233;g5802d9f499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05007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802d9f499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want to introduce :</a:t>
            </a:r>
            <a:r>
              <a:rPr lang="en-US" dirty="0" err="1"/>
              <a:t>AirportDay</a:t>
            </a:r>
            <a:r>
              <a:rPr lang="en-US" dirty="0"/>
              <a:t> nodes so that we </a:t>
            </a:r>
            <a:r>
              <a:rPr lang="en-US" b="1" dirty="0"/>
              <a:t>don’t have to scan through all the flights going </a:t>
            </a:r>
            <a:r>
              <a:rPr lang="en-US" dirty="0"/>
              <a:t>from an airport when we’re only interested in a subset of them.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This is an instance where we </a:t>
            </a:r>
            <a:r>
              <a:rPr lang="en-US" u="sng" dirty="0"/>
              <a:t>don't</a:t>
            </a:r>
            <a:r>
              <a:rPr lang="en-US" dirty="0"/>
              <a:t> want to remove the relationships between Airports and Flights because we need them for our first query "What are the airports and flight information for flight number 1016 for airline WN?"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Don't be too aggressive with creating nodes from other nodes</a:t>
            </a:r>
            <a:r>
              <a:rPr lang="en-US" b="1" dirty="0"/>
              <a:t>. If you pull out every single property and create nodes then you end up with an RDF model and lose the benefit of the property graph</a:t>
            </a:r>
            <a:endParaRPr b="1" dirty="0"/>
          </a:p>
        </p:txBody>
      </p:sp>
      <p:sp>
        <p:nvSpPr>
          <p:cNvPr id="245" name="Google Shape;245;g5802d9f499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173322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802d9f499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To improve the model/implementation, you must first add an index (unique constraint) for the </a:t>
            </a:r>
            <a:r>
              <a:rPr lang="en-US" sz="1000" dirty="0" err="1"/>
              <a:t>AirportDay</a:t>
            </a:r>
            <a:r>
              <a:rPr lang="en-US" sz="1000" dirty="0"/>
              <a:t> nodes you will be creating. You are not reloading data, but rather refactoring existing data to a new model. You then create the </a:t>
            </a:r>
            <a:r>
              <a:rPr lang="en-US" sz="1000" dirty="0" err="1"/>
              <a:t>AirportDay</a:t>
            </a:r>
            <a:r>
              <a:rPr lang="en-US" sz="1000" dirty="0"/>
              <a:t> nodes from the properties in the graph.</a:t>
            </a:r>
            <a:br>
              <a:rPr lang="en-US" sz="1000" dirty="0"/>
            </a:br>
            <a:br>
              <a:rPr lang="en-US" sz="1000" dirty="0"/>
            </a:br>
            <a:r>
              <a:rPr lang="en-US" sz="1000" dirty="0"/>
              <a:t>Prompt the class to write the refactoring code themselves, as a group.  Remind them of the steps:</a:t>
            </a:r>
            <a:endParaRPr sz="1000" dirty="0"/>
          </a:p>
          <a:p>
            <a:pPr marL="457200" lvl="0" indent="-292100" algn="l" rtl="0">
              <a:spcBef>
                <a:spcPts val="0"/>
              </a:spcBef>
              <a:spcAft>
                <a:spcPts val="0"/>
              </a:spcAft>
              <a:buSzPts val="1000"/>
              <a:buChar char="●"/>
            </a:pPr>
            <a:r>
              <a:rPr lang="en-US" sz="1000" dirty="0"/>
              <a:t>MATCH the data you wish to move</a:t>
            </a:r>
            <a:br>
              <a:rPr lang="en-US" sz="1000" dirty="0"/>
            </a:br>
            <a:r>
              <a:rPr lang="en-US" sz="1000" i="1" dirty="0"/>
              <a:t>In this case, Date, which is part of Flight, and Airport so we can get the airport code as part of the new nodes’ ID</a:t>
            </a:r>
            <a:endParaRPr sz="1000" i="1" dirty="0"/>
          </a:p>
          <a:p>
            <a:pPr marL="457200" lvl="0" indent="-292100" algn="l" rtl="0">
              <a:spcBef>
                <a:spcPts val="0"/>
              </a:spcBef>
              <a:spcAft>
                <a:spcPts val="0"/>
              </a:spcAft>
              <a:buSzPts val="1000"/>
              <a:buChar char="●"/>
            </a:pPr>
            <a:r>
              <a:rPr lang="en-US" sz="1000" dirty="0"/>
              <a:t>Create the new nodes</a:t>
            </a:r>
            <a:br>
              <a:rPr lang="en-US" sz="1000" dirty="0"/>
            </a:br>
            <a:r>
              <a:rPr lang="en-US" sz="1000" i="1" dirty="0"/>
              <a:t>Remember to use MERGE best practices.  </a:t>
            </a:r>
            <a:r>
              <a:rPr lang="en-US" sz="1000" b="1" i="1" dirty="0"/>
              <a:t>Only include unique identifiers in the MERGE</a:t>
            </a:r>
            <a:r>
              <a:rPr lang="en-US" sz="1000" i="1" dirty="0"/>
              <a:t>, and other properties in a subsequent ON CREATE SET</a:t>
            </a:r>
            <a:br>
              <a:rPr lang="en-US" sz="1000" i="1" dirty="0"/>
            </a:br>
            <a:r>
              <a:rPr lang="en-US" sz="1000" i="1" dirty="0"/>
              <a:t>Remember to create </a:t>
            </a:r>
            <a:r>
              <a:rPr lang="en-US" sz="1000" i="1" dirty="0" err="1"/>
              <a:t>AirportDays</a:t>
            </a:r>
            <a:r>
              <a:rPr lang="en-US" sz="1000" i="1" dirty="0"/>
              <a:t> on both the origin AND destination side of each flight</a:t>
            </a:r>
            <a:endParaRPr sz="1000" i="1" dirty="0"/>
          </a:p>
          <a:p>
            <a:pPr marL="457200" lvl="0" indent="-292100" algn="l" rtl="0">
              <a:spcBef>
                <a:spcPts val="0"/>
              </a:spcBef>
              <a:spcAft>
                <a:spcPts val="0"/>
              </a:spcAft>
              <a:buSzPts val="1000"/>
              <a:buChar char="●"/>
            </a:pPr>
            <a:r>
              <a:rPr lang="en-US" sz="1000" dirty="0"/>
              <a:t>Connect the new nodes to the existing graph</a:t>
            </a:r>
            <a:br>
              <a:rPr lang="en-US" sz="1000" dirty="0"/>
            </a:br>
            <a:r>
              <a:rPr lang="en-US" sz="1000" dirty="0"/>
              <a:t>As always with relationships, you’ll wan </a:t>
            </a:r>
            <a:r>
              <a:rPr lang="en-US" sz="1000" dirty="0" err="1"/>
              <a:t>tto</a:t>
            </a:r>
            <a:r>
              <a:rPr lang="en-US" sz="1000" dirty="0"/>
              <a:t> MERGE.  </a:t>
            </a:r>
            <a:br>
              <a:rPr lang="en-US" sz="1000" dirty="0"/>
            </a:br>
            <a:r>
              <a:rPr lang="en-US" sz="1000" dirty="0"/>
              <a:t>You’ll need 4 MERGE statements.  Two for origin days (HAS_DAY, ORIGINATES_FROM) and two for destination days (HAS_DAY, LANDS_IN)</a:t>
            </a:r>
            <a:endParaRPr sz="1000" dirty="0"/>
          </a:p>
          <a:p>
            <a:pPr marL="0" lvl="0" indent="0" algn="l" rtl="0">
              <a:spcBef>
                <a:spcPts val="0"/>
              </a:spcBef>
              <a:spcAft>
                <a:spcPts val="0"/>
              </a:spcAft>
              <a:buNone/>
            </a:pPr>
            <a:endParaRPr sz="1000" dirty="0"/>
          </a:p>
        </p:txBody>
      </p:sp>
      <p:sp>
        <p:nvSpPr>
          <p:cNvPr id="255" name="Google Shape;255;g5802d9f499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38355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802d9f49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the code to add the </a:t>
            </a:r>
            <a:r>
              <a:rPr lang="en-US" dirty="0" err="1"/>
              <a:t>AirportDay</a:t>
            </a:r>
            <a:r>
              <a:rPr lang="en-US" dirty="0"/>
              <a:t> nodes. MERGE enables us to add a single </a:t>
            </a:r>
            <a:r>
              <a:rPr lang="en-US" dirty="0" err="1"/>
              <a:t>AirportDay</a:t>
            </a:r>
            <a:r>
              <a:rPr lang="en-US" dirty="0"/>
              <a:t> node per </a:t>
            </a:r>
            <a:r>
              <a:rPr lang="en-US" dirty="0" err="1"/>
              <a:t>airportDayId</a:t>
            </a:r>
            <a:r>
              <a:rPr lang="en-US" dirty="0"/>
              <a:t> value and also ensure that only one relationship is created between a Flight and an </a:t>
            </a:r>
            <a:r>
              <a:rPr lang="en-US" dirty="0" err="1"/>
              <a:t>AirportDay</a:t>
            </a:r>
            <a:r>
              <a:rPr lang="en-US" dirty="0"/>
              <a:t> node.</a:t>
            </a:r>
            <a:endParaRPr dirty="0"/>
          </a:p>
          <a:p>
            <a:pPr marL="0" lvl="0" indent="0" algn="l" rtl="0">
              <a:spcBef>
                <a:spcPts val="0"/>
              </a:spcBef>
              <a:spcAft>
                <a:spcPts val="0"/>
              </a:spcAft>
              <a:buNone/>
            </a:pPr>
            <a:endParaRPr dirty="0"/>
          </a:p>
        </p:txBody>
      </p:sp>
      <p:sp>
        <p:nvSpPr>
          <p:cNvPr id="266" name="Google Shape;266;g5802d9f499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169982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802d9f499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query does not use the new model. We see that the number of db hits 300 more with the added nodes and relationships in the graph.</a:t>
            </a:r>
            <a:endParaRPr/>
          </a:p>
          <a:p>
            <a:pPr marL="0" lvl="0" indent="0" algn="l" rtl="0">
              <a:spcBef>
                <a:spcPts val="0"/>
              </a:spcBef>
              <a:spcAft>
                <a:spcPts val="0"/>
              </a:spcAft>
              <a:buNone/>
            </a:pPr>
            <a:endParaRPr/>
          </a:p>
          <a:p>
            <a:pPr marL="0" lvl="0" indent="0" algn="l" rtl="0">
              <a:spcBef>
                <a:spcPts val="0"/>
              </a:spcBef>
              <a:spcAft>
                <a:spcPts val="0"/>
              </a:spcAft>
              <a:buNone/>
            </a:pPr>
            <a:r>
              <a:rPr lang="en-US"/>
              <a:t>We need to change the query to adapt to our addition to the model. (next slide)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73" name="Google Shape;273;g5802d9f499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64624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5802d9f499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the revised query where we use the new portions of the model. It has 1678 </a:t>
            </a:r>
            <a:r>
              <a:rPr lang="en-US" dirty="0" err="1"/>
              <a:t>db</a:t>
            </a:r>
            <a:r>
              <a:rPr lang="en-US" dirty="0"/>
              <a:t> hits as compared to the 2748 we had earlier.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As the number of nodes and relationships grows in the graph, these performance differences will be significant.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But what we have learned is that we have to change the model AND the query.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85" name="Google Shape;285;g5802d9f499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9844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4" name="Google Shape;11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985254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802d9f499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Whenever you modify the model, you should </a:t>
            </a:r>
            <a:r>
              <a:rPr lang="en-US" u="sng" dirty="0"/>
              <a:t>always</a:t>
            </a:r>
            <a:r>
              <a:rPr lang="en-US" dirty="0"/>
              <a:t> retest the set of existing queries to see if they are providing the expected performance.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Here is our original query that we saw 19 </a:t>
            </a:r>
            <a:r>
              <a:rPr lang="en-US" dirty="0" err="1"/>
              <a:t>db</a:t>
            </a:r>
            <a:r>
              <a:rPr lang="en-US" dirty="0"/>
              <a:t> hits for a graph with 1000 flight nodes. Now that we have 10,000 flight nodes, a </a:t>
            </a:r>
            <a:r>
              <a:rPr lang="en-US" dirty="0" err="1"/>
              <a:t>db</a:t>
            </a:r>
            <a:r>
              <a:rPr lang="en-US" dirty="0"/>
              <a:t> hit value of 100 is within the expected range. We did, however need to modify the original query because we now have both </a:t>
            </a:r>
            <a:r>
              <a:rPr lang="en-US" dirty="0" err="1"/>
              <a:t>AirportDay</a:t>
            </a:r>
            <a:r>
              <a:rPr lang="en-US" dirty="0"/>
              <a:t> and Airport nodes with the :ORIGINATES_FROM and :LANDS_IN relationships. We specified Airport as the node label for origin and destination as we do want to traverse through any nodes relating to </a:t>
            </a:r>
            <a:r>
              <a:rPr lang="en-US" dirty="0" err="1"/>
              <a:t>AirportDay</a:t>
            </a:r>
            <a:r>
              <a:rPr lang="en-US" dirty="0"/>
              <a:t>. </a:t>
            </a:r>
            <a:endParaRPr dirty="0"/>
          </a:p>
        </p:txBody>
      </p:sp>
      <p:sp>
        <p:nvSpPr>
          <p:cNvPr id="297" name="Google Shape;297;g5802d9f499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726430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802d9f499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5802d9f499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a:t>While the students are working with this exercise, make sure you are caught up with your graph.</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US" sz="1000"/>
              <a:t>If you have not done so already, perform these Cypher statements:</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US" sz="1000"/>
              <a:t>CREATE CONSTRAINT ON (a:AirportDay)</a:t>
            </a:r>
            <a:endParaRPr sz="1000"/>
          </a:p>
          <a:p>
            <a:pPr marL="0" lvl="0" indent="0" algn="l" rtl="0">
              <a:spcBef>
                <a:spcPts val="0"/>
              </a:spcBef>
              <a:spcAft>
                <a:spcPts val="0"/>
              </a:spcAft>
              <a:buNone/>
            </a:pPr>
            <a:r>
              <a:rPr lang="en-US" sz="1000"/>
              <a:t>ASSERT a.airportDayId IS UNIQUE</a:t>
            </a: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r>
              <a:rPr lang="en-US" sz="1000"/>
              <a:t>Then: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US" sz="1000"/>
              <a:t>MATCH (origin:Airport)&lt;-[:ORIGINATES_FROM]-(flight:Flight)-</a:t>
            </a:r>
            <a:endParaRPr sz="1000"/>
          </a:p>
          <a:p>
            <a:pPr marL="0" lvl="0" indent="0" algn="l" rtl="0">
              <a:spcBef>
                <a:spcPts val="0"/>
              </a:spcBef>
              <a:spcAft>
                <a:spcPts val="0"/>
              </a:spcAft>
              <a:buNone/>
            </a:pPr>
            <a:r>
              <a:rPr lang="en-US" sz="1000"/>
              <a:t>       [:LANDS_IN]-&gt;(destination:Airport)</a:t>
            </a:r>
            <a:endParaRPr sz="1000"/>
          </a:p>
          <a:p>
            <a:pPr marL="0" lvl="0" indent="0" algn="l" rtl="0">
              <a:spcBef>
                <a:spcPts val="0"/>
              </a:spcBef>
              <a:spcAft>
                <a:spcPts val="0"/>
              </a:spcAft>
              <a:buNone/>
            </a:pPr>
            <a:r>
              <a:rPr lang="en-US" sz="1000"/>
              <a:t>MERGE (originAirportDay:AirportDay </a:t>
            </a:r>
            <a:endParaRPr sz="1000"/>
          </a:p>
          <a:p>
            <a:pPr marL="0" lvl="0" indent="0" algn="l" rtl="0">
              <a:spcBef>
                <a:spcPts val="0"/>
              </a:spcBef>
              <a:spcAft>
                <a:spcPts val="0"/>
              </a:spcAft>
              <a:buNone/>
            </a:pPr>
            <a:r>
              <a:rPr lang="en-US" sz="1000"/>
              <a:t>      {airportDayId: origin.code + '_' + flight.date})</a:t>
            </a:r>
            <a:endParaRPr sz="1000"/>
          </a:p>
          <a:p>
            <a:pPr marL="0" lvl="0" indent="0" algn="l" rtl="0">
              <a:spcBef>
                <a:spcPts val="0"/>
              </a:spcBef>
              <a:spcAft>
                <a:spcPts val="0"/>
              </a:spcAft>
              <a:buNone/>
            </a:pPr>
            <a:r>
              <a:rPr lang="en-US" sz="1000"/>
              <a:t>SET originAirportDay.date = flight.date</a:t>
            </a:r>
            <a:endParaRPr sz="1000"/>
          </a:p>
          <a:p>
            <a:pPr marL="0" lvl="0" indent="0" algn="l" rtl="0">
              <a:spcBef>
                <a:spcPts val="0"/>
              </a:spcBef>
              <a:spcAft>
                <a:spcPts val="0"/>
              </a:spcAft>
              <a:buNone/>
            </a:pPr>
            <a:r>
              <a:rPr lang="en-US" sz="1000"/>
              <a:t>MERGE (destinationAirportDay:AirportDay </a:t>
            </a:r>
            <a:endParaRPr sz="1000"/>
          </a:p>
          <a:p>
            <a:pPr marL="0" lvl="0" indent="0" algn="l" rtl="0">
              <a:spcBef>
                <a:spcPts val="0"/>
              </a:spcBef>
              <a:spcAft>
                <a:spcPts val="0"/>
              </a:spcAft>
              <a:buNone/>
            </a:pPr>
            <a:r>
              <a:rPr lang="en-US" sz="1000"/>
              <a:t>       {airportDayId: destination.code + '_' + flight.date})</a:t>
            </a:r>
            <a:endParaRPr sz="1000"/>
          </a:p>
          <a:p>
            <a:pPr marL="0" lvl="0" indent="0" algn="l" rtl="0">
              <a:spcBef>
                <a:spcPts val="0"/>
              </a:spcBef>
              <a:spcAft>
                <a:spcPts val="0"/>
              </a:spcAft>
              <a:buNone/>
            </a:pPr>
            <a:r>
              <a:rPr lang="en-US" sz="1000"/>
              <a:t>SET destinationAirportDay.date = flight.date</a:t>
            </a:r>
            <a:endParaRPr sz="1000"/>
          </a:p>
          <a:p>
            <a:pPr marL="0" lvl="0" indent="0" algn="l" rtl="0">
              <a:spcBef>
                <a:spcPts val="0"/>
              </a:spcBef>
              <a:spcAft>
                <a:spcPts val="0"/>
              </a:spcAft>
              <a:buNone/>
            </a:pPr>
            <a:r>
              <a:rPr lang="en-US" sz="1000"/>
              <a:t>MERGE (origin)-[:HAS_DAY]-&gt;(originAirportDay)</a:t>
            </a:r>
            <a:endParaRPr sz="1000"/>
          </a:p>
          <a:p>
            <a:pPr marL="0" lvl="0" indent="0" algn="l" rtl="0">
              <a:spcBef>
                <a:spcPts val="0"/>
              </a:spcBef>
              <a:spcAft>
                <a:spcPts val="0"/>
              </a:spcAft>
              <a:buNone/>
            </a:pPr>
            <a:r>
              <a:rPr lang="en-US" sz="1000"/>
              <a:t>MERGE (flight)-[:ORIGINATES_FROM]-&gt;(originAirportDay)</a:t>
            </a:r>
            <a:endParaRPr sz="1000"/>
          </a:p>
          <a:p>
            <a:pPr marL="0" lvl="0" indent="0" algn="l" rtl="0">
              <a:spcBef>
                <a:spcPts val="0"/>
              </a:spcBef>
              <a:spcAft>
                <a:spcPts val="0"/>
              </a:spcAft>
              <a:buNone/>
            </a:pPr>
            <a:r>
              <a:rPr lang="en-US" sz="1000"/>
              <a:t>MERGE (flight)-[:LANDS_IN]-&gt;(destinationAirportDay)</a:t>
            </a:r>
            <a:endParaRPr sz="1000"/>
          </a:p>
          <a:p>
            <a:pPr marL="0" lvl="0" indent="0" algn="l" rtl="0">
              <a:spcBef>
                <a:spcPts val="0"/>
              </a:spcBef>
              <a:spcAft>
                <a:spcPts val="0"/>
              </a:spcAft>
              <a:buNone/>
            </a:pPr>
            <a:r>
              <a:rPr lang="en-US" sz="1000"/>
              <a:t>MERGE (destination)-[:HAS_DAY]-&gt;(destinationAirportDay)</a:t>
            </a: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p:txBody>
      </p:sp>
      <p:sp>
        <p:nvSpPr>
          <p:cNvPr id="310" name="Google Shape;310;g5802d9f499_0_3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161</a:t>
            </a:fld>
            <a:endParaRPr/>
          </a:p>
        </p:txBody>
      </p:sp>
    </p:spTree>
    <p:extLst>
      <p:ext uri="{BB962C8B-B14F-4D97-AF65-F5344CB8AC3E}">
        <p14:creationId xmlns:p14="http://schemas.microsoft.com/office/powerpoint/2010/main" val="22348483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7f9443e4ce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new model serves our newest two questions very well.  However, it does not do a good job with our original connectedness question.  Ergo, we will leave both models in place, and use each one for the questions it </a:t>
            </a:r>
            <a:r>
              <a:rPr lang="en-US" noProof="0" dirty="0"/>
              <a:t>is</a:t>
            </a:r>
            <a:r>
              <a:rPr lang="en-US" dirty="0"/>
              <a:t> suited to.</a:t>
            </a:r>
            <a:endParaRPr dirty="0"/>
          </a:p>
        </p:txBody>
      </p:sp>
      <p:sp>
        <p:nvSpPr>
          <p:cNvPr id="317" name="Google Shape;317;g7f9443e4ce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798835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f9443e4c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f9443e4c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g7f9443e4ce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163</a:t>
            </a:fld>
            <a:endParaRPr/>
          </a:p>
        </p:txBody>
      </p:sp>
    </p:spTree>
    <p:extLst>
      <p:ext uri="{BB962C8B-B14F-4D97-AF65-F5344CB8AC3E}">
        <p14:creationId xmlns:p14="http://schemas.microsoft.com/office/powerpoint/2010/main" val="3484422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09f35a4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09f35a4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Building the initial model is a multi-step process.  We find it is extremely important to be disciplined about this.  If you do, you tend to get to a first model faster, that model better suits your documented needs, and that model is usually simple to understand.  It will almost certainly not be perfect, and will need to change in response to shifting needs and a deepening understanding of the domain, use case, and capabilities of Neo4j.  But recall that </a:t>
            </a:r>
            <a:r>
              <a:rPr lang="en-US" b="1" dirty="0"/>
              <a:t>modifying a data remodel in Neo4j is relatively inexpensive</a:t>
            </a:r>
            <a:r>
              <a:rPr lang="en-US" dirty="0"/>
              <a:t>.  This fact </a:t>
            </a:r>
            <a:r>
              <a:rPr lang="en-US" b="1" dirty="0"/>
              <a:t>reduces the pain and risk </a:t>
            </a:r>
            <a:r>
              <a:rPr lang="en-US" dirty="0"/>
              <a:t>of taking a </a:t>
            </a:r>
            <a:r>
              <a:rPr lang="en-US" b="1" dirty="0"/>
              <a:t>narrow approach </a:t>
            </a:r>
            <a:r>
              <a:rPr lang="en-US" dirty="0"/>
              <a:t>to the first model.</a:t>
            </a:r>
            <a:br>
              <a:rPr lang="en-US" dirty="0"/>
            </a:br>
            <a:br>
              <a:rPr lang="en-US" dirty="0"/>
            </a:br>
            <a:r>
              <a:rPr lang="en-US" dirty="0"/>
              <a:t>Later in this course, we will discuss how to identify weaknesses in a model, and how to improve the existing design.</a:t>
            </a:r>
            <a:endParaRPr dirty="0"/>
          </a:p>
          <a:p>
            <a:pPr marL="0" lvl="0" indent="0" algn="l" rtl="0">
              <a:spcBef>
                <a:spcPts val="0"/>
              </a:spcBef>
              <a:spcAft>
                <a:spcPts val="0"/>
              </a:spcAft>
              <a:buNone/>
            </a:pPr>
            <a:endParaRPr dirty="0"/>
          </a:p>
          <a:p>
            <a:pPr marL="0" lvl="0" indent="0" algn="l" rtl="0">
              <a:spcBef>
                <a:spcPts val="0"/>
              </a:spcBef>
              <a:spcAft>
                <a:spcPts val="0"/>
              </a:spcAft>
              <a:buNone/>
            </a:pPr>
            <a:br>
              <a:rPr lang="en-US" dirty="0"/>
            </a:br>
            <a:r>
              <a:rPr lang="en-US" dirty="0"/>
              <a:t>**********</a:t>
            </a:r>
            <a:br>
              <a:rPr lang="en-US" dirty="0"/>
            </a:br>
            <a:r>
              <a:rPr lang="en-US" dirty="0"/>
              <a:t>If asked: every organization has their own standards for how requirements are documented. We will not be teaching how to document requirements, but rather focus on the model itself.</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20" name="Google Shape;120;g509f35a470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extLst>
      <p:ext uri="{BB962C8B-B14F-4D97-AF65-F5344CB8AC3E}">
        <p14:creationId xmlns:p14="http://schemas.microsoft.com/office/powerpoint/2010/main" val="3605007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571d82b2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571d82b2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 knowledge of the underlying implementation!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Base use cases or money queries that no matter what you add functionality you do not compromise these base use cases.</a:t>
            </a:r>
            <a:endParaRPr dirty="0"/>
          </a:p>
        </p:txBody>
      </p:sp>
      <p:sp>
        <p:nvSpPr>
          <p:cNvPr id="128" name="Google Shape;128;g5571d82b24_0_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3272859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571d82b2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571d82b2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From Wikipedia:</a:t>
            </a:r>
          </a:p>
          <a:p>
            <a:pPr marL="0" lvl="0" indent="0" algn="l" rtl="0">
              <a:spcBef>
                <a:spcPts val="0"/>
              </a:spcBef>
              <a:spcAft>
                <a:spcPts val="0"/>
              </a:spcAft>
              <a:buNone/>
            </a:pPr>
            <a:endParaRPr lang="en-US" sz="1000" dirty="0"/>
          </a:p>
          <a:p>
            <a:pPr marL="0" lvl="0" indent="0" algn="l" rtl="0">
              <a:spcBef>
                <a:spcPts val="0"/>
              </a:spcBef>
              <a:spcAft>
                <a:spcPts val="0"/>
              </a:spcAft>
              <a:buNone/>
            </a:pPr>
            <a:endParaRPr sz="1000" dirty="0"/>
          </a:p>
          <a:p>
            <a:pPr marL="0" lvl="0" indent="0" algn="l" rtl="0">
              <a:spcBef>
                <a:spcPts val="0"/>
              </a:spcBef>
              <a:spcAft>
                <a:spcPts val="0"/>
              </a:spcAft>
              <a:buNone/>
            </a:pPr>
            <a:r>
              <a:rPr lang="en-US" sz="1000" dirty="0"/>
              <a:t>Commonly seen in manufacturing, </a:t>
            </a:r>
            <a:endParaRPr sz="1000" dirty="0"/>
          </a:p>
          <a:p>
            <a:pPr marL="0" lvl="0" indent="0" algn="l" rtl="0">
              <a:spcBef>
                <a:spcPts val="0"/>
              </a:spcBef>
              <a:spcAft>
                <a:spcPts val="0"/>
              </a:spcAft>
              <a:buNone/>
            </a:pPr>
            <a:r>
              <a:rPr lang="en-US" sz="1000" b="1" dirty="0">
                <a:solidFill>
                  <a:srgbClr val="222222"/>
                </a:solidFill>
              </a:rPr>
              <a:t>A bill of materials or product structure (sometimes bill of material, BOM or associated list) is a list of the raw materials, sub-assemblies, intermediate assemblies, sub-components, parts, and the quantities of each needed to manufacture an end product</a:t>
            </a:r>
            <a:r>
              <a:rPr lang="en-US" sz="1000" dirty="0">
                <a:solidFill>
                  <a:srgbClr val="222222"/>
                </a:solidFill>
              </a:rPr>
              <a:t>. </a:t>
            </a:r>
          </a:p>
          <a:p>
            <a:pPr marL="0" lvl="0" indent="0" algn="l" rtl="0">
              <a:spcBef>
                <a:spcPts val="0"/>
              </a:spcBef>
              <a:spcAft>
                <a:spcPts val="0"/>
              </a:spcAft>
              <a:buNone/>
            </a:pPr>
            <a:endParaRPr lang="en-US" sz="1000" dirty="0">
              <a:solidFill>
                <a:srgbClr val="222222"/>
              </a:solidFill>
            </a:endParaRPr>
          </a:p>
          <a:p>
            <a:pPr marL="0" lvl="0" indent="0" algn="l" rtl="0">
              <a:spcBef>
                <a:spcPts val="0"/>
              </a:spcBef>
              <a:spcAft>
                <a:spcPts val="0"/>
              </a:spcAft>
              <a:buNone/>
            </a:pPr>
            <a:r>
              <a:rPr lang="en-US" sz="1000" dirty="0">
                <a:solidFill>
                  <a:srgbClr val="222222"/>
                </a:solidFill>
              </a:rPr>
              <a:t>A BOM may be used for communication between manufacturing partners or confined to a single manufacturing plant. A bill of materials is often tied to a production order whose issuance may generate reservations for components in the bill of materials that are in stock and requisitions for components that are not in stock.</a:t>
            </a:r>
            <a:endParaRPr sz="1000" dirty="0">
              <a:solidFill>
                <a:srgbClr val="222222"/>
              </a:solidFill>
            </a:endParaRPr>
          </a:p>
          <a:p>
            <a:pPr marL="0" lvl="0" indent="0" algn="l" rtl="0">
              <a:spcBef>
                <a:spcPts val="0"/>
              </a:spcBef>
              <a:spcAft>
                <a:spcPts val="0"/>
              </a:spcAft>
              <a:buNone/>
            </a:pPr>
            <a:endParaRPr sz="1000" dirty="0">
              <a:solidFill>
                <a:srgbClr val="222222"/>
              </a:solidFill>
            </a:endParaRPr>
          </a:p>
          <a:p>
            <a:pPr marL="0" lvl="0" indent="0" algn="l" rtl="0">
              <a:spcBef>
                <a:spcPts val="0"/>
              </a:spcBef>
              <a:spcAft>
                <a:spcPts val="0"/>
              </a:spcAft>
              <a:buNone/>
            </a:pPr>
            <a:r>
              <a:rPr lang="en-US" sz="1000" dirty="0">
                <a:solidFill>
                  <a:srgbClr val="222222"/>
                </a:solidFill>
              </a:rPr>
              <a:t>A BOM can define products as they are designed (engineering bill of materials), as they are ordered (sales bill of materials), as they are built (manufacturing bill of materials), or as they are maintained (service bill of materials). </a:t>
            </a:r>
          </a:p>
          <a:p>
            <a:pPr marL="0" lvl="0" indent="0" algn="l" rtl="0">
              <a:spcBef>
                <a:spcPts val="0"/>
              </a:spcBef>
              <a:spcAft>
                <a:spcPts val="0"/>
              </a:spcAft>
              <a:buNone/>
            </a:pPr>
            <a:endParaRPr lang="en-US" sz="1000" dirty="0">
              <a:solidFill>
                <a:srgbClr val="222222"/>
              </a:solidFill>
            </a:endParaRPr>
          </a:p>
          <a:p>
            <a:pPr marL="0" lvl="0" indent="0" algn="l" rtl="0">
              <a:spcBef>
                <a:spcPts val="0"/>
              </a:spcBef>
              <a:spcAft>
                <a:spcPts val="0"/>
              </a:spcAft>
              <a:buNone/>
            </a:pPr>
            <a:r>
              <a:rPr lang="en-US" sz="1000" dirty="0">
                <a:solidFill>
                  <a:srgbClr val="222222"/>
                </a:solidFill>
              </a:rPr>
              <a:t>The different types of BOMs depend on the business need and use for which they are intended. </a:t>
            </a:r>
          </a:p>
          <a:p>
            <a:pPr marL="0" lvl="0" indent="0" algn="l" rtl="0">
              <a:spcBef>
                <a:spcPts val="0"/>
              </a:spcBef>
              <a:spcAft>
                <a:spcPts val="0"/>
              </a:spcAft>
              <a:buNone/>
            </a:pPr>
            <a:endParaRPr lang="en-US" sz="1000" dirty="0">
              <a:solidFill>
                <a:srgbClr val="222222"/>
              </a:solidFill>
            </a:endParaRPr>
          </a:p>
          <a:p>
            <a:pPr marL="0" lvl="0" indent="0" algn="l" rtl="0">
              <a:spcBef>
                <a:spcPts val="0"/>
              </a:spcBef>
              <a:spcAft>
                <a:spcPts val="0"/>
              </a:spcAft>
              <a:buNone/>
            </a:pPr>
            <a:r>
              <a:rPr lang="en-US" sz="1000" dirty="0">
                <a:solidFill>
                  <a:srgbClr val="222222"/>
                </a:solidFill>
              </a:rPr>
              <a:t>In process industries, the BOM is also known as the formula, recipe, or ingredients list. </a:t>
            </a:r>
          </a:p>
          <a:p>
            <a:pPr marL="0" lvl="0" indent="0" algn="l" rtl="0">
              <a:spcBef>
                <a:spcPts val="0"/>
              </a:spcBef>
              <a:spcAft>
                <a:spcPts val="0"/>
              </a:spcAft>
              <a:buNone/>
            </a:pPr>
            <a:endParaRPr lang="en-US" sz="1000" dirty="0">
              <a:solidFill>
                <a:srgbClr val="222222"/>
              </a:solidFill>
            </a:endParaRPr>
          </a:p>
          <a:p>
            <a:pPr marL="0" lvl="0" indent="0" algn="l" rtl="0">
              <a:spcBef>
                <a:spcPts val="0"/>
              </a:spcBef>
              <a:spcAft>
                <a:spcPts val="0"/>
              </a:spcAft>
              <a:buNone/>
            </a:pPr>
            <a:r>
              <a:rPr lang="en-US" sz="1000" dirty="0">
                <a:solidFill>
                  <a:srgbClr val="222222"/>
                </a:solidFill>
              </a:rPr>
              <a:t>The phrase "bill of material" (or "BOM") is frequently used by engineers as an adjective to refer not to the literal bill, but to the current production configuration of a product, to distinguish it from modified or improved versions under study or in test.</a:t>
            </a:r>
            <a:endParaRPr sz="1000" dirty="0">
              <a:solidFill>
                <a:srgbClr val="222222"/>
              </a:solidFill>
            </a:endParaRPr>
          </a:p>
        </p:txBody>
      </p:sp>
      <p:sp>
        <p:nvSpPr>
          <p:cNvPr id="136" name="Google Shape;136;g5571d82b24_0_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1919083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a:t>
            </a:r>
            <a:endParaRPr dirty="0"/>
          </a:p>
        </p:txBody>
      </p:sp>
    </p:spTree>
    <p:extLst>
      <p:ext uri="{BB962C8B-B14F-4D97-AF65-F5344CB8AC3E}">
        <p14:creationId xmlns:p14="http://schemas.microsoft.com/office/powerpoint/2010/main" val="3293455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571d82b2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571d82b2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a </a:t>
            </a:r>
            <a:r>
              <a:rPr lang="en-US" u="sng" dirty="0"/>
              <a:t>very small fraction </a:t>
            </a:r>
            <a:r>
              <a:rPr lang="en-US" dirty="0"/>
              <a:t>of the use cases for the BOM application.</a:t>
            </a:r>
          </a:p>
        </p:txBody>
      </p:sp>
      <p:sp>
        <p:nvSpPr>
          <p:cNvPr id="144" name="Google Shape;144;g5571d82b24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extLst>
      <p:ext uri="{BB962C8B-B14F-4D97-AF65-F5344CB8AC3E}">
        <p14:creationId xmlns:p14="http://schemas.microsoft.com/office/powerpoint/2010/main" val="1298596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2f0b6c5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2f0b6c5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Sample data need not be expansive, detailed, or even of particularly high quality.  It simply needs to represent the broad shape of the information you would expect to find in the real data.  </a:t>
            </a:r>
            <a:br>
              <a:rPr lang="en-US" dirty="0"/>
            </a:br>
            <a:br>
              <a:rPr lang="en-US" dirty="0"/>
            </a:br>
            <a:r>
              <a:rPr lang="en-US" dirty="0"/>
              <a:t>Sample data can either be completely made up, or can be a sample pulled from a real dataset.  If you’ve done the work to properly understand the domain, it should not strongly matter either way.</a:t>
            </a:r>
            <a:endParaRPr dirty="0"/>
          </a:p>
        </p:txBody>
      </p:sp>
      <p:sp>
        <p:nvSpPr>
          <p:cNvPr id="152" name="Google Shape;152;g72f0b6c59b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4030662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0ea376c1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50ea376c1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you want your modeling process to be constructive, you must have enough data points for your domain so that you can understand the data that will be retrieved when the questions are asked.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The </a:t>
            </a:r>
            <a:r>
              <a:rPr lang="en-US" b="1" dirty="0"/>
              <a:t>data is typically the "things" described in the use cases</a:t>
            </a:r>
            <a:r>
              <a:rPr lang="en-US" dirty="0"/>
              <a:t>. You don't include "system" or "user" as part of the data.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Note: A table brace is only used for the 60" tables.</a:t>
            </a:r>
            <a:endParaRPr dirty="0"/>
          </a:p>
        </p:txBody>
      </p:sp>
      <p:sp>
        <p:nvSpPr>
          <p:cNvPr id="162" name="Google Shape;162;g50ea376c1c_0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3948177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0ea376c1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0ea376c1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0" name="Google Shape;170;g50ea376c1c_0_5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3993747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571d82b2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571d82b2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5571d82b24_0_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769264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2f0b6c59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2f0b6c59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Questions identified is very important task because now u can get into identifying the entities.</a:t>
            </a:r>
            <a:endParaRPr dirty="0"/>
          </a:p>
        </p:txBody>
      </p:sp>
      <p:sp>
        <p:nvSpPr>
          <p:cNvPr id="188" name="Google Shape;188;g72f0b6c59b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extLst>
      <p:ext uri="{BB962C8B-B14F-4D97-AF65-F5344CB8AC3E}">
        <p14:creationId xmlns:p14="http://schemas.microsoft.com/office/powerpoint/2010/main" val="1012670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5571d82b24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5571d82b2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Grouping entities is an optimization that is available in Neo4j (labels for nodes) which makes finding a node quicker.</a:t>
            </a:r>
            <a:endParaRPr/>
          </a:p>
          <a:p>
            <a:pPr marL="0" lvl="0" indent="0" algn="l" rtl="0">
              <a:spcBef>
                <a:spcPts val="0"/>
              </a:spcBef>
              <a:spcAft>
                <a:spcPts val="0"/>
              </a:spcAft>
              <a:buNone/>
            </a:pPr>
            <a:endParaRPr/>
          </a:p>
          <a:p>
            <a:pPr marL="0" lvl="0" indent="0" algn="l" rtl="0">
              <a:spcBef>
                <a:spcPts val="0"/>
              </a:spcBef>
              <a:spcAft>
                <a:spcPts val="0"/>
              </a:spcAft>
              <a:buNone/>
            </a:pPr>
            <a:r>
              <a:rPr lang="en-US"/>
              <a:t>Note: How uniqueness is used in the model is significant. You will see later in the course that the line1 and line2 of an address need to represent a unique node. For example 500 Main Street exists in many cities and you must add a property to the address to make it unique. (for example location (lat/long))</a:t>
            </a:r>
            <a:endParaRPr/>
          </a:p>
        </p:txBody>
      </p:sp>
      <p:sp>
        <p:nvSpPr>
          <p:cNvPr id="527" name="Google Shape;527;g5571d82b24_0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3412652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2f0b6c59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72f0b6c59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As an example of using domain knowledge, you might happen to know that the distinction between </a:t>
            </a:r>
            <a:r>
              <a:rPr lang="en-US" sz="1000" b="1" dirty="0"/>
              <a:t>wet </a:t>
            </a:r>
            <a:r>
              <a:rPr lang="en-US" sz="1000" dirty="0"/>
              <a:t>and </a:t>
            </a:r>
            <a:r>
              <a:rPr lang="en-US" sz="1000" b="1" dirty="0"/>
              <a:t>dry </a:t>
            </a:r>
            <a:r>
              <a:rPr lang="en-US" sz="1000" dirty="0"/>
              <a:t>ingredients is important in your use case, </a:t>
            </a:r>
          </a:p>
          <a:p>
            <a:pPr marL="0" lvl="0" indent="0" algn="l" rtl="0">
              <a:spcBef>
                <a:spcPts val="0"/>
              </a:spcBef>
              <a:spcAft>
                <a:spcPts val="0"/>
              </a:spcAft>
              <a:buNone/>
            </a:pPr>
            <a:r>
              <a:rPr lang="en-US" sz="1000" dirty="0"/>
              <a:t>or that </a:t>
            </a:r>
            <a:r>
              <a:rPr lang="en-US" sz="1000" b="1" dirty="0"/>
              <a:t>vegetarian </a:t>
            </a:r>
            <a:r>
              <a:rPr lang="en-US" sz="1000" dirty="0"/>
              <a:t>and </a:t>
            </a:r>
            <a:r>
              <a:rPr lang="en-US" sz="1000" b="1" dirty="0"/>
              <a:t>vegan </a:t>
            </a:r>
            <a:r>
              <a:rPr lang="en-US" sz="1000" dirty="0"/>
              <a:t>are important subgroups of </a:t>
            </a:r>
            <a:r>
              <a:rPr lang="en-US" sz="1000" b="1" dirty="0"/>
              <a:t>recipe</a:t>
            </a:r>
            <a:r>
              <a:rPr lang="en-US" sz="1000" dirty="0"/>
              <a:t>.  </a:t>
            </a:r>
          </a:p>
          <a:p>
            <a:pPr marL="0" lvl="0" indent="0" algn="l" rtl="0">
              <a:spcBef>
                <a:spcPts val="0"/>
              </a:spcBef>
              <a:spcAft>
                <a:spcPts val="0"/>
              </a:spcAft>
              <a:buNone/>
            </a:pPr>
            <a:r>
              <a:rPr lang="en-US" sz="1000" dirty="0"/>
              <a:t>These may not appear clearly in the specific application questions.</a:t>
            </a:r>
            <a:endParaRPr sz="1000" dirty="0"/>
          </a:p>
        </p:txBody>
      </p:sp>
      <p:sp>
        <p:nvSpPr>
          <p:cNvPr id="198" name="Google Shape;198;g72f0b6c59b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981764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2f0b6c59b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2f0b6c59b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b="1" dirty="0"/>
              <a:t>Entities and Labels are only half the question, you also need to figure out what properties they might have:</a:t>
            </a:r>
          </a:p>
          <a:p>
            <a:pPr marL="0" lvl="0" indent="0" algn="l" rtl="0">
              <a:spcBef>
                <a:spcPts val="0"/>
              </a:spcBef>
              <a:spcAft>
                <a:spcPts val="0"/>
              </a:spcAft>
              <a:buNone/>
            </a:pPr>
            <a:endParaRPr lang="en-US" sz="1000" b="1" dirty="0"/>
          </a:p>
          <a:p>
            <a:pPr marL="0" lvl="0" indent="0" algn="l" rtl="0">
              <a:spcBef>
                <a:spcPts val="0"/>
              </a:spcBef>
              <a:spcAft>
                <a:spcPts val="0"/>
              </a:spcAft>
              <a:buNone/>
            </a:pPr>
            <a:r>
              <a:rPr lang="en-US" sz="1000" b="1" dirty="0"/>
              <a:t>Identifiers </a:t>
            </a:r>
            <a:r>
              <a:rPr lang="en-US" sz="1000" dirty="0"/>
              <a:t>serve two purposes: they can be used to power unique constraints or MERGE functions, and they can be useful to help a human user understand what they are looking at in query outputs.</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US" sz="1000" i="1" dirty="0"/>
              <a:t>Properties used to answer questions</a:t>
            </a:r>
            <a:r>
              <a:rPr lang="en-US" sz="1000" dirty="0"/>
              <a:t> can do one of three things: </a:t>
            </a:r>
          </a:p>
          <a:p>
            <a:pPr marL="0" lvl="0" indent="0" algn="l" rtl="0">
              <a:spcBef>
                <a:spcPts val="0"/>
              </a:spcBef>
              <a:spcAft>
                <a:spcPts val="0"/>
              </a:spcAft>
              <a:buNone/>
            </a:pPr>
            <a:r>
              <a:rPr lang="en-US" sz="1000" dirty="0"/>
              <a:t>they might be used as </a:t>
            </a:r>
            <a:r>
              <a:rPr lang="en-US" sz="1000" b="1" dirty="0"/>
              <a:t>anchors</a:t>
            </a:r>
            <a:r>
              <a:rPr lang="en-US" sz="1000" dirty="0"/>
              <a:t>, they could be used for </a:t>
            </a:r>
            <a:r>
              <a:rPr lang="en-US" sz="1000" b="1" dirty="0"/>
              <a:t>navigation ( is a property that you check to see if the path that you are on is a good one or a bad one)</a:t>
            </a:r>
            <a:r>
              <a:rPr lang="en-US" sz="1000" dirty="0"/>
              <a:t>, and they can be used as </a:t>
            </a:r>
            <a:r>
              <a:rPr lang="en-US" sz="1000" b="1" dirty="0"/>
              <a:t>outputs</a:t>
            </a:r>
            <a:r>
              <a:rPr lang="en-US" sz="1000" dirty="0"/>
              <a:t>.  There are subtly different best practices for properties serving each of those functions, which we will discuss in detail later.  For now, we simply group them all into this one generic bucket of usefulness.</a:t>
            </a:r>
            <a:br>
              <a:rPr lang="en-US" sz="1000" dirty="0"/>
            </a:br>
            <a:br>
              <a:rPr lang="en-US" sz="1000" dirty="0"/>
            </a:br>
            <a:r>
              <a:rPr lang="en-US" sz="1000" b="1" dirty="0"/>
              <a:t>Decorators </a:t>
            </a:r>
            <a:r>
              <a:rPr lang="en-US" sz="1000" dirty="0"/>
              <a:t>should usually be left out of the initial model.  If they aren’t being used to answer questions, they are a waste of storage, and their presence can distract users and developers from the information that is actually important.  </a:t>
            </a:r>
            <a:r>
              <a:rPr lang="en-US" sz="1000" b="1" dirty="0"/>
              <a:t>Remember that we endorse a narrow, focused approach to model building, based on the relative ease of modifying a graph data model.</a:t>
            </a:r>
          </a:p>
          <a:p>
            <a:pPr marL="0" lvl="0" indent="0" algn="l" rtl="0">
              <a:spcBef>
                <a:spcPts val="0"/>
              </a:spcBef>
              <a:spcAft>
                <a:spcPts val="0"/>
              </a:spcAft>
              <a:buNone/>
            </a:pPr>
            <a:endParaRPr lang="en-US" sz="1000" b="1" dirty="0"/>
          </a:p>
          <a:p>
            <a:pPr marL="0" lvl="0" indent="0" algn="l" rtl="0">
              <a:spcBef>
                <a:spcPts val="0"/>
              </a:spcBef>
              <a:spcAft>
                <a:spcPts val="0"/>
              </a:spcAft>
              <a:buNone/>
            </a:pPr>
            <a:r>
              <a:rPr lang="en-US" sz="1000" b="1" dirty="0"/>
              <a:t>Atleast for the initial model and testing decorators can be left out.</a:t>
            </a:r>
            <a:br>
              <a:rPr lang="en-US" sz="1000" b="1" dirty="0"/>
            </a:br>
            <a:br>
              <a:rPr lang="en-US" sz="1000" dirty="0"/>
            </a:br>
            <a:r>
              <a:rPr lang="en-US" sz="1000" dirty="0"/>
              <a:t>However, </a:t>
            </a:r>
            <a:r>
              <a:rPr lang="en-US" sz="1000" b="1" dirty="0"/>
              <a:t>it </a:t>
            </a:r>
            <a:r>
              <a:rPr lang="en-US" sz="1000" b="1" i="1" dirty="0"/>
              <a:t>can be beneficial</a:t>
            </a:r>
            <a:r>
              <a:rPr lang="en-US" sz="1000" b="1" dirty="0"/>
              <a:t> to include decorators when you move to production</a:t>
            </a:r>
            <a:r>
              <a:rPr lang="en-US" sz="1000" dirty="0"/>
              <a:t>.  Not because they will be used, but because, if all information is locally available to Neo4j, refactoring a model later may not require importing data from its original source.</a:t>
            </a:r>
            <a:endParaRPr sz="1000" dirty="0"/>
          </a:p>
        </p:txBody>
      </p:sp>
      <p:sp>
        <p:nvSpPr>
          <p:cNvPr id="224" name="Google Shape;224;g72f0b6c59b_1_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extLst>
      <p:ext uri="{BB962C8B-B14F-4D97-AF65-F5344CB8AC3E}">
        <p14:creationId xmlns:p14="http://schemas.microsoft.com/office/powerpoint/2010/main" val="3307608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2f0b6c59b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2f0b6c59b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233" name="Google Shape;233;g72f0b6c59b_1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extLst>
      <p:ext uri="{BB962C8B-B14F-4D97-AF65-F5344CB8AC3E}">
        <p14:creationId xmlns:p14="http://schemas.microsoft.com/office/powerpoint/2010/main" val="1894667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4999752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571d82b2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571d82b2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US" dirty="0"/>
              <a:t>Prompt the students to identify the entities from these questions as a group.  </a:t>
            </a:r>
            <a:br>
              <a:rPr lang="en-US" dirty="0"/>
            </a:br>
            <a:br>
              <a:rPr lang="en-US" dirty="0"/>
            </a:br>
            <a:r>
              <a:rPr lang="en-US" dirty="0"/>
              <a:t>Direct them to find labels first.  Then, go through the list of entities and ask for </a:t>
            </a:r>
            <a:r>
              <a:rPr lang="en-US" b="1" dirty="0"/>
              <a:t>identifier </a:t>
            </a:r>
            <a:r>
              <a:rPr lang="en-US" dirty="0"/>
              <a:t>and </a:t>
            </a:r>
            <a:r>
              <a:rPr lang="en-US" b="1" dirty="0"/>
              <a:t>question-answering </a:t>
            </a:r>
            <a:r>
              <a:rPr lang="en-US" dirty="0"/>
              <a:t>properties</a:t>
            </a:r>
            <a:r>
              <a:rPr lang="en-US" b="1" dirty="0"/>
              <a:t> </a:t>
            </a:r>
            <a:r>
              <a:rPr lang="en-US" dirty="0"/>
              <a:t>for each.  If someone proposes a decorator, note it as such, and do not keep it.</a:t>
            </a:r>
            <a:endParaRPr dirty="0"/>
          </a:p>
          <a:p>
            <a:pPr marL="457200" lvl="0" indent="0" algn="l" rtl="0">
              <a:spcBef>
                <a:spcPts val="0"/>
              </a:spcBef>
              <a:spcAft>
                <a:spcPts val="0"/>
              </a:spcAft>
              <a:buNone/>
            </a:pPr>
            <a:endParaRPr dirty="0"/>
          </a:p>
          <a:p>
            <a:pPr marL="457200" lvl="0" indent="0" algn="l" rtl="0">
              <a:spcBef>
                <a:spcPts val="0"/>
              </a:spcBef>
              <a:spcAft>
                <a:spcPts val="0"/>
              </a:spcAft>
              <a:buNone/>
            </a:pPr>
            <a:r>
              <a:rPr lang="en-US" dirty="0"/>
              <a:t>If anyone start thinking about connections, remind them to stay narrowly focused on entities.  Reinforce the importance of staying disciplined.</a:t>
            </a:r>
            <a:br>
              <a:rPr lang="en-US" dirty="0"/>
            </a:br>
            <a:br>
              <a:rPr lang="en-US" dirty="0"/>
            </a:br>
            <a:r>
              <a:rPr lang="en-US" dirty="0"/>
              <a:t>*********</a:t>
            </a:r>
            <a:br>
              <a:rPr lang="en-US" dirty="0"/>
            </a:br>
            <a:br>
              <a:rPr lang="en-US" dirty="0"/>
            </a:br>
            <a:r>
              <a:rPr lang="en-US" dirty="0"/>
              <a:t>The final product should be similar to below.  </a:t>
            </a:r>
            <a:r>
              <a:rPr lang="en-US" b="1" dirty="0"/>
              <a:t>Assembly </a:t>
            </a:r>
            <a:r>
              <a:rPr lang="en-US" dirty="0"/>
              <a:t>is the tricky one--it does not appear in the questions, and you must use domain knowledge to understand why it is needed.  </a:t>
            </a:r>
            <a:br>
              <a:rPr lang="en-US" dirty="0"/>
            </a:br>
            <a:br>
              <a:rPr lang="en-US" dirty="0"/>
            </a:br>
            <a:r>
              <a:rPr lang="en-US" dirty="0"/>
              <a:t>If anyone challenges the necessity of the </a:t>
            </a:r>
            <a:r>
              <a:rPr lang="en-US" b="1" dirty="0"/>
              <a:t>Assembly </a:t>
            </a:r>
            <a:r>
              <a:rPr lang="en-US" dirty="0"/>
              <a:t>entity, grant that they could well be right that it isn’t needed, but that we will see why it is useful a little later.  Remind everyone that the first model is never perfect, and we’re OK with that because modifying it is relatively easy.</a:t>
            </a:r>
            <a:br>
              <a:rPr lang="en-US" dirty="0"/>
            </a:br>
            <a:br>
              <a:rPr lang="en-US" dirty="0"/>
            </a:br>
            <a:r>
              <a:rPr lang="en-US" dirty="0"/>
              <a:t>Their model need not exactly match this one.  Remember, the first model is never perfect.  Highlight the strengths and weaknesses of their design choices later, when we start to evaluate the model against our questions.</a:t>
            </a:r>
            <a:br>
              <a:rPr lang="en-US" dirty="0"/>
            </a:br>
            <a:endParaRPr dirty="0"/>
          </a:p>
          <a:p>
            <a:pPr marL="0" lvl="0" indent="0" algn="l" rtl="0">
              <a:spcBef>
                <a:spcPts val="0"/>
              </a:spcBef>
              <a:spcAft>
                <a:spcPts val="0"/>
              </a:spcAft>
              <a:buNone/>
            </a:pPr>
            <a:r>
              <a:rPr lang="en-US" sz="1800" dirty="0">
                <a:solidFill>
                  <a:srgbClr val="434343"/>
                </a:solidFill>
                <a:latin typeface="Arial"/>
                <a:ea typeface="Arial"/>
                <a:cs typeface="Arial"/>
                <a:sym typeface="Arial"/>
              </a:rPr>
              <a:t>Product</a:t>
            </a:r>
            <a:endParaRPr sz="1800" dirty="0">
              <a:solidFill>
                <a:srgbClr val="434343"/>
              </a:solidFill>
              <a:latin typeface="Arial"/>
              <a:ea typeface="Arial"/>
              <a:cs typeface="Arial"/>
              <a:sym typeface="Arial"/>
            </a:endParaRPr>
          </a:p>
          <a:p>
            <a:pPr marL="457200" lvl="0" indent="-342900" algn="l" rtl="0">
              <a:spcBef>
                <a:spcPts val="0"/>
              </a:spcBef>
              <a:spcAft>
                <a:spcPts val="0"/>
              </a:spcAft>
              <a:buClr>
                <a:srgbClr val="434343"/>
              </a:buClr>
              <a:buSzPts val="1800"/>
              <a:buChar char="●"/>
            </a:pPr>
            <a:r>
              <a:rPr lang="en-US" sz="1800" dirty="0">
                <a:solidFill>
                  <a:srgbClr val="434343"/>
                </a:solidFill>
                <a:latin typeface="Arial"/>
                <a:ea typeface="Arial"/>
                <a:cs typeface="Arial"/>
                <a:sym typeface="Arial"/>
              </a:rPr>
              <a:t>name</a:t>
            </a:r>
            <a:endParaRPr sz="1800" dirty="0">
              <a:solidFill>
                <a:srgbClr val="434343"/>
              </a:solidFill>
              <a:latin typeface="Arial"/>
              <a:ea typeface="Arial"/>
              <a:cs typeface="Arial"/>
              <a:sym typeface="Arial"/>
            </a:endParaRPr>
          </a:p>
          <a:p>
            <a:pPr marL="457200" lvl="0" indent="-342900" algn="l" rtl="0">
              <a:spcBef>
                <a:spcPts val="0"/>
              </a:spcBef>
              <a:spcAft>
                <a:spcPts val="0"/>
              </a:spcAft>
              <a:buClr>
                <a:srgbClr val="434343"/>
              </a:buClr>
              <a:buSzPts val="1800"/>
              <a:buChar char="●"/>
            </a:pPr>
            <a:r>
              <a:rPr lang="en-US" sz="1800" dirty="0" err="1">
                <a:solidFill>
                  <a:srgbClr val="434343"/>
                </a:solidFill>
                <a:latin typeface="Arial"/>
                <a:ea typeface="Arial"/>
                <a:cs typeface="Arial"/>
                <a:sym typeface="Arial"/>
              </a:rPr>
              <a:t>productID</a:t>
            </a:r>
            <a:endParaRPr sz="1800" dirty="0">
              <a:solidFill>
                <a:srgbClr val="434343"/>
              </a:solidFill>
              <a:latin typeface="Arial"/>
              <a:ea typeface="Arial"/>
              <a:cs typeface="Arial"/>
              <a:sym typeface="Arial"/>
            </a:endParaRPr>
          </a:p>
          <a:p>
            <a:pPr marL="0" lvl="0" indent="0" algn="l" rtl="0">
              <a:spcBef>
                <a:spcPts val="0"/>
              </a:spcBef>
              <a:spcAft>
                <a:spcPts val="0"/>
              </a:spcAft>
              <a:buNone/>
            </a:pPr>
            <a:r>
              <a:rPr lang="en-US" sz="1800" dirty="0">
                <a:solidFill>
                  <a:srgbClr val="434343"/>
                </a:solidFill>
                <a:latin typeface="Arial"/>
                <a:ea typeface="Arial"/>
                <a:cs typeface="Arial"/>
                <a:sym typeface="Arial"/>
              </a:rPr>
              <a:t>Part</a:t>
            </a:r>
            <a:endParaRPr sz="1800" dirty="0">
              <a:solidFill>
                <a:srgbClr val="434343"/>
              </a:solidFill>
              <a:latin typeface="Arial"/>
              <a:ea typeface="Arial"/>
              <a:cs typeface="Arial"/>
              <a:sym typeface="Arial"/>
            </a:endParaRPr>
          </a:p>
          <a:p>
            <a:pPr marL="457200" lvl="0" indent="-342900" algn="l" rtl="0">
              <a:spcBef>
                <a:spcPts val="0"/>
              </a:spcBef>
              <a:spcAft>
                <a:spcPts val="0"/>
              </a:spcAft>
              <a:buClr>
                <a:srgbClr val="434343"/>
              </a:buClr>
              <a:buSzPts val="1800"/>
              <a:buChar char="●"/>
            </a:pPr>
            <a:r>
              <a:rPr lang="en-US" sz="1800" dirty="0">
                <a:solidFill>
                  <a:srgbClr val="434343"/>
                </a:solidFill>
                <a:latin typeface="Arial"/>
                <a:ea typeface="Arial"/>
                <a:cs typeface="Arial"/>
                <a:sym typeface="Arial"/>
              </a:rPr>
              <a:t>name</a:t>
            </a:r>
            <a:endParaRPr sz="1800" dirty="0">
              <a:solidFill>
                <a:srgbClr val="434343"/>
              </a:solidFill>
              <a:latin typeface="Arial"/>
              <a:ea typeface="Arial"/>
              <a:cs typeface="Arial"/>
              <a:sym typeface="Arial"/>
            </a:endParaRPr>
          </a:p>
          <a:p>
            <a:pPr marL="457200" lvl="0" indent="-342900" algn="l" rtl="0">
              <a:spcBef>
                <a:spcPts val="0"/>
              </a:spcBef>
              <a:spcAft>
                <a:spcPts val="0"/>
              </a:spcAft>
              <a:buClr>
                <a:srgbClr val="434343"/>
              </a:buClr>
              <a:buSzPts val="1800"/>
              <a:buChar char="●"/>
            </a:pPr>
            <a:r>
              <a:rPr lang="en-US" sz="1800" dirty="0" err="1">
                <a:solidFill>
                  <a:srgbClr val="434343"/>
                </a:solidFill>
                <a:latin typeface="Arial"/>
                <a:ea typeface="Arial"/>
                <a:cs typeface="Arial"/>
                <a:sym typeface="Arial"/>
              </a:rPr>
              <a:t>partNumber</a:t>
            </a:r>
            <a:endParaRPr sz="1800" dirty="0">
              <a:solidFill>
                <a:srgbClr val="434343"/>
              </a:solidFill>
              <a:latin typeface="Arial"/>
              <a:ea typeface="Arial"/>
              <a:cs typeface="Arial"/>
              <a:sym typeface="Arial"/>
            </a:endParaRPr>
          </a:p>
          <a:p>
            <a:pPr marL="457200" lvl="0" indent="-342900" algn="l" rtl="0">
              <a:spcBef>
                <a:spcPts val="0"/>
              </a:spcBef>
              <a:spcAft>
                <a:spcPts val="0"/>
              </a:spcAft>
              <a:buClr>
                <a:srgbClr val="434343"/>
              </a:buClr>
              <a:buSzPts val="1800"/>
              <a:buChar char="●"/>
            </a:pPr>
            <a:r>
              <a:rPr lang="en-US" sz="1800" dirty="0">
                <a:solidFill>
                  <a:srgbClr val="434343"/>
                </a:solidFill>
                <a:latin typeface="Arial"/>
                <a:ea typeface="Arial"/>
                <a:cs typeface="Arial"/>
                <a:sym typeface="Arial"/>
              </a:rPr>
              <a:t>price</a:t>
            </a:r>
            <a:endParaRPr sz="1800" dirty="0">
              <a:solidFill>
                <a:srgbClr val="434343"/>
              </a:solidFill>
              <a:latin typeface="Arial"/>
              <a:ea typeface="Arial"/>
              <a:cs typeface="Arial"/>
              <a:sym typeface="Arial"/>
            </a:endParaRPr>
          </a:p>
          <a:p>
            <a:pPr marL="0" lvl="0" indent="0" algn="l" rtl="0">
              <a:spcBef>
                <a:spcPts val="0"/>
              </a:spcBef>
              <a:spcAft>
                <a:spcPts val="0"/>
              </a:spcAft>
              <a:buNone/>
            </a:pPr>
            <a:r>
              <a:rPr lang="en-US" sz="1800" dirty="0">
                <a:solidFill>
                  <a:srgbClr val="434343"/>
                </a:solidFill>
                <a:latin typeface="Arial"/>
                <a:ea typeface="Arial"/>
                <a:cs typeface="Arial"/>
                <a:sym typeface="Arial"/>
              </a:rPr>
              <a:t>Part, Assembly</a:t>
            </a:r>
            <a:endParaRPr sz="1800" dirty="0">
              <a:solidFill>
                <a:srgbClr val="434343"/>
              </a:solidFill>
              <a:latin typeface="Arial"/>
              <a:ea typeface="Arial"/>
              <a:cs typeface="Arial"/>
              <a:sym typeface="Arial"/>
            </a:endParaRPr>
          </a:p>
          <a:p>
            <a:pPr marL="457200" lvl="0" indent="-342900" algn="l" rtl="0">
              <a:spcBef>
                <a:spcPts val="0"/>
              </a:spcBef>
              <a:spcAft>
                <a:spcPts val="0"/>
              </a:spcAft>
              <a:buClr>
                <a:srgbClr val="434343"/>
              </a:buClr>
              <a:buSzPts val="1800"/>
              <a:buChar char="●"/>
            </a:pPr>
            <a:r>
              <a:rPr lang="en-US" sz="1800" dirty="0">
                <a:solidFill>
                  <a:srgbClr val="434343"/>
                </a:solidFill>
                <a:latin typeface="Arial"/>
                <a:ea typeface="Arial"/>
                <a:cs typeface="Arial"/>
                <a:sym typeface="Arial"/>
              </a:rPr>
              <a:t>name</a:t>
            </a:r>
            <a:endParaRPr sz="1800" dirty="0">
              <a:solidFill>
                <a:srgbClr val="434343"/>
              </a:solidFill>
              <a:latin typeface="Arial"/>
              <a:ea typeface="Arial"/>
              <a:cs typeface="Arial"/>
              <a:sym typeface="Arial"/>
            </a:endParaRPr>
          </a:p>
          <a:p>
            <a:pPr marL="457200" lvl="0" indent="-342900" algn="l" rtl="0">
              <a:spcBef>
                <a:spcPts val="0"/>
              </a:spcBef>
              <a:spcAft>
                <a:spcPts val="0"/>
              </a:spcAft>
              <a:buClr>
                <a:srgbClr val="434343"/>
              </a:buClr>
              <a:buSzPts val="1800"/>
              <a:buChar char="●"/>
            </a:pPr>
            <a:r>
              <a:rPr lang="en-US" sz="1800" dirty="0" err="1">
                <a:solidFill>
                  <a:srgbClr val="434343"/>
                </a:solidFill>
                <a:latin typeface="Arial"/>
                <a:ea typeface="Arial"/>
                <a:cs typeface="Arial"/>
                <a:sym typeface="Arial"/>
              </a:rPr>
              <a:t>partNumber</a:t>
            </a:r>
            <a:endParaRPr sz="1800" dirty="0">
              <a:solidFill>
                <a:srgbClr val="434343"/>
              </a:solidFill>
              <a:latin typeface="Arial"/>
              <a:ea typeface="Arial"/>
              <a:cs typeface="Arial"/>
              <a:sym typeface="Arial"/>
            </a:endParaRPr>
          </a:p>
          <a:p>
            <a:pPr marL="457200" lvl="0" indent="-342900" algn="l" rtl="0">
              <a:spcBef>
                <a:spcPts val="0"/>
              </a:spcBef>
              <a:spcAft>
                <a:spcPts val="0"/>
              </a:spcAft>
              <a:buClr>
                <a:srgbClr val="434343"/>
              </a:buClr>
              <a:buSzPts val="1800"/>
              <a:buChar char="●"/>
            </a:pPr>
            <a:r>
              <a:rPr lang="en-US" sz="1800" dirty="0">
                <a:solidFill>
                  <a:srgbClr val="434343"/>
                </a:solidFill>
                <a:latin typeface="Arial"/>
                <a:ea typeface="Arial"/>
                <a:cs typeface="Arial"/>
                <a:sym typeface="Arial"/>
              </a:rPr>
              <a:t>price</a:t>
            </a:r>
            <a:endParaRPr dirty="0"/>
          </a:p>
        </p:txBody>
      </p:sp>
      <p:sp>
        <p:nvSpPr>
          <p:cNvPr id="240" name="Google Shape;240;g5571d82b24_0_1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extLst>
      <p:ext uri="{BB962C8B-B14F-4D97-AF65-F5344CB8AC3E}">
        <p14:creationId xmlns:p14="http://schemas.microsoft.com/office/powerpoint/2010/main" val="1857949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57d185c5a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57d185c5a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
        <p:nvSpPr>
          <p:cNvPr id="248" name="Google Shape;248;g57d185c5ae_0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4074715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571d82b24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571d82b2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Invite everyone to create the BOM entities on their own in Arrows.  Do this yourself also.  For Properties, encourage folks to use “expected data type” as property values; e.g., integer, String, decimal, etc. </a:t>
            </a:r>
            <a:endParaRPr sz="1000" dirty="0"/>
          </a:p>
          <a:p>
            <a:pPr marL="0" lvl="0" indent="0" algn="l" rtl="0">
              <a:spcBef>
                <a:spcPts val="0"/>
              </a:spcBef>
              <a:spcAft>
                <a:spcPts val="0"/>
              </a:spcAft>
              <a:buNone/>
            </a:pPr>
            <a:r>
              <a:rPr lang="en-US" sz="1000" u="sng" dirty="0">
                <a:solidFill>
                  <a:schemeClr val="hlink"/>
                </a:solidFill>
                <a:hlinkClick r:id="rId3"/>
              </a:rPr>
              <a:t>www.apcjones.com/arrows</a:t>
            </a:r>
            <a:r>
              <a:rPr lang="en-US" sz="1000" dirty="0"/>
              <a:t> </a:t>
            </a:r>
            <a:br>
              <a:rPr lang="en-US" sz="1000" dirty="0"/>
            </a:br>
            <a:br>
              <a:rPr lang="en-US" sz="1000" dirty="0"/>
            </a:br>
            <a:br>
              <a:rPr lang="en-US" sz="1000" dirty="0"/>
            </a:br>
            <a:r>
              <a:rPr lang="en-US" sz="1000" dirty="0"/>
              <a:t> If you don’t want to do all the clicking and typing, copy this markup:</a:t>
            </a:r>
            <a:br>
              <a:rPr lang="en-US" sz="1000" dirty="0"/>
            </a:br>
            <a:br>
              <a:rPr lang="en-US" sz="1000" dirty="0"/>
            </a:br>
            <a:r>
              <a:rPr lang="en-US" sz="1000" dirty="0"/>
              <a:t>&lt;ul class="graph-diagram-markup" data-internal-scale="2.01" data-external-scale="1"&gt;</a:t>
            </a:r>
            <a:endParaRPr sz="1000" dirty="0"/>
          </a:p>
          <a:p>
            <a:pPr marL="0" lvl="0" indent="0" algn="l" rtl="0">
              <a:spcBef>
                <a:spcPts val="0"/>
              </a:spcBef>
              <a:spcAft>
                <a:spcPts val="0"/>
              </a:spcAft>
              <a:buNone/>
            </a:pPr>
            <a:r>
              <a:rPr lang="en-US" sz="1000" dirty="0"/>
              <a:t>  &lt;li class="node" data-node-id="0" data-x="-106.54309068746238" data-y="-40.13742460863777"&gt;</a:t>
            </a:r>
            <a:endParaRPr sz="1000" dirty="0"/>
          </a:p>
          <a:p>
            <a:pPr marL="0" lvl="0" indent="0" algn="l" rtl="0">
              <a:spcBef>
                <a:spcPts val="0"/>
              </a:spcBef>
              <a:spcAft>
                <a:spcPts val="0"/>
              </a:spcAft>
              <a:buNone/>
            </a:pPr>
            <a:r>
              <a:rPr lang="en-US" sz="1000" dirty="0"/>
              <a:t>    &lt;span class="caption"&gt;Part&lt;/span&gt;&lt;dl class="properties"&gt;&lt;dt&gt;name&lt;/dt&gt;&lt;dd&gt;String&lt;/dd&gt;&lt;dt&gt;</a:t>
            </a:r>
            <a:r>
              <a:rPr lang="en-US" sz="1000" dirty="0" err="1"/>
              <a:t>partNumber</a:t>
            </a:r>
            <a:r>
              <a:rPr lang="en-US" sz="1000" dirty="0"/>
              <a:t>&lt;/dt&gt;&lt;dd&gt;integer&lt;/dd&gt;&lt;dt&gt;price&lt;/dt&gt;&lt;dd&gt;decimal&lt;/dd&gt;&lt;/dl&gt;&lt;/li&gt;</a:t>
            </a:r>
            <a:endParaRPr sz="1000" dirty="0"/>
          </a:p>
          <a:p>
            <a:pPr marL="0" lvl="0" indent="0" algn="l" rtl="0">
              <a:spcBef>
                <a:spcPts val="0"/>
              </a:spcBef>
              <a:spcAft>
                <a:spcPts val="0"/>
              </a:spcAft>
              <a:buNone/>
            </a:pPr>
            <a:r>
              <a:rPr lang="en-US" sz="1000" dirty="0"/>
              <a:t>  &lt;li class="node" data-node-id="1" data-x="-262.3812669868761" data-y="-40.13742460863777"&gt;</a:t>
            </a:r>
            <a:endParaRPr sz="1000" dirty="0"/>
          </a:p>
          <a:p>
            <a:pPr marL="0" lvl="0" indent="0" algn="l" rtl="0">
              <a:spcBef>
                <a:spcPts val="0"/>
              </a:spcBef>
              <a:spcAft>
                <a:spcPts val="0"/>
              </a:spcAft>
              <a:buNone/>
            </a:pPr>
            <a:r>
              <a:rPr lang="en-US" sz="1000" dirty="0"/>
              <a:t>    &lt;span class="caption"&gt;Product&lt;/span&gt;&lt;dl class="properties"&gt;&lt;dt&gt;name&lt;/dt&gt;&lt;dd&gt;String&lt;/dd&gt;&lt;dt&gt;</a:t>
            </a:r>
            <a:r>
              <a:rPr lang="en-US" sz="1000" dirty="0" err="1"/>
              <a:t>productID</a:t>
            </a:r>
            <a:r>
              <a:rPr lang="en-US" sz="1000" dirty="0"/>
              <a:t>&lt;/dt&gt;&lt;dd&gt;integer&lt;/dd&gt;&lt;dt&gt;price&lt;/dt&gt;&lt;dd&gt;decimal&lt;/dd&gt;&lt;/dl&gt;&lt;/li&gt;</a:t>
            </a:r>
            <a:endParaRPr sz="1000" dirty="0"/>
          </a:p>
          <a:p>
            <a:pPr marL="0" lvl="0" indent="0" algn="l" rtl="0">
              <a:spcBef>
                <a:spcPts val="0"/>
              </a:spcBef>
              <a:spcAft>
                <a:spcPts val="0"/>
              </a:spcAft>
              <a:buNone/>
            </a:pPr>
            <a:r>
              <a:rPr lang="en-US" sz="1000" dirty="0"/>
              <a:t>  &lt;li class="node" data-node-id="2" data-x="-202.58837695145493" data-y="24.371374691303693"&gt;</a:t>
            </a:r>
            <a:endParaRPr sz="1000" dirty="0"/>
          </a:p>
          <a:p>
            <a:pPr marL="0" lvl="0" indent="0" algn="l" rtl="0">
              <a:spcBef>
                <a:spcPts val="0"/>
              </a:spcBef>
              <a:spcAft>
                <a:spcPts val="0"/>
              </a:spcAft>
              <a:buNone/>
            </a:pPr>
            <a:r>
              <a:rPr lang="en-US" sz="1000" dirty="0"/>
              <a:t>    &lt;span class="caption"&gt;Assembly, Part&lt;/span&gt;&lt;dl class="properties"&gt;&lt;dt&gt;name&lt;/dt&gt;&lt;dd&gt;String&lt;/dd&gt;&lt;dt&gt;</a:t>
            </a:r>
            <a:r>
              <a:rPr lang="en-US" sz="1000" dirty="0" err="1"/>
              <a:t>partNumber</a:t>
            </a:r>
            <a:r>
              <a:rPr lang="en-US" sz="1000" dirty="0"/>
              <a:t>&lt;/dt&gt;&lt;dd&gt;integer&lt;/dd&gt;&lt;dt&gt;price&lt;/dt&gt;&lt;dd&gt;decimal&lt;/dd&gt;&lt;/dl&gt;&lt;/li&gt;</a:t>
            </a:r>
            <a:endParaRPr sz="1000" dirty="0"/>
          </a:p>
          <a:p>
            <a:pPr marL="0" lvl="0" indent="0" algn="l" rtl="0">
              <a:spcBef>
                <a:spcPts val="0"/>
              </a:spcBef>
              <a:spcAft>
                <a:spcPts val="0"/>
              </a:spcAft>
              <a:buNone/>
            </a:pPr>
            <a:r>
              <a:rPr lang="en-US" sz="1000" dirty="0"/>
              <a:t>&lt;/ul&gt;</a:t>
            </a:r>
            <a:endParaRPr sz="1000" dirty="0"/>
          </a:p>
          <a:p>
            <a:pPr marL="0" lvl="0" indent="0" algn="l" rtl="0">
              <a:spcBef>
                <a:spcPts val="0"/>
              </a:spcBef>
              <a:spcAft>
                <a:spcPts val="0"/>
              </a:spcAft>
              <a:buNone/>
            </a:pPr>
            <a:endParaRPr sz="1000" dirty="0"/>
          </a:p>
        </p:txBody>
      </p:sp>
      <p:sp>
        <p:nvSpPr>
          <p:cNvPr id="256" name="Google Shape;256;g5571d82b24_0_1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extLst>
      <p:ext uri="{BB962C8B-B14F-4D97-AF65-F5344CB8AC3E}">
        <p14:creationId xmlns:p14="http://schemas.microsoft.com/office/powerpoint/2010/main" val="13290221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55804292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55804292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Here is the SVG for the BOM-1 graph. Here we have created the Product and Part nodes with their properties. These nodes do not yet have relationships with each other.</a:t>
            </a:r>
            <a:endParaRPr sz="1000" dirty="0"/>
          </a:p>
        </p:txBody>
      </p:sp>
      <p:sp>
        <p:nvSpPr>
          <p:cNvPr id="567" name="Google Shape;567;g5580429211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extLst>
      <p:ext uri="{BB962C8B-B14F-4D97-AF65-F5344CB8AC3E}">
        <p14:creationId xmlns:p14="http://schemas.microsoft.com/office/powerpoint/2010/main" val="2459336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2f0b6c59b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2f0b6c59b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This is the model example.  The next slide shows the sample data built according to this entity model</a:t>
            </a:r>
            <a:br>
              <a:rPr lang="en-US" sz="1000" dirty="0"/>
            </a:br>
            <a:br>
              <a:rPr lang="en-US" sz="1000" dirty="0"/>
            </a:br>
            <a:r>
              <a:rPr lang="en-US" sz="1000" dirty="0"/>
              <a:t>***********</a:t>
            </a:r>
            <a:br>
              <a:rPr lang="en-US" sz="1000" dirty="0"/>
            </a:br>
            <a:br>
              <a:rPr lang="en-US" sz="1000" dirty="0"/>
            </a:br>
            <a:r>
              <a:rPr lang="en-US" sz="1000" dirty="0"/>
              <a:t>Arrows markup:</a:t>
            </a:r>
            <a:br>
              <a:rPr lang="en-US" sz="1000" dirty="0"/>
            </a:br>
            <a:br>
              <a:rPr lang="en-US" sz="1000" dirty="0"/>
            </a:br>
            <a:r>
              <a:rPr lang="en-US" sz="1000" dirty="0"/>
              <a:t>&lt;ul class="graph-diagram-markup" data-internal-scale="0.75" data-external-scale="1"&gt;</a:t>
            </a:r>
            <a:endParaRPr sz="1000" dirty="0"/>
          </a:p>
          <a:p>
            <a:pPr marL="0" lvl="0" indent="0" algn="l" rtl="0">
              <a:spcBef>
                <a:spcPts val="0"/>
              </a:spcBef>
              <a:spcAft>
                <a:spcPts val="0"/>
              </a:spcAft>
              <a:buNone/>
            </a:pPr>
            <a:r>
              <a:rPr lang="en-US" sz="1000" dirty="0"/>
              <a:t>  &lt;li class="node" data-node-id="0" data-x="34.677500089009605" data-y="0"&gt;</a:t>
            </a:r>
            <a:endParaRPr sz="1000" dirty="0"/>
          </a:p>
          <a:p>
            <a:pPr marL="0" lvl="0" indent="0" algn="l" rtl="0">
              <a:spcBef>
                <a:spcPts val="0"/>
              </a:spcBef>
              <a:spcAft>
                <a:spcPts val="0"/>
              </a:spcAft>
              <a:buNone/>
            </a:pPr>
            <a:r>
              <a:rPr lang="en-US" sz="1000" dirty="0"/>
              <a:t>    &lt;span class="caption"&gt;Part&lt;/span&gt;&lt;dl class="properties"&gt;&lt;dt&gt;name&lt;/dt&gt;&lt;dd&gt;String&lt;/dd&gt;&lt;dt&gt;</a:t>
            </a:r>
            <a:r>
              <a:rPr lang="en-US" sz="1000" dirty="0" err="1"/>
              <a:t>partNumber</a:t>
            </a:r>
            <a:r>
              <a:rPr lang="en-US" sz="1000" dirty="0"/>
              <a:t>&lt;/dt&gt;&lt;dd&gt;integer&lt;/dd&gt;&lt;dt&gt;price&lt;/dt&gt;&lt;dd&gt;decimal&lt;/dd&gt;&lt;/dl&gt;&lt;/li&gt;</a:t>
            </a:r>
            <a:endParaRPr sz="1000" dirty="0"/>
          </a:p>
          <a:p>
            <a:pPr marL="0" lvl="0" indent="0" algn="l" rtl="0">
              <a:spcBef>
                <a:spcPts val="0"/>
              </a:spcBef>
              <a:spcAft>
                <a:spcPts val="0"/>
              </a:spcAft>
              <a:buNone/>
            </a:pPr>
            <a:r>
              <a:rPr lang="en-US" sz="1000" dirty="0"/>
              <a:t>  &lt;li class="node" data-node-id="1" data-x="-141.37749989827472" data-y="157.3825028737386"&gt;</a:t>
            </a:r>
            <a:endParaRPr sz="1000" dirty="0"/>
          </a:p>
          <a:p>
            <a:pPr marL="0" lvl="0" indent="0" algn="l" rtl="0">
              <a:spcBef>
                <a:spcPts val="0"/>
              </a:spcBef>
              <a:spcAft>
                <a:spcPts val="0"/>
              </a:spcAft>
              <a:buNone/>
            </a:pPr>
            <a:r>
              <a:rPr lang="en-US" sz="1000" dirty="0"/>
              <a:t>    &lt;span class="caption"&gt;Part, Assembly&lt;/span&gt;&lt;dl class="properties"&gt;&lt;dt&gt;name&lt;/dt&gt;&lt;dd&gt;String&lt;/dd&gt;&lt;dt&gt;</a:t>
            </a:r>
            <a:r>
              <a:rPr lang="en-US" sz="1000" dirty="0" err="1"/>
              <a:t>partNumber</a:t>
            </a:r>
            <a:r>
              <a:rPr lang="en-US" sz="1000" dirty="0"/>
              <a:t>&lt;/dt&gt;&lt;dd&gt;integer&lt;/dd&gt;&lt;dt&gt;price&lt;/dt&gt;&lt;dd&gt;decimal&lt;/dd&gt;&lt;/dl&gt;&lt;/li&gt;</a:t>
            </a:r>
            <a:endParaRPr sz="1000" dirty="0"/>
          </a:p>
          <a:p>
            <a:pPr marL="0" lvl="0" indent="0" algn="l" rtl="0">
              <a:spcBef>
                <a:spcPts val="0"/>
              </a:spcBef>
              <a:spcAft>
                <a:spcPts val="0"/>
              </a:spcAft>
              <a:buNone/>
            </a:pPr>
            <a:r>
              <a:rPr lang="en-US" sz="1000" dirty="0"/>
              <a:t>  &lt;li class="node" data-node-id="2" data-x="-312.09750111897785" data-y="0"&gt;</a:t>
            </a:r>
            <a:endParaRPr sz="1000" dirty="0"/>
          </a:p>
          <a:p>
            <a:pPr marL="0" lvl="0" indent="0" algn="l" rtl="0">
              <a:spcBef>
                <a:spcPts val="0"/>
              </a:spcBef>
              <a:spcAft>
                <a:spcPts val="0"/>
              </a:spcAft>
              <a:buNone/>
            </a:pPr>
            <a:r>
              <a:rPr lang="en-US" sz="1000" dirty="0"/>
              <a:t>    &lt;span class="caption"&gt;Product&lt;/span&gt;&lt;dl class="properties"&gt;&lt;dt&gt;name&lt;/dt&gt;&lt;dd&gt;String&lt;/dd&gt;&lt;dt&gt;</a:t>
            </a:r>
            <a:r>
              <a:rPr lang="en-US" sz="1000" dirty="0" err="1"/>
              <a:t>productId</a:t>
            </a:r>
            <a:r>
              <a:rPr lang="en-US" sz="1000" dirty="0"/>
              <a:t>&lt;/dt&gt;&lt;dd&gt;integer&lt;/dd&gt;&lt;/dl&gt;&lt;/li&gt;</a:t>
            </a:r>
            <a:endParaRPr sz="1000" dirty="0"/>
          </a:p>
          <a:p>
            <a:pPr marL="0" lvl="0" indent="0" algn="l" rtl="0">
              <a:spcBef>
                <a:spcPts val="0"/>
              </a:spcBef>
              <a:spcAft>
                <a:spcPts val="0"/>
              </a:spcAft>
              <a:buNone/>
            </a:pPr>
            <a:r>
              <a:rPr lang="en-US" sz="1000" dirty="0"/>
              <a:t>&lt;/ul&gt;</a:t>
            </a:r>
            <a:endParaRPr sz="1000" dirty="0"/>
          </a:p>
          <a:p>
            <a:pPr marL="0" lvl="0" indent="0" algn="l" rtl="0">
              <a:spcBef>
                <a:spcPts val="0"/>
              </a:spcBef>
              <a:spcAft>
                <a:spcPts val="0"/>
              </a:spcAft>
              <a:buNone/>
            </a:pPr>
            <a:endParaRPr sz="1000" dirty="0"/>
          </a:p>
        </p:txBody>
      </p:sp>
      <p:sp>
        <p:nvSpPr>
          <p:cNvPr id="263" name="Google Shape;263;g72f0b6c59b_1_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extLst>
      <p:ext uri="{BB962C8B-B14F-4D97-AF65-F5344CB8AC3E}">
        <p14:creationId xmlns:p14="http://schemas.microsoft.com/office/powerpoint/2010/main" val="38410946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7d185c5a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7d185c5a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If you apply the model to the sample data it would look like this.</a:t>
            </a:r>
          </a:p>
          <a:p>
            <a:pPr marL="0" lvl="0" indent="0" algn="l" rtl="0">
              <a:spcBef>
                <a:spcPts val="0"/>
              </a:spcBef>
              <a:spcAft>
                <a:spcPts val="0"/>
              </a:spcAft>
              <a:buNone/>
            </a:pPr>
            <a:r>
              <a:rPr lang="en-US" sz="1000" dirty="0"/>
              <a:t>This shows the sample data built according to our entity model.</a:t>
            </a:r>
            <a:br>
              <a:rPr lang="en-US" sz="1000" dirty="0"/>
            </a:br>
            <a:br>
              <a:rPr lang="en-US" sz="1000" dirty="0"/>
            </a:br>
            <a:r>
              <a:rPr lang="en-US" sz="1000" dirty="0"/>
              <a:t>Arrows markup:</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US" sz="1000" dirty="0"/>
              <a:t>&lt;ul class="graph-diagram-markup" data-internal-scale="0.75" data-external-scale="1"&gt;</a:t>
            </a:r>
            <a:endParaRPr sz="1000" dirty="0"/>
          </a:p>
          <a:p>
            <a:pPr marL="0" lvl="0" indent="0" algn="l" rtl="0">
              <a:spcBef>
                <a:spcPts val="0"/>
              </a:spcBef>
              <a:spcAft>
                <a:spcPts val="0"/>
              </a:spcAft>
              <a:buNone/>
            </a:pPr>
            <a:r>
              <a:rPr lang="en-US" sz="1000" dirty="0"/>
              <a:t>  &lt;li class="node" data-node-id="0" data-x="-345.4412714640299" data-y="383.87709554036445"&gt;</a:t>
            </a:r>
            <a:endParaRPr sz="1000" dirty="0"/>
          </a:p>
          <a:p>
            <a:pPr marL="0" lvl="0" indent="0" algn="l" rtl="0">
              <a:spcBef>
                <a:spcPts val="0"/>
              </a:spcBef>
              <a:spcAft>
                <a:spcPts val="0"/>
              </a:spcAft>
              <a:buNone/>
            </a:pPr>
            <a:r>
              <a:rPr lang="en-US" sz="1000" dirty="0"/>
              <a:t>    &lt;span class="caption"&gt;Product&lt;/span&gt;&lt;dl class="properties"&gt;&lt;dt&gt;name&lt;/dt&gt;&lt;dd&gt;'Wood table 60"'&lt;/dd&gt;&lt;dt&gt;</a:t>
            </a:r>
            <a:r>
              <a:rPr lang="en-US" sz="1000" dirty="0" err="1"/>
              <a:t>productId</a:t>
            </a:r>
            <a:r>
              <a:rPr lang="en-US" sz="1000" dirty="0"/>
              <a:t>&lt;/dt&gt;&lt;dd&gt;600&lt;/dd&gt;&lt;/dl&gt;&lt;/li&gt;</a:t>
            </a:r>
            <a:endParaRPr sz="1000" dirty="0"/>
          </a:p>
          <a:p>
            <a:pPr marL="0" lvl="0" indent="0" algn="l" rtl="0">
              <a:spcBef>
                <a:spcPts val="0"/>
              </a:spcBef>
              <a:spcAft>
                <a:spcPts val="0"/>
              </a:spcAft>
              <a:buNone/>
            </a:pPr>
            <a:r>
              <a:rPr lang="en-US" sz="1000" dirty="0"/>
              <a:t>  &lt;li class="node" data-node-id="1" data-x="-345.4412714640299" data-y="236.10179201761875"&gt;</a:t>
            </a:r>
            <a:endParaRPr sz="1000" dirty="0"/>
          </a:p>
          <a:p>
            <a:pPr marL="0" lvl="0" indent="0" algn="l" rtl="0">
              <a:spcBef>
                <a:spcPts val="0"/>
              </a:spcBef>
              <a:spcAft>
                <a:spcPts val="0"/>
              </a:spcAft>
              <a:buNone/>
            </a:pPr>
            <a:r>
              <a:rPr lang="en-US" sz="1000" dirty="0"/>
              <a:t>    &lt;span class="caption"&gt;Product&lt;/span&gt;&lt;dl class="properties"&gt;&lt;dt&gt;name&lt;/dt&gt;&lt;dd&gt;'Deluxe wood table 40"'&lt;/dd&gt;&lt;dt&gt;</a:t>
            </a:r>
            <a:r>
              <a:rPr lang="en-US" sz="1000" dirty="0" err="1"/>
              <a:t>productId</a:t>
            </a:r>
            <a:r>
              <a:rPr lang="en-US" sz="1000" dirty="0"/>
              <a:t>&lt;/dt&gt;&lt;dd&gt;401&lt;/dd&gt;&lt;/dl&gt;&lt;/li&gt;</a:t>
            </a:r>
            <a:endParaRPr sz="1000" dirty="0"/>
          </a:p>
          <a:p>
            <a:pPr marL="0" lvl="0" indent="0" algn="l" rtl="0">
              <a:spcBef>
                <a:spcPts val="0"/>
              </a:spcBef>
              <a:spcAft>
                <a:spcPts val="0"/>
              </a:spcAft>
              <a:buNone/>
            </a:pPr>
            <a:r>
              <a:rPr lang="en-US" sz="1000" dirty="0"/>
              <a:t>  &lt;li class="node" data-node-id="2" data-x="-345.4412714640299" data-y="87.45419788360597"&gt;</a:t>
            </a:r>
            <a:endParaRPr sz="1000" dirty="0"/>
          </a:p>
          <a:p>
            <a:pPr marL="0" lvl="0" indent="0" algn="l" rtl="0">
              <a:spcBef>
                <a:spcPts val="0"/>
              </a:spcBef>
              <a:spcAft>
                <a:spcPts val="0"/>
              </a:spcAft>
              <a:buNone/>
            </a:pPr>
            <a:r>
              <a:rPr lang="en-US" sz="1000" dirty="0"/>
              <a:t>    &lt;span class="caption"&gt;Product&lt;/span&gt;&lt;dl class="properties"&gt;&lt;dt&gt;name&lt;/dt&gt;&lt;dd&gt;'Wood table 40"'&lt;/dd&gt;&lt;dt&gt;</a:t>
            </a:r>
            <a:r>
              <a:rPr lang="en-US" sz="1000" dirty="0" err="1"/>
              <a:t>productId</a:t>
            </a:r>
            <a:r>
              <a:rPr lang="en-US" sz="1000" dirty="0"/>
              <a:t>&lt;/dt&gt;&lt;dd&gt;400&lt;/dd&gt;&lt;/dl&gt;&lt;/li&gt;</a:t>
            </a:r>
            <a:endParaRPr sz="1000" dirty="0"/>
          </a:p>
          <a:p>
            <a:pPr marL="0" lvl="0" indent="0" algn="l" rtl="0">
              <a:spcBef>
                <a:spcPts val="0"/>
              </a:spcBef>
              <a:spcAft>
                <a:spcPts val="0"/>
              </a:spcAft>
              <a:buNone/>
            </a:pPr>
            <a:r>
              <a:rPr lang="en-US" sz="1000" dirty="0"/>
              <a:t>  &lt;li class="node" data-node-id="3" data-x="-345.4412714640299" data-y="529.8155937194823"&gt;</a:t>
            </a:r>
            <a:endParaRPr sz="1000" dirty="0"/>
          </a:p>
          <a:p>
            <a:pPr marL="0" lvl="0" indent="0" algn="l" rtl="0">
              <a:spcBef>
                <a:spcPts val="0"/>
              </a:spcBef>
              <a:spcAft>
                <a:spcPts val="0"/>
              </a:spcAft>
              <a:buNone/>
            </a:pPr>
            <a:r>
              <a:rPr lang="en-US" sz="1000" dirty="0"/>
              <a:t>    &lt;span class="caption"&gt;Product&lt;/span&gt;&lt;dl class="properties"&gt;&lt;dt&gt;name&lt;/dt&gt;&lt;dd&gt;'Deluxe wood table 60"'&lt;/dd&gt;&lt;dt&gt;</a:t>
            </a:r>
            <a:r>
              <a:rPr lang="en-US" sz="1000" dirty="0" err="1"/>
              <a:t>productId</a:t>
            </a:r>
            <a:r>
              <a:rPr lang="en-US" sz="1000" dirty="0"/>
              <a:t>&lt;/dt&gt;&lt;dd&gt;601&lt;/dd&gt;&lt;/dl&gt;&lt;/li&gt;</a:t>
            </a:r>
            <a:endParaRPr sz="1000" dirty="0"/>
          </a:p>
          <a:p>
            <a:pPr marL="0" lvl="0" indent="0" algn="l" rtl="0">
              <a:spcBef>
                <a:spcPts val="0"/>
              </a:spcBef>
              <a:spcAft>
                <a:spcPts val="0"/>
              </a:spcAft>
              <a:buNone/>
            </a:pPr>
            <a:r>
              <a:rPr lang="en-US" sz="1000" dirty="0"/>
              <a:t>  &lt;li class="node" data-node-id="4" data-x="0" data-y="0"&gt;</a:t>
            </a:r>
            <a:endParaRPr sz="1000" dirty="0"/>
          </a:p>
          <a:p>
            <a:pPr marL="0" lvl="0" indent="0" algn="l" rtl="0">
              <a:spcBef>
                <a:spcPts val="0"/>
              </a:spcBef>
              <a:spcAft>
                <a:spcPts val="0"/>
              </a:spcAft>
              <a:buNone/>
            </a:pPr>
            <a:r>
              <a:rPr lang="en-US" sz="1000" dirty="0"/>
              <a:t>    &lt;span class="caption"&gt;Part&lt;/span&gt;&lt;dl class="properties"&gt;&lt;dt&gt;name&lt;/dt&gt;&lt;dd&gt;'Wood top 40"'&lt;/dd&gt;&lt;dt&gt;</a:t>
            </a:r>
            <a:r>
              <a:rPr lang="en-US" sz="1000" dirty="0" err="1"/>
              <a:t>partNumber</a:t>
            </a:r>
            <a:r>
              <a:rPr lang="en-US" sz="1000" dirty="0"/>
              <a:t>&lt;/dt&gt;&lt;dd&gt;100400&lt;/dd&gt;&lt;dt&gt;price&lt;/dt&gt;&lt;dd&gt;450.99&lt;/dd&gt;&lt;/dl&gt;&lt;/li&gt;</a:t>
            </a:r>
            <a:endParaRPr sz="1000" dirty="0"/>
          </a:p>
          <a:p>
            <a:pPr marL="0" lvl="0" indent="0" algn="l" rtl="0">
              <a:spcBef>
                <a:spcPts val="0"/>
              </a:spcBef>
              <a:spcAft>
                <a:spcPts val="0"/>
              </a:spcAft>
              <a:buNone/>
            </a:pPr>
            <a:r>
              <a:rPr lang="en-US" sz="1000" dirty="0"/>
              <a:t>  &lt;li class="node" data-node-id="5" data-x="358.16830571492505" data-y="594.2919225692748"&gt;</a:t>
            </a:r>
            <a:endParaRPr sz="1000" dirty="0"/>
          </a:p>
          <a:p>
            <a:pPr marL="0" lvl="0" indent="0" algn="l" rtl="0">
              <a:spcBef>
                <a:spcPts val="0"/>
              </a:spcBef>
              <a:spcAft>
                <a:spcPts val="0"/>
              </a:spcAft>
              <a:buNone/>
            </a:pPr>
            <a:r>
              <a:rPr lang="en-US" sz="1000" dirty="0"/>
              <a:t>    &lt;span class="caption"&gt;Part&lt;/span&gt;&lt;dl class="properties"&gt;&lt;dt&gt;name&lt;/dt&gt;&lt;dd&gt;'M20 nut'&lt;/dd&gt;&lt;dt&gt;</a:t>
            </a:r>
            <a:r>
              <a:rPr lang="en-US" sz="1000" dirty="0" err="1"/>
              <a:t>partNumber</a:t>
            </a:r>
            <a:r>
              <a:rPr lang="en-US" sz="1000" dirty="0"/>
              <a:t>&lt;/dt&gt;&lt;dd&gt;220002&lt;/dd&gt;&lt;dt&gt;price&lt;/dt&gt;&lt;dd&gt;0.30&lt;/dd&gt;&lt;/dl&gt;&lt;/li&gt;</a:t>
            </a:r>
            <a:endParaRPr sz="1000" dirty="0"/>
          </a:p>
          <a:p>
            <a:pPr marL="0" lvl="0" indent="0" algn="l" rtl="0">
              <a:spcBef>
                <a:spcPts val="0"/>
              </a:spcBef>
              <a:spcAft>
                <a:spcPts val="0"/>
              </a:spcAft>
              <a:buNone/>
            </a:pPr>
            <a:r>
              <a:rPr lang="en-US" sz="1000" dirty="0"/>
              <a:t>  &lt;li class="node" data-node-id="6" data-x="0" data-y="594.2919225692748"&gt;</a:t>
            </a:r>
            <a:endParaRPr sz="1000" dirty="0"/>
          </a:p>
          <a:p>
            <a:pPr marL="0" lvl="0" indent="0" algn="l" rtl="0">
              <a:spcBef>
                <a:spcPts val="0"/>
              </a:spcBef>
              <a:spcAft>
                <a:spcPts val="0"/>
              </a:spcAft>
              <a:buNone/>
            </a:pPr>
            <a:r>
              <a:rPr lang="en-US" sz="1000" dirty="0"/>
              <a:t>    &lt;span class="caption"&gt;Part&lt;/span&gt;&lt;dl class="properties"&gt;&lt;dt&gt;name&lt;/dt&gt;&lt;dd&gt;'Table brace'&lt;/dd&gt;&lt;dt&gt;</a:t>
            </a:r>
            <a:r>
              <a:rPr lang="en-US" sz="1000" dirty="0" err="1"/>
              <a:t>partNumber</a:t>
            </a:r>
            <a:r>
              <a:rPr lang="en-US" sz="1000" dirty="0"/>
              <a:t>&lt;/dt&gt;&lt;dd&gt;100002&lt;/dd&gt;&lt;dt&gt;price&lt;/dt&gt;&lt;dd&gt;43.25&lt;/dd&gt;&lt;/dl&gt;&lt;/li&gt;</a:t>
            </a:r>
            <a:endParaRPr sz="1000" dirty="0"/>
          </a:p>
          <a:p>
            <a:pPr marL="0" lvl="0" indent="0" algn="l" rtl="0">
              <a:spcBef>
                <a:spcPts val="0"/>
              </a:spcBef>
              <a:spcAft>
                <a:spcPts val="0"/>
              </a:spcAft>
              <a:buNone/>
            </a:pPr>
            <a:r>
              <a:rPr lang="en-US" sz="1000" dirty="0"/>
              <a:t>  &lt;li class="node" data-node-id="7" data-x="743.9158417483172" data-y="306.76251220703097"&gt;</a:t>
            </a:r>
            <a:endParaRPr sz="1000" dirty="0"/>
          </a:p>
          <a:p>
            <a:pPr marL="0" lvl="0" indent="0" algn="l" rtl="0">
              <a:spcBef>
                <a:spcPts val="0"/>
              </a:spcBef>
              <a:spcAft>
                <a:spcPts val="0"/>
              </a:spcAft>
              <a:buNone/>
            </a:pPr>
            <a:r>
              <a:rPr lang="en-US" sz="1000" dirty="0"/>
              <a:t>    &lt;span class="caption"&gt;Part, Assembly&lt;/span&gt;&lt;dl class="properties"&gt;&lt;dt&gt;name&lt;/dt&gt;&lt;dd&gt;'Leg assembly'&lt;/dd&gt;&lt;dt&gt;</a:t>
            </a:r>
            <a:r>
              <a:rPr lang="en-US" sz="1000" dirty="0" err="1"/>
              <a:t>parNumber</a:t>
            </a:r>
            <a:r>
              <a:rPr lang="en-US" sz="1000" dirty="0"/>
              <a:t>&lt;/dt&gt;&lt;dd&gt;100001&lt;/dd&gt;&lt;dt&gt;price&lt;/dt&gt;&lt;dd&gt;40.44&lt;/dd&gt;&lt;/dl&gt;&lt;/li&gt;</a:t>
            </a:r>
            <a:endParaRPr sz="1000" dirty="0"/>
          </a:p>
          <a:p>
            <a:pPr marL="0" lvl="0" indent="0" algn="l" rtl="0">
              <a:spcBef>
                <a:spcPts val="0"/>
              </a:spcBef>
              <a:spcAft>
                <a:spcPts val="0"/>
              </a:spcAft>
              <a:buNone/>
            </a:pPr>
            <a:r>
              <a:rPr lang="en-US" sz="1000" dirty="0"/>
              <a:t>  &lt;li class="node" data-node-id="8" data-x="358.16830571492505" data-y="448.1400159200031"&gt;</a:t>
            </a:r>
            <a:endParaRPr sz="1000" dirty="0"/>
          </a:p>
          <a:p>
            <a:pPr marL="0" lvl="0" indent="0" algn="l" rtl="0">
              <a:spcBef>
                <a:spcPts val="0"/>
              </a:spcBef>
              <a:spcAft>
                <a:spcPts val="0"/>
              </a:spcAft>
              <a:buNone/>
            </a:pPr>
            <a:r>
              <a:rPr lang="en-US" sz="1000" dirty="0"/>
              <a:t>    &lt;span class="caption"&gt;Part&lt;/span&gt;&lt;dl class="properties"&gt;&lt;dt&gt;name&lt;/dt&gt;&lt;dd&gt;'M20 bolt'&lt;/dd&gt;&lt;dt&gt;</a:t>
            </a:r>
            <a:r>
              <a:rPr lang="en-US" sz="1000" dirty="0" err="1"/>
              <a:t>partNumber</a:t>
            </a:r>
            <a:r>
              <a:rPr lang="en-US" sz="1000" dirty="0"/>
              <a:t>&lt;/dt&gt;&lt;dd&gt;220001&lt;/dd&gt;&lt;dt&gt;price&lt;/dt&gt;&lt;dd&gt;0.55&lt;/dd&gt;&lt;/dl&gt;&lt;/li&gt;</a:t>
            </a:r>
            <a:endParaRPr sz="1000" dirty="0"/>
          </a:p>
          <a:p>
            <a:pPr marL="0" lvl="0" indent="0" algn="l" rtl="0">
              <a:spcBef>
                <a:spcPts val="0"/>
              </a:spcBef>
              <a:spcAft>
                <a:spcPts val="0"/>
              </a:spcAft>
              <a:buNone/>
            </a:pPr>
            <a:r>
              <a:rPr lang="en-US" sz="1000" dirty="0"/>
              <a:t>  &lt;li class="node" data-node-id="9" data-x="358.16830571492505" data-y="306.76251220703097"&gt;</a:t>
            </a:r>
            <a:endParaRPr sz="1000" dirty="0"/>
          </a:p>
          <a:p>
            <a:pPr marL="0" lvl="0" indent="0" algn="l" rtl="0">
              <a:spcBef>
                <a:spcPts val="0"/>
              </a:spcBef>
              <a:spcAft>
                <a:spcPts val="0"/>
              </a:spcAft>
              <a:buNone/>
            </a:pPr>
            <a:r>
              <a:rPr lang="en-US" sz="1000" dirty="0"/>
              <a:t>    &lt;span class="caption"&gt;Part&lt;/span&gt;&lt;dl class="properties"&gt;&lt;dt&gt;name&lt;/dt&gt;&lt;dd&gt;'Leg foot'&lt;/dd&gt;&lt;dt&gt;</a:t>
            </a:r>
            <a:r>
              <a:rPr lang="en-US" sz="1000" dirty="0" err="1"/>
              <a:t>partNumber</a:t>
            </a:r>
            <a:r>
              <a:rPr lang="en-US" sz="1000" dirty="0"/>
              <a:t>&lt;/dt&gt;&lt;dd&gt;101002&lt;/dd&gt;&lt;dt&gt;price&lt;/dt&gt;&lt;dd&gt;3.25&lt;/dd&gt;&lt;/dl&gt;&lt;/li&gt;</a:t>
            </a:r>
            <a:endParaRPr sz="1000" dirty="0"/>
          </a:p>
          <a:p>
            <a:pPr marL="0" lvl="0" indent="0" algn="l" rtl="0">
              <a:spcBef>
                <a:spcPts val="0"/>
              </a:spcBef>
              <a:spcAft>
                <a:spcPts val="0"/>
              </a:spcAft>
              <a:buNone/>
            </a:pPr>
            <a:r>
              <a:rPr lang="en-US" sz="1000" dirty="0"/>
              <a:t>  &lt;li class="node" data-node-id="10" data-x="358.16830571492505" data-y="158.7162431081135"&gt;</a:t>
            </a:r>
            <a:endParaRPr sz="1000" dirty="0"/>
          </a:p>
          <a:p>
            <a:pPr marL="0" lvl="0" indent="0" algn="l" rtl="0">
              <a:spcBef>
                <a:spcPts val="0"/>
              </a:spcBef>
              <a:spcAft>
                <a:spcPts val="0"/>
              </a:spcAft>
              <a:buNone/>
            </a:pPr>
            <a:r>
              <a:rPr lang="en-US" sz="1000" dirty="0"/>
              <a:t>    &lt;span class="caption"&gt;Part&lt;/span&gt;&lt;dl class="properties"&gt;&lt;dt&gt;name&lt;/dt&gt;&lt;dd&gt;'Leg plate'&lt;/dd&gt;&lt;dt&gt;</a:t>
            </a:r>
            <a:r>
              <a:rPr lang="en-US" sz="1000" dirty="0" err="1"/>
              <a:t>partNumber</a:t>
            </a:r>
            <a:r>
              <a:rPr lang="en-US" sz="1000" dirty="0"/>
              <a:t>&lt;/dt&gt;&lt;dd&gt;101001&lt;/dd&gt;&lt;dt&gt;price&lt;/dt&gt;&lt;dd&gt;4:50&lt;/dd&gt;&lt;/dl&gt;&lt;/li&gt;</a:t>
            </a:r>
            <a:endParaRPr sz="1000" dirty="0"/>
          </a:p>
          <a:p>
            <a:pPr marL="0" lvl="0" indent="0" algn="l" rtl="0">
              <a:spcBef>
                <a:spcPts val="0"/>
              </a:spcBef>
              <a:spcAft>
                <a:spcPts val="0"/>
              </a:spcAft>
              <a:buNone/>
            </a:pPr>
            <a:r>
              <a:rPr lang="en-US" sz="1000" dirty="0"/>
              <a:t>  &lt;li class="node" data-node-id="11" data-x="358.16830571492505" data-y="0"&gt;</a:t>
            </a:r>
            <a:endParaRPr sz="1000" dirty="0"/>
          </a:p>
          <a:p>
            <a:pPr marL="0" lvl="0" indent="0" algn="l" rtl="0">
              <a:spcBef>
                <a:spcPts val="0"/>
              </a:spcBef>
              <a:spcAft>
                <a:spcPts val="0"/>
              </a:spcAft>
              <a:buNone/>
            </a:pPr>
            <a:r>
              <a:rPr lang="en-US" sz="1000" dirty="0"/>
              <a:t>    &lt;span class="caption"&gt;Part&lt;/span&gt;&lt;dl class="properties"&gt;&lt;dt&gt;name&lt;/dt&gt;&lt;dd&gt;'Leg'&lt;/dd&gt;&lt;dt&gt;</a:t>
            </a:r>
            <a:r>
              <a:rPr lang="en-US" sz="1000" dirty="0" err="1"/>
              <a:t>partNumber</a:t>
            </a:r>
            <a:r>
              <a:rPr lang="en-US" sz="1000" dirty="0"/>
              <a:t>&lt;/dt&gt;&lt;dd&gt;100100&lt;/dd&gt;&lt;dt&gt;price&lt;/dt&gt;&lt;dd&gt;30.99&lt;/dd&gt;&lt;/dl&gt;&lt;/li&gt;</a:t>
            </a:r>
            <a:endParaRPr sz="1000" dirty="0"/>
          </a:p>
          <a:p>
            <a:pPr marL="0" lvl="0" indent="0" algn="l" rtl="0">
              <a:spcBef>
                <a:spcPts val="0"/>
              </a:spcBef>
              <a:spcAft>
                <a:spcPts val="0"/>
              </a:spcAft>
              <a:buNone/>
            </a:pPr>
            <a:r>
              <a:rPr lang="en-US" sz="1000" dirty="0"/>
              <a:t>  &lt;li class="node" data-node-id="12" data-x="0" data-y="448.1400159200031"&gt;</a:t>
            </a:r>
            <a:endParaRPr sz="1000" dirty="0"/>
          </a:p>
          <a:p>
            <a:pPr marL="0" lvl="0" indent="0" algn="l" rtl="0">
              <a:spcBef>
                <a:spcPts val="0"/>
              </a:spcBef>
              <a:spcAft>
                <a:spcPts val="0"/>
              </a:spcAft>
              <a:buNone/>
            </a:pPr>
            <a:r>
              <a:rPr lang="en-US" sz="1000" dirty="0"/>
              <a:t>    &lt;span class="caption"&gt;Part&lt;/span&gt;&lt;dl class="properties"&gt;&lt;dt&gt;name&lt;/dt&gt;&lt;dd&gt;'Glass top 60"'&lt;/dd&gt;&lt;dt&gt;</a:t>
            </a:r>
            <a:r>
              <a:rPr lang="en-US" sz="1000" dirty="0" err="1"/>
              <a:t>partNumber</a:t>
            </a:r>
            <a:r>
              <a:rPr lang="en-US" sz="1000" dirty="0"/>
              <a:t>&lt;/dt&gt;&lt;dd&gt;100601&lt;/dd&gt;&lt;dt&gt;price&lt;/dt&gt;&lt;dd&gt;450.99&lt;/dd&gt;&lt;/dl&gt;&lt;/li&gt;</a:t>
            </a:r>
            <a:endParaRPr sz="1000" dirty="0"/>
          </a:p>
          <a:p>
            <a:pPr marL="0" lvl="0" indent="0" algn="l" rtl="0">
              <a:spcBef>
                <a:spcPts val="0"/>
              </a:spcBef>
              <a:spcAft>
                <a:spcPts val="0"/>
              </a:spcAft>
              <a:buNone/>
            </a:pPr>
            <a:r>
              <a:rPr lang="en-US" sz="1000" dirty="0"/>
              <a:t>  &lt;li class="node" data-node-id="13" data-x="0" data-y="306.76251220703097"&gt;</a:t>
            </a:r>
            <a:endParaRPr sz="1000" dirty="0"/>
          </a:p>
          <a:p>
            <a:pPr marL="0" lvl="0" indent="0" algn="l" rtl="0">
              <a:spcBef>
                <a:spcPts val="0"/>
              </a:spcBef>
              <a:spcAft>
                <a:spcPts val="0"/>
              </a:spcAft>
              <a:buNone/>
            </a:pPr>
            <a:r>
              <a:rPr lang="en-US" sz="1000" dirty="0"/>
              <a:t>    &lt;span class="caption"&gt;Part&lt;/span&gt;&lt;dl class="properties"&gt;&lt;dt&gt;name&lt;/dt&gt;&lt;dd&gt;'Glass top 40"'&lt;/dd&gt;&lt;dt&gt;</a:t>
            </a:r>
            <a:r>
              <a:rPr lang="en-US" sz="1000" dirty="0" err="1"/>
              <a:t>partNumber</a:t>
            </a:r>
            <a:r>
              <a:rPr lang="en-US" sz="1000" dirty="0"/>
              <a:t>&lt;/dt&gt;&lt;dd&gt;100401&lt;/dd&gt;&lt;dt&gt;price&lt;/dt&gt;&lt;dd&gt;250.99&lt;/dd&gt;&lt;/dl&gt;&lt;/li&gt;</a:t>
            </a:r>
            <a:endParaRPr sz="1000" dirty="0"/>
          </a:p>
          <a:p>
            <a:pPr marL="0" lvl="0" indent="0" algn="l" rtl="0">
              <a:spcBef>
                <a:spcPts val="0"/>
              </a:spcBef>
              <a:spcAft>
                <a:spcPts val="0"/>
              </a:spcAft>
              <a:buNone/>
            </a:pPr>
            <a:r>
              <a:rPr lang="en-US" sz="1000" dirty="0"/>
              <a:t>  &lt;li class="node" data-node-id="14" data-x="0" data-y="158.7162431081135"&gt;</a:t>
            </a:r>
            <a:endParaRPr sz="1000" dirty="0"/>
          </a:p>
          <a:p>
            <a:pPr marL="0" lvl="0" indent="0" algn="l" rtl="0">
              <a:spcBef>
                <a:spcPts val="0"/>
              </a:spcBef>
              <a:spcAft>
                <a:spcPts val="0"/>
              </a:spcAft>
              <a:buNone/>
            </a:pPr>
            <a:r>
              <a:rPr lang="en-US" sz="1000" dirty="0"/>
              <a:t>    &lt;span class="caption"&gt;Part&lt;/span&gt;&lt;dl class="properties"&gt;&lt;dt&gt;name&lt;/dt&gt;&lt;dd&gt;'Wood top 60"'&lt;/dd&gt;&lt;dt&gt;</a:t>
            </a:r>
            <a:r>
              <a:rPr lang="en-US" sz="1000" dirty="0" err="1"/>
              <a:t>partNumber</a:t>
            </a:r>
            <a:r>
              <a:rPr lang="en-US" sz="1000" dirty="0"/>
              <a:t>&lt;/dt&gt;&lt;dd&gt;100600&lt;/dd&gt;&lt;dt&gt;price&lt;/dt&gt;&lt;dd&gt;800.00&lt;/dd&gt;&lt;/dl&gt;&lt;/li&gt;</a:t>
            </a:r>
            <a:endParaRPr sz="1000" dirty="0"/>
          </a:p>
          <a:p>
            <a:pPr marL="0" lvl="0" indent="0" algn="l" rtl="0">
              <a:spcBef>
                <a:spcPts val="0"/>
              </a:spcBef>
              <a:spcAft>
                <a:spcPts val="0"/>
              </a:spcAft>
              <a:buNone/>
            </a:pPr>
            <a:r>
              <a:rPr lang="en-US" sz="1000" dirty="0"/>
              <a:t>&lt;/ul&gt;</a:t>
            </a:r>
            <a:endParaRPr sz="1000" dirty="0"/>
          </a:p>
          <a:p>
            <a:pPr marL="0" lvl="0" indent="0" algn="l" rtl="0">
              <a:spcBef>
                <a:spcPts val="0"/>
              </a:spcBef>
              <a:spcAft>
                <a:spcPts val="0"/>
              </a:spcAft>
              <a:buNone/>
            </a:pPr>
            <a:endParaRPr sz="1000" dirty="0"/>
          </a:p>
        </p:txBody>
      </p:sp>
      <p:sp>
        <p:nvSpPr>
          <p:cNvPr id="271" name="Google Shape;271;g57d185c5ae_0_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extLst>
      <p:ext uri="{BB962C8B-B14F-4D97-AF65-F5344CB8AC3E}">
        <p14:creationId xmlns:p14="http://schemas.microsoft.com/office/powerpoint/2010/main" val="1525628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2f0b6c59b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2f0b6c59b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9" name="Google Shape;279;g72f0b6c59b_2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extLst>
      <p:ext uri="{BB962C8B-B14F-4D97-AF65-F5344CB8AC3E}">
        <p14:creationId xmlns:p14="http://schemas.microsoft.com/office/powerpoint/2010/main" val="2588768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72f0b6c59b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72f0b6c59b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At a glance, connections are straightforward things, but their </a:t>
            </a:r>
            <a:r>
              <a:rPr lang="en-US" sz="1000" b="1" dirty="0"/>
              <a:t>micro- and macro-design </a:t>
            </a:r>
            <a:r>
              <a:rPr lang="en-US" sz="1000" dirty="0"/>
              <a:t>are arguably the </a:t>
            </a:r>
            <a:r>
              <a:rPr lang="en-US" sz="1000" b="1" dirty="0"/>
              <a:t>most critical factors in graph performance</a:t>
            </a:r>
            <a:r>
              <a:rPr lang="en-US" sz="1000" dirty="0"/>
              <a:t>.  Using “connections are verbs” is a </a:t>
            </a:r>
            <a:r>
              <a:rPr lang="en-US" sz="1000" b="1" dirty="0"/>
              <a:t>fine shorthand</a:t>
            </a:r>
            <a:r>
              <a:rPr lang="en-US" sz="1000" dirty="0"/>
              <a:t> to get started, but there are other important considerations that will be discussed in the next slides.</a:t>
            </a:r>
            <a:endParaRPr sz="1000" dirty="0"/>
          </a:p>
        </p:txBody>
      </p:sp>
      <p:sp>
        <p:nvSpPr>
          <p:cNvPr id="289" name="Google Shape;289;g72f0b6c59b_2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extLst>
      <p:ext uri="{BB962C8B-B14F-4D97-AF65-F5344CB8AC3E}">
        <p14:creationId xmlns:p14="http://schemas.microsoft.com/office/powerpoint/2010/main" val="40242004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9bdf3e3e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9bdf3e3e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Choosing good names is vital.  </a:t>
            </a:r>
          </a:p>
          <a:p>
            <a:pPr marL="0" lvl="0" indent="0" algn="l" rtl="0">
              <a:spcBef>
                <a:spcPts val="0"/>
              </a:spcBef>
              <a:spcAft>
                <a:spcPts val="0"/>
              </a:spcAft>
              <a:buNone/>
            </a:pPr>
            <a:r>
              <a:rPr lang="en-US" sz="1000" dirty="0"/>
              <a:t>It needs to be something that is intuitive to stakeholders and developers alike, cannot be confused as an entity name, and is </a:t>
            </a:r>
            <a:r>
              <a:rPr lang="en-US" sz="1000" b="1" dirty="0"/>
              <a:t>specific enough </a:t>
            </a:r>
            <a:r>
              <a:rPr lang="en-US" sz="1000" dirty="0"/>
              <a:t>to make traversal efficient but general enough to make the Cypher easy to write.  We’ll talk a lot more about this in the Design Best Practices module. </a:t>
            </a:r>
            <a:br>
              <a:rPr lang="en-US" sz="1000" dirty="0"/>
            </a:br>
            <a:endParaRPr sz="1000" dirty="0"/>
          </a:p>
          <a:p>
            <a:pPr marL="0" lvl="0" indent="0" algn="l" rtl="0">
              <a:spcBef>
                <a:spcPts val="0"/>
              </a:spcBef>
              <a:spcAft>
                <a:spcPts val="0"/>
              </a:spcAft>
              <a:buNone/>
            </a:pPr>
            <a:r>
              <a:rPr lang="en-US" sz="1000" dirty="0"/>
              <a:t>Enterprise Edition allows 16M ‘</a:t>
            </a:r>
            <a:r>
              <a:rPr lang="en-US" sz="1000" b="1" dirty="0"/>
              <a:t>distinct</a:t>
            </a:r>
            <a:r>
              <a:rPr lang="en-US" sz="1000" dirty="0"/>
              <a:t>’ relationship types.  Community is limited to 64k.</a:t>
            </a:r>
            <a:endParaRPr sz="1000" dirty="0"/>
          </a:p>
          <a:p>
            <a:pPr marL="0" lvl="0" indent="0" algn="l" rtl="0">
              <a:spcBef>
                <a:spcPts val="0"/>
              </a:spcBef>
              <a:spcAft>
                <a:spcPts val="0"/>
              </a:spcAft>
              <a:buNone/>
            </a:pPr>
            <a:endParaRPr dirty="0"/>
          </a:p>
        </p:txBody>
      </p:sp>
      <p:sp>
        <p:nvSpPr>
          <p:cNvPr id="300" name="Google Shape;300;g59bdf3e3e3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extLst>
      <p:ext uri="{BB962C8B-B14F-4D97-AF65-F5344CB8AC3E}">
        <p14:creationId xmlns:p14="http://schemas.microsoft.com/office/powerpoint/2010/main" val="476058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0ea376c1c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0ea376c1c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In addition to the specificity of the relationships you also need to take into consideration the direction these relationships will have.</a:t>
            </a:r>
          </a:p>
          <a:p>
            <a:pPr marL="0" lvl="0" indent="0" algn="l" rtl="0">
              <a:spcBef>
                <a:spcPts val="0"/>
              </a:spcBef>
              <a:spcAft>
                <a:spcPts val="0"/>
              </a:spcAft>
              <a:buNone/>
            </a:pPr>
            <a:endParaRPr lang="en-US" sz="1000" dirty="0"/>
          </a:p>
          <a:p>
            <a:pPr marL="0" lvl="0" indent="0" algn="l" rtl="0">
              <a:spcBef>
                <a:spcPts val="0"/>
              </a:spcBef>
              <a:spcAft>
                <a:spcPts val="0"/>
              </a:spcAft>
              <a:buNone/>
            </a:pPr>
            <a:r>
              <a:rPr lang="en-US" sz="1000" dirty="0"/>
              <a:t>Any relationship could be modeled in either direction, with no effect on performance.  Naturally, the </a:t>
            </a:r>
            <a:r>
              <a:rPr lang="en-US" sz="1000" b="1" dirty="0"/>
              <a:t>type </a:t>
            </a:r>
            <a:r>
              <a:rPr lang="en-US" sz="1000" dirty="0"/>
              <a:t>would have to differ.  Here, we’ve chosen left-to-right relationships of the type NEXT.  We could equally well have chosen right-to-left relationships of the type PREVIOUS.  This has no effect on query performance, but the Cypher used for each variant will differ.  Choose whichever variant makes the Cypher more intuitive for users to write, based on your expectations for what people will ask.</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US" sz="1000" dirty="0"/>
              <a:t>These are episodes of the Dr. Who BBC series, season 12, aired in 1975.</a:t>
            </a:r>
          </a:p>
          <a:p>
            <a:pPr marL="0" lvl="0" indent="0" algn="l" rtl="0">
              <a:spcBef>
                <a:spcPts val="0"/>
              </a:spcBef>
              <a:spcAft>
                <a:spcPts val="0"/>
              </a:spcAft>
              <a:buNone/>
            </a:pPr>
            <a:endParaRPr lang="en-US" sz="1000" dirty="0"/>
          </a:p>
          <a:p>
            <a:pPr marL="0" lvl="0" indent="0" algn="l" rtl="0">
              <a:spcBef>
                <a:spcPts val="0"/>
              </a:spcBef>
              <a:spcAft>
                <a:spcPts val="0"/>
              </a:spcAft>
              <a:buNone/>
            </a:pPr>
            <a:r>
              <a:rPr lang="en-US" sz="1000" dirty="0"/>
              <a:t>Any questions about the interplay between direction and type????</a:t>
            </a:r>
            <a:endParaRPr sz="1000" dirty="0"/>
          </a:p>
        </p:txBody>
      </p:sp>
      <p:sp>
        <p:nvSpPr>
          <p:cNvPr id="311" name="Google Shape;311;g50ea376c1c_0_1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extLst>
      <p:ext uri="{BB962C8B-B14F-4D97-AF65-F5344CB8AC3E}">
        <p14:creationId xmlns:p14="http://schemas.microsoft.com/office/powerpoint/2010/main" val="2409779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730d67ded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730d67ded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8931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609e4931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609e4931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have entities (Person, Address) represented not as a single node, but as a network or linked nodes.  This is an extreme example of fanout, and is almost certainly overkill for any real-life solution, but some amount of fanout can be very useful.  </a:t>
            </a:r>
            <a:br>
              <a:rPr lang="en-US" dirty="0"/>
            </a:br>
            <a:br>
              <a:rPr lang="en-US" dirty="0"/>
            </a:br>
            <a:r>
              <a:rPr lang="en-US" dirty="0"/>
              <a:t>For example, splitting last names onto separate nodes helps answer the question, “Who has the last name </a:t>
            </a:r>
            <a:r>
              <a:rPr lang="en-US" b="1" dirty="0"/>
              <a:t>Scott</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Similarly, having Cities as separate nodes assists with the question, “Who lives in the same city as Patrick Scott?”</a:t>
            </a:r>
            <a:br>
              <a:rPr lang="en-US" dirty="0"/>
            </a:br>
            <a:br>
              <a:rPr lang="en-US" dirty="0"/>
            </a:br>
            <a:r>
              <a:rPr lang="en-US" dirty="0"/>
              <a:t>The main risk about fanout is that it can lead to very dense nodes, or </a:t>
            </a:r>
            <a:r>
              <a:rPr lang="en-US" b="1" dirty="0" err="1"/>
              <a:t>supernodes</a:t>
            </a:r>
            <a:r>
              <a:rPr lang="en-US" dirty="0"/>
              <a:t>.  </a:t>
            </a:r>
            <a:r>
              <a:rPr lang="en-US" dirty="0" err="1"/>
              <a:t>Supernodes</a:t>
            </a:r>
            <a:r>
              <a:rPr lang="en-US" dirty="0"/>
              <a:t> need to be handled carefully.</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When to do fanout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commonly repeated property value, city can be separate node – data de-duplication</a:t>
            </a:r>
          </a:p>
          <a:p>
            <a:pPr marL="0" lvl="0" indent="0" algn="l" rtl="0">
              <a:spcBef>
                <a:spcPts val="0"/>
              </a:spcBef>
              <a:spcAft>
                <a:spcPts val="0"/>
              </a:spcAft>
              <a:buNone/>
            </a:pPr>
            <a:r>
              <a:rPr lang="en-US" dirty="0"/>
              <a:t>-- making questions easy to answer</a:t>
            </a:r>
          </a:p>
          <a:p>
            <a:pPr marL="0" lvl="0" indent="0" algn="l" rtl="0">
              <a:spcBef>
                <a:spcPts val="0"/>
              </a:spcBef>
              <a:spcAft>
                <a:spcPts val="0"/>
              </a:spcAft>
              <a:buNone/>
            </a:pPr>
            <a:r>
              <a:rPr lang="en-US" dirty="0"/>
              <a:t>-- performance improvements in refactoring</a:t>
            </a:r>
            <a:br>
              <a:rPr lang="en-US" dirty="0"/>
            </a:br>
            <a:br>
              <a:rPr lang="en-US" dirty="0"/>
            </a:br>
            <a:r>
              <a:rPr lang="en-US" dirty="0"/>
              <a:t>*******</a:t>
            </a:r>
          </a:p>
          <a:p>
            <a:pPr marL="0" lvl="0" indent="0" algn="l" rtl="0">
              <a:spcBef>
                <a:spcPts val="0"/>
              </a:spcBef>
              <a:spcAft>
                <a:spcPts val="0"/>
              </a:spcAft>
              <a:buNone/>
            </a:pPr>
            <a:br>
              <a:rPr lang="en-US" dirty="0"/>
            </a:br>
            <a:r>
              <a:rPr lang="en-US" dirty="0"/>
              <a:t>Note:</a:t>
            </a:r>
            <a:br>
              <a:rPr lang="en-US" dirty="0"/>
            </a:br>
            <a:r>
              <a:rPr lang="en-US" dirty="0"/>
              <a:t>This model is often troubling to folks deeply immersed in RDBMS thinking.  Remind them what was discussed in the </a:t>
            </a:r>
            <a:r>
              <a:rPr lang="en-US" b="1" dirty="0"/>
              <a:t>Index-Free Adjacency</a:t>
            </a:r>
            <a:r>
              <a:rPr lang="en-US" dirty="0"/>
              <a:t> module of the </a:t>
            </a:r>
            <a:r>
              <a:rPr lang="en-US" b="1" dirty="0"/>
              <a:t>Intro </a:t>
            </a:r>
            <a:r>
              <a:rPr lang="en-US" dirty="0"/>
              <a:t>course: </a:t>
            </a:r>
            <a:r>
              <a:rPr lang="en-US" i="1" dirty="0"/>
              <a:t>in a graph database, it is generally better to have lots of small objects than a few large objects.  </a:t>
            </a:r>
            <a:r>
              <a:rPr lang="en-US" dirty="0"/>
              <a:t>Fanout like this is emblematic of that.</a:t>
            </a:r>
            <a:endParaRPr dirty="0"/>
          </a:p>
        </p:txBody>
      </p:sp>
      <p:sp>
        <p:nvSpPr>
          <p:cNvPr id="322" name="Google Shape;322;g5609e4931b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extLst>
      <p:ext uri="{BB962C8B-B14F-4D97-AF65-F5344CB8AC3E}">
        <p14:creationId xmlns:p14="http://schemas.microsoft.com/office/powerpoint/2010/main" val="42068322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609e4931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5609e4931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44" name="Google Shape;344;g5609e4931b_0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extLst>
      <p:ext uri="{BB962C8B-B14F-4D97-AF65-F5344CB8AC3E}">
        <p14:creationId xmlns:p14="http://schemas.microsoft.com/office/powerpoint/2010/main" val="230644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2f0b6c59b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72f0b6c59b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US" dirty="0"/>
              <a:t>Prompt the students to identify the connections between the BOM entities together as a group</a:t>
            </a:r>
            <a:br>
              <a:rPr lang="en-US" dirty="0"/>
            </a:br>
            <a:br>
              <a:rPr lang="en-US" dirty="0"/>
            </a:br>
            <a:r>
              <a:rPr lang="en-US" dirty="0"/>
              <a:t>Focus on type and directions first.  Then check for any qualifiers that will help answer questions.  Should these qualifiers be types or properties?  Why?</a:t>
            </a:r>
            <a:br>
              <a:rPr lang="en-US" dirty="0"/>
            </a:br>
            <a:br>
              <a:rPr lang="en-US" dirty="0"/>
            </a:br>
            <a:r>
              <a:rPr lang="en-US" dirty="0"/>
              <a:t>*********</a:t>
            </a:r>
            <a:br>
              <a:rPr lang="en-US" dirty="0"/>
            </a:br>
            <a:br>
              <a:rPr lang="en-US" dirty="0"/>
            </a:br>
            <a:r>
              <a:rPr lang="en-US" dirty="0"/>
              <a:t>The final product should be similar to below. </a:t>
            </a:r>
            <a:br>
              <a:rPr lang="en-US" dirty="0"/>
            </a:br>
            <a:br>
              <a:rPr lang="en-US" dirty="0"/>
            </a:br>
            <a:r>
              <a:rPr lang="en-US" dirty="0"/>
              <a:t>Again, their model need not exactly match this one.  Remember, the first model is never perfect.  Highlight the strengths and weaknesses of their design choices later, when we start to evaluate the model against our questions.</a:t>
            </a:r>
            <a:br>
              <a:rPr lang="en-US" dirty="0"/>
            </a:br>
            <a:endParaRPr dirty="0"/>
          </a:p>
          <a:p>
            <a:pPr marL="0" lvl="0" indent="0" algn="l" rtl="0">
              <a:spcBef>
                <a:spcPts val="0"/>
              </a:spcBef>
              <a:spcAft>
                <a:spcPts val="0"/>
              </a:spcAft>
              <a:buNone/>
            </a:pPr>
            <a:r>
              <a:rPr lang="en-US" sz="1800" dirty="0">
                <a:solidFill>
                  <a:srgbClr val="434343"/>
                </a:solidFill>
                <a:latin typeface="Arial"/>
                <a:ea typeface="Arial"/>
                <a:cs typeface="Arial"/>
                <a:sym typeface="Arial"/>
              </a:rPr>
              <a:t>Product  -CONTAINS-&gt; Part</a:t>
            </a:r>
            <a:endParaRPr sz="1800" dirty="0">
              <a:solidFill>
                <a:srgbClr val="434343"/>
              </a:solidFill>
              <a:latin typeface="Arial"/>
              <a:ea typeface="Arial"/>
              <a:cs typeface="Arial"/>
              <a:sym typeface="Arial"/>
            </a:endParaRPr>
          </a:p>
          <a:p>
            <a:pPr marL="457200" lvl="0" indent="-342900" algn="l" rtl="0">
              <a:spcBef>
                <a:spcPts val="0"/>
              </a:spcBef>
              <a:spcAft>
                <a:spcPts val="0"/>
              </a:spcAft>
              <a:buClr>
                <a:srgbClr val="434343"/>
              </a:buClr>
              <a:buSzPts val="1800"/>
              <a:buChar char="●"/>
            </a:pPr>
            <a:r>
              <a:rPr lang="en-US" sz="1800" dirty="0">
                <a:solidFill>
                  <a:srgbClr val="434343"/>
                </a:solidFill>
                <a:latin typeface="Arial"/>
                <a:ea typeface="Arial"/>
                <a:cs typeface="Arial"/>
                <a:sym typeface="Arial"/>
              </a:rPr>
              <a:t>quantity</a:t>
            </a:r>
            <a:endParaRPr sz="1800" dirty="0">
              <a:solidFill>
                <a:srgbClr val="434343"/>
              </a:solidFill>
              <a:latin typeface="Arial"/>
              <a:ea typeface="Arial"/>
              <a:cs typeface="Arial"/>
              <a:sym typeface="Arial"/>
            </a:endParaRPr>
          </a:p>
          <a:p>
            <a:pPr marL="0" lvl="0" indent="0" algn="l" rtl="0">
              <a:spcBef>
                <a:spcPts val="0"/>
              </a:spcBef>
              <a:spcAft>
                <a:spcPts val="0"/>
              </a:spcAft>
              <a:buNone/>
            </a:pPr>
            <a:r>
              <a:rPr lang="en-US" sz="1800" dirty="0">
                <a:solidFill>
                  <a:srgbClr val="434343"/>
                </a:solidFill>
                <a:latin typeface="Arial"/>
                <a:ea typeface="Arial"/>
                <a:cs typeface="Arial"/>
                <a:sym typeface="Arial"/>
              </a:rPr>
              <a:t>Product  -CONTAINS-&gt; Assembly</a:t>
            </a:r>
            <a:endParaRPr sz="1800" dirty="0">
              <a:solidFill>
                <a:srgbClr val="434343"/>
              </a:solidFill>
              <a:latin typeface="Arial"/>
              <a:ea typeface="Arial"/>
              <a:cs typeface="Arial"/>
              <a:sym typeface="Arial"/>
            </a:endParaRPr>
          </a:p>
          <a:p>
            <a:pPr marL="457200" lvl="0" indent="-342900" algn="l" rtl="0">
              <a:spcBef>
                <a:spcPts val="0"/>
              </a:spcBef>
              <a:spcAft>
                <a:spcPts val="0"/>
              </a:spcAft>
              <a:buClr>
                <a:srgbClr val="434343"/>
              </a:buClr>
              <a:buSzPts val="1800"/>
              <a:buChar char="●"/>
            </a:pPr>
            <a:r>
              <a:rPr lang="en-US" sz="1800" dirty="0">
                <a:solidFill>
                  <a:srgbClr val="434343"/>
                </a:solidFill>
                <a:latin typeface="Arial"/>
                <a:ea typeface="Arial"/>
                <a:cs typeface="Arial"/>
                <a:sym typeface="Arial"/>
              </a:rPr>
              <a:t>quantity</a:t>
            </a:r>
            <a:endParaRPr sz="1800" dirty="0">
              <a:solidFill>
                <a:srgbClr val="434343"/>
              </a:solidFill>
              <a:latin typeface="Arial"/>
              <a:ea typeface="Arial"/>
              <a:cs typeface="Arial"/>
              <a:sym typeface="Arial"/>
            </a:endParaRPr>
          </a:p>
          <a:p>
            <a:pPr marL="0" lvl="0" indent="0" algn="l" rtl="0">
              <a:spcBef>
                <a:spcPts val="0"/>
              </a:spcBef>
              <a:spcAft>
                <a:spcPts val="0"/>
              </a:spcAft>
              <a:buNone/>
            </a:pPr>
            <a:r>
              <a:rPr lang="en-US" sz="1800" dirty="0">
                <a:solidFill>
                  <a:srgbClr val="434343"/>
                </a:solidFill>
                <a:latin typeface="Arial"/>
                <a:ea typeface="Arial"/>
                <a:cs typeface="Arial"/>
                <a:sym typeface="Arial"/>
              </a:rPr>
              <a:t>Assembly  -CONTAINS-&gt; Part</a:t>
            </a:r>
            <a:endParaRPr sz="1800" dirty="0">
              <a:solidFill>
                <a:srgbClr val="434343"/>
              </a:solidFill>
              <a:latin typeface="Arial"/>
              <a:ea typeface="Arial"/>
              <a:cs typeface="Arial"/>
              <a:sym typeface="Arial"/>
            </a:endParaRPr>
          </a:p>
          <a:p>
            <a:pPr marL="457200" lvl="0" indent="-342900" algn="l" rtl="0">
              <a:spcBef>
                <a:spcPts val="0"/>
              </a:spcBef>
              <a:spcAft>
                <a:spcPts val="0"/>
              </a:spcAft>
              <a:buClr>
                <a:srgbClr val="434343"/>
              </a:buClr>
              <a:buSzPts val="1800"/>
              <a:buChar char="●"/>
            </a:pPr>
            <a:r>
              <a:rPr lang="en-US" sz="1800" dirty="0">
                <a:solidFill>
                  <a:srgbClr val="434343"/>
                </a:solidFill>
                <a:latin typeface="Arial"/>
                <a:ea typeface="Arial"/>
                <a:cs typeface="Arial"/>
                <a:sym typeface="Arial"/>
              </a:rPr>
              <a:t>quantity</a:t>
            </a:r>
            <a:endParaRPr sz="1800" dirty="0">
              <a:solidFill>
                <a:srgbClr val="434343"/>
              </a:solidFill>
              <a:latin typeface="Arial"/>
              <a:ea typeface="Arial"/>
              <a:cs typeface="Arial"/>
              <a:sym typeface="Arial"/>
            </a:endParaRPr>
          </a:p>
        </p:txBody>
      </p:sp>
      <p:sp>
        <p:nvSpPr>
          <p:cNvPr id="351" name="Google Shape;351;g72f0b6c59b_2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extLst>
      <p:ext uri="{BB962C8B-B14F-4D97-AF65-F5344CB8AC3E}">
        <p14:creationId xmlns:p14="http://schemas.microsoft.com/office/powerpoint/2010/main" val="38354265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72f0b6c59b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72f0b6c59b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434343"/>
              </a:solidFill>
              <a:latin typeface="Arial"/>
              <a:ea typeface="Arial"/>
              <a:cs typeface="Arial"/>
              <a:sym typeface="Arial"/>
            </a:endParaRPr>
          </a:p>
        </p:txBody>
      </p:sp>
      <p:sp>
        <p:nvSpPr>
          <p:cNvPr id="360" name="Google Shape;360;g72f0b6c59b_2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extLst>
      <p:ext uri="{BB962C8B-B14F-4D97-AF65-F5344CB8AC3E}">
        <p14:creationId xmlns:p14="http://schemas.microsoft.com/office/powerpoint/2010/main" val="21386879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72f0b6c59b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72f0b6c59b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a:t>Invite everyone to add connections to their  BOM entities on their own in Arrows.  Do this yourself also.  Again, for Properties, encourage folks to use “expected data type” as property values; e.g., integer, String, decimal, etc. </a:t>
            </a:r>
            <a:endParaRPr sz="1000"/>
          </a:p>
          <a:p>
            <a:pPr marL="0" lvl="0" indent="0" algn="l" rtl="0">
              <a:spcBef>
                <a:spcPts val="0"/>
              </a:spcBef>
              <a:spcAft>
                <a:spcPts val="0"/>
              </a:spcAft>
              <a:buNone/>
            </a:pPr>
            <a:r>
              <a:rPr lang="en-US" sz="1000" u="sng">
                <a:solidFill>
                  <a:schemeClr val="hlink"/>
                </a:solidFill>
                <a:hlinkClick r:id="rId3"/>
              </a:rPr>
              <a:t>www.apcjones.com/arrows</a:t>
            </a:r>
            <a:r>
              <a:rPr lang="en-US" sz="1000"/>
              <a:t> </a:t>
            </a:r>
            <a:br>
              <a:rPr lang="en-US" sz="1000"/>
            </a:br>
            <a:br>
              <a:rPr lang="en-US" sz="1000"/>
            </a:br>
            <a:br>
              <a:rPr lang="en-US" sz="1000"/>
            </a:br>
            <a:r>
              <a:rPr lang="en-US" sz="1000"/>
              <a:t> If you don’t want to do all the clicking and typing, copy this markup:</a:t>
            </a:r>
            <a:br>
              <a:rPr lang="en-US" sz="1000"/>
            </a:br>
            <a:br>
              <a:rPr lang="en-US" sz="1000"/>
            </a:br>
            <a:r>
              <a:rPr lang="en-US" sz="1000"/>
              <a:t>&lt;ul class="graph-diagram-markup" data-internal-scale="0.84" data-external-scale="1"&gt;</a:t>
            </a:r>
            <a:endParaRPr sz="1000"/>
          </a:p>
          <a:p>
            <a:pPr marL="0" lvl="0" indent="0" algn="l" rtl="0">
              <a:spcBef>
                <a:spcPts val="0"/>
              </a:spcBef>
              <a:spcAft>
                <a:spcPts val="0"/>
              </a:spcAft>
              <a:buNone/>
            </a:pPr>
            <a:r>
              <a:rPr lang="en-US" sz="1000"/>
              <a:t>  &lt;li class="node" data-node-id="0" data-x="-82.67394955817409" data-y="-40.13742460863777"&gt;</a:t>
            </a:r>
            <a:endParaRPr sz="1000"/>
          </a:p>
          <a:p>
            <a:pPr marL="0" lvl="0" indent="0" algn="l" rtl="0">
              <a:spcBef>
                <a:spcPts val="0"/>
              </a:spcBef>
              <a:spcAft>
                <a:spcPts val="0"/>
              </a:spcAft>
              <a:buNone/>
            </a:pPr>
            <a:r>
              <a:rPr lang="en-US" sz="1000"/>
              <a:t>    &lt;span class="caption"&gt;Part&lt;/span&gt;&lt;dl class="properties"&gt;&lt;dt&gt;name&lt;/dt&gt;&lt;dd&gt;String&lt;/dd&gt;&lt;dt&gt;partNumber&lt;/dt&gt;&lt;dd&gt;integer&lt;/dd&gt;&lt;dt&gt;price&lt;/dt&gt;&lt;dd&gt;decimal&lt;/dd&gt;&lt;/dl&gt;&lt;/li&gt;</a:t>
            </a:r>
            <a:endParaRPr sz="1000"/>
          </a:p>
          <a:p>
            <a:pPr marL="0" lvl="0" indent="0" algn="l" rtl="0">
              <a:spcBef>
                <a:spcPts val="0"/>
              </a:spcBef>
              <a:spcAft>
                <a:spcPts val="0"/>
              </a:spcAft>
              <a:buNone/>
            </a:pPr>
            <a:r>
              <a:rPr lang="en-US" sz="1000"/>
              <a:t>  &lt;li class="node" data-node-id="1" data-x="-496.7715290294119" data-y="-40.13742460863777"&gt;</a:t>
            </a:r>
            <a:endParaRPr sz="1000"/>
          </a:p>
          <a:p>
            <a:pPr marL="0" lvl="0" indent="0" algn="l" rtl="0">
              <a:spcBef>
                <a:spcPts val="0"/>
              </a:spcBef>
              <a:spcAft>
                <a:spcPts val="0"/>
              </a:spcAft>
              <a:buNone/>
            </a:pPr>
            <a:r>
              <a:rPr lang="en-US" sz="1000"/>
              <a:t>    &lt;span class="caption"&gt;Product&lt;/span&gt;&lt;dl class="properties"&gt;&lt;dt&gt;name&lt;/dt&gt;&lt;dd&gt;String&lt;/dd&gt;&lt;dt&gt;productID&lt;/dt&gt;&lt;dd&gt;integer&lt;/dd&gt;&lt;dt&gt;price&lt;/dt&gt;&lt;dd&gt;decimal&lt;/dd&gt;&lt;/dl&gt;&lt;/li&gt;</a:t>
            </a:r>
            <a:endParaRPr sz="1000"/>
          </a:p>
          <a:p>
            <a:pPr marL="0" lvl="0" indent="0" algn="l" rtl="0">
              <a:spcBef>
                <a:spcPts val="0"/>
              </a:spcBef>
              <a:spcAft>
                <a:spcPts val="0"/>
              </a:spcAft>
              <a:buNone/>
            </a:pPr>
            <a:r>
              <a:rPr lang="en-US" sz="1000"/>
              <a:t>  &lt;li class="node" data-node-id="2" data-x="-280.35411787270317" data-y="144.84305996461032"&gt;</a:t>
            </a:r>
            <a:endParaRPr sz="1000"/>
          </a:p>
          <a:p>
            <a:pPr marL="0" lvl="0" indent="0" algn="l" rtl="0">
              <a:spcBef>
                <a:spcPts val="0"/>
              </a:spcBef>
              <a:spcAft>
                <a:spcPts val="0"/>
              </a:spcAft>
              <a:buNone/>
            </a:pPr>
            <a:r>
              <a:rPr lang="en-US" sz="1000"/>
              <a:t>    &lt;span class="caption"&gt;Assembly, Part&lt;/span&gt;&lt;dl class="properties"&gt;&lt;dt&gt;name&lt;/dt&gt;&lt;dd&gt;String&lt;/dd&gt;&lt;dt&gt;partNumber&lt;/dt&gt;&lt;dd&gt;integer&lt;/dd&gt;&lt;dt&gt;price&lt;/dt&gt;&lt;dd&gt;decimal&lt;/dd&gt;&lt;/dl&gt;&lt;/li&gt;</a:t>
            </a:r>
            <a:endParaRPr sz="1000"/>
          </a:p>
          <a:p>
            <a:pPr marL="0" lvl="0" indent="0" algn="l" rtl="0">
              <a:spcBef>
                <a:spcPts val="0"/>
              </a:spcBef>
              <a:spcAft>
                <a:spcPts val="0"/>
              </a:spcAft>
              <a:buNone/>
            </a:pPr>
            <a:r>
              <a:rPr lang="en-US" sz="1000"/>
              <a:t>  &lt;li class="relationship" data-from="1" data-to="0"&gt;</a:t>
            </a:r>
            <a:endParaRPr sz="1000"/>
          </a:p>
          <a:p>
            <a:pPr marL="0" lvl="0" indent="0" algn="l" rtl="0">
              <a:spcBef>
                <a:spcPts val="0"/>
              </a:spcBef>
              <a:spcAft>
                <a:spcPts val="0"/>
              </a:spcAft>
              <a:buNone/>
            </a:pPr>
            <a:r>
              <a:rPr lang="en-US" sz="1000"/>
              <a:t>    &lt;span class="type"&gt;CONTAINS&lt;/span&gt;&lt;dl class="properties"&gt;&lt;dt&gt;quantity&lt;/dt&gt;&lt;dd&gt;integer&lt;/dd&gt;&lt;/dl&gt;&lt;/li&gt;</a:t>
            </a:r>
            <a:endParaRPr sz="1000"/>
          </a:p>
          <a:p>
            <a:pPr marL="0" lvl="0" indent="0" algn="l" rtl="0">
              <a:spcBef>
                <a:spcPts val="0"/>
              </a:spcBef>
              <a:spcAft>
                <a:spcPts val="0"/>
              </a:spcAft>
              <a:buNone/>
            </a:pPr>
            <a:r>
              <a:rPr lang="en-US" sz="1000"/>
              <a:t>  &lt;li class="relationship" data-from="1" data-to="2"&gt;</a:t>
            </a:r>
            <a:endParaRPr sz="1000"/>
          </a:p>
          <a:p>
            <a:pPr marL="0" lvl="0" indent="0" algn="l" rtl="0">
              <a:spcBef>
                <a:spcPts val="0"/>
              </a:spcBef>
              <a:spcAft>
                <a:spcPts val="0"/>
              </a:spcAft>
              <a:buNone/>
            </a:pPr>
            <a:r>
              <a:rPr lang="en-US" sz="1000"/>
              <a:t>    &lt;span class="type"&gt;CONTAINS&lt;/span&gt;&lt;dl class="properties"&gt;&lt;dt&gt;quantity&lt;/dt&gt;&lt;dd&gt;integer&lt;/dd&gt;&lt;/dl&gt;&lt;/li&gt;</a:t>
            </a:r>
            <a:endParaRPr sz="1000"/>
          </a:p>
          <a:p>
            <a:pPr marL="0" lvl="0" indent="0" algn="l" rtl="0">
              <a:spcBef>
                <a:spcPts val="0"/>
              </a:spcBef>
              <a:spcAft>
                <a:spcPts val="0"/>
              </a:spcAft>
              <a:buNone/>
            </a:pPr>
            <a:r>
              <a:rPr lang="en-US" sz="1000"/>
              <a:t>  &lt;li class="relationship" data-from="2" data-to="0"&gt;</a:t>
            </a:r>
            <a:endParaRPr sz="1000"/>
          </a:p>
          <a:p>
            <a:pPr marL="0" lvl="0" indent="0" algn="l" rtl="0">
              <a:spcBef>
                <a:spcPts val="0"/>
              </a:spcBef>
              <a:spcAft>
                <a:spcPts val="0"/>
              </a:spcAft>
              <a:buNone/>
            </a:pPr>
            <a:r>
              <a:rPr lang="en-US" sz="1000"/>
              <a:t>    &lt;span class="type"&gt;CONTAINS&lt;/span&gt;&lt;dl class="properties"&gt;&lt;dt&gt;quantity&lt;/dt&gt;&lt;dd&gt;integer&lt;/dd&gt;&lt;/dl&gt;&lt;/li&gt;</a:t>
            </a:r>
            <a:endParaRPr sz="1000"/>
          </a:p>
          <a:p>
            <a:pPr marL="0" lvl="0" indent="0" algn="l" rtl="0">
              <a:spcBef>
                <a:spcPts val="0"/>
              </a:spcBef>
              <a:spcAft>
                <a:spcPts val="0"/>
              </a:spcAft>
              <a:buNone/>
            </a:pPr>
            <a:r>
              <a:rPr lang="en-US" sz="1000"/>
              <a:t>&lt;/ul&gt;</a:t>
            </a: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p:txBody>
      </p:sp>
      <p:sp>
        <p:nvSpPr>
          <p:cNvPr id="368" name="Google Shape;368;g72f0b6c59b_2_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extLst>
      <p:ext uri="{BB962C8B-B14F-4D97-AF65-F5344CB8AC3E}">
        <p14:creationId xmlns:p14="http://schemas.microsoft.com/office/powerpoint/2010/main" val="1467577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72f0b6c59b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72f0b6c59b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Arrows markup:</a:t>
            </a:r>
            <a:br>
              <a:rPr lang="en-US" sz="1000" dirty="0"/>
            </a:br>
            <a:br>
              <a:rPr lang="en-US" sz="1000" dirty="0"/>
            </a:br>
            <a:r>
              <a:rPr lang="en-US" sz="1000" dirty="0"/>
              <a:t>&lt;ul class="graph-diagram-markup" data-internal-scale="0.75" data-external-scale="1"&gt;</a:t>
            </a:r>
            <a:endParaRPr sz="1000" dirty="0"/>
          </a:p>
          <a:p>
            <a:pPr marL="0" lvl="0" indent="0" algn="l" rtl="0">
              <a:spcBef>
                <a:spcPts val="0"/>
              </a:spcBef>
              <a:spcAft>
                <a:spcPts val="0"/>
              </a:spcAft>
              <a:buNone/>
            </a:pPr>
            <a:r>
              <a:rPr lang="en-US" sz="1000" dirty="0"/>
              <a:t>  &lt;li class="node" data-node-id="0" data-x="50.682499885559075" data-y="0"&gt;</a:t>
            </a:r>
            <a:endParaRPr sz="1000" dirty="0"/>
          </a:p>
          <a:p>
            <a:pPr marL="0" lvl="0" indent="0" algn="l" rtl="0">
              <a:spcBef>
                <a:spcPts val="0"/>
              </a:spcBef>
              <a:spcAft>
                <a:spcPts val="0"/>
              </a:spcAft>
              <a:buNone/>
            </a:pPr>
            <a:r>
              <a:rPr lang="en-US" sz="1000" dirty="0"/>
              <a:t>    &lt;span class="caption"&gt;Part&lt;/span&gt;&lt;dl class="properties"&gt;&lt;dt&gt;name&lt;/dt&gt;&lt;dd&gt;String&lt;/dd&gt;&lt;dt&gt;</a:t>
            </a:r>
            <a:r>
              <a:rPr lang="en-US" sz="1000" dirty="0" err="1"/>
              <a:t>partNumber</a:t>
            </a:r>
            <a:r>
              <a:rPr lang="en-US" sz="1000" dirty="0"/>
              <a:t>&lt;/dt&gt;&lt;dd&gt;integer&lt;/dd&gt;&lt;dt&gt;price&lt;/dt&gt;&lt;dd&gt;decimal&lt;/dd&gt;&lt;/dl&gt;&lt;/li&gt;</a:t>
            </a:r>
            <a:endParaRPr sz="1000" dirty="0"/>
          </a:p>
          <a:p>
            <a:pPr marL="0" lvl="0" indent="0" algn="l" rtl="0">
              <a:spcBef>
                <a:spcPts val="0"/>
              </a:spcBef>
              <a:spcAft>
                <a:spcPts val="0"/>
              </a:spcAft>
              <a:buNone/>
            </a:pPr>
            <a:r>
              <a:rPr lang="en-US" sz="1000" dirty="0"/>
              <a:t>  &lt;li class="node" data-node-id="1" data-x="-144.0450007120768" data-y="172.05374717712397"&gt;</a:t>
            </a:r>
            <a:endParaRPr sz="1000" dirty="0"/>
          </a:p>
          <a:p>
            <a:pPr marL="0" lvl="0" indent="0" algn="l" rtl="0">
              <a:spcBef>
                <a:spcPts val="0"/>
              </a:spcBef>
              <a:spcAft>
                <a:spcPts val="0"/>
              </a:spcAft>
              <a:buNone/>
            </a:pPr>
            <a:r>
              <a:rPr lang="en-US" sz="1000" dirty="0"/>
              <a:t>    &lt;span class="caption"&gt;Part, Assembly&lt;/span&gt;&lt;dl class="properties"&gt;&lt;dt&gt;name&lt;/dt&gt;&lt;dd&gt;String&lt;/dd&gt;&lt;dt&gt;</a:t>
            </a:r>
            <a:r>
              <a:rPr lang="en-US" sz="1000" dirty="0" err="1"/>
              <a:t>partNumber</a:t>
            </a:r>
            <a:r>
              <a:rPr lang="en-US" sz="1000" dirty="0"/>
              <a:t>&lt;/dt&gt;&lt;dd&gt;integer&lt;/dd&gt;&lt;dt&gt;price&lt;/dt&gt;&lt;dd&gt;decimal&lt;/dd&gt;&lt;/dl&gt;&lt;/li&gt;</a:t>
            </a:r>
            <a:endParaRPr sz="1000" dirty="0"/>
          </a:p>
          <a:p>
            <a:pPr marL="0" lvl="0" indent="0" algn="l" rtl="0">
              <a:spcBef>
                <a:spcPts val="0"/>
              </a:spcBef>
              <a:spcAft>
                <a:spcPts val="0"/>
              </a:spcAft>
              <a:buNone/>
            </a:pPr>
            <a:r>
              <a:rPr lang="en-US" sz="1000" dirty="0"/>
              <a:t>  &lt;li class="node" data-node-id="2" data-x="-345.4412714640299" data-y="0"&gt;</a:t>
            </a:r>
            <a:endParaRPr sz="1000" dirty="0"/>
          </a:p>
          <a:p>
            <a:pPr marL="0" lvl="0" indent="0" algn="l" rtl="0">
              <a:spcBef>
                <a:spcPts val="0"/>
              </a:spcBef>
              <a:spcAft>
                <a:spcPts val="0"/>
              </a:spcAft>
              <a:buNone/>
            </a:pPr>
            <a:r>
              <a:rPr lang="en-US" sz="1000" dirty="0"/>
              <a:t>    &lt;span class="caption"&gt;Product&lt;/span&gt;&lt;dl class="properties"&gt;&lt;dt&gt;name&lt;/dt&gt;&lt;dd&gt;String&lt;/dd&gt;&lt;dt&gt;</a:t>
            </a:r>
            <a:r>
              <a:rPr lang="en-US" sz="1000" dirty="0" err="1"/>
              <a:t>productId</a:t>
            </a:r>
            <a:r>
              <a:rPr lang="en-US" sz="1000" dirty="0"/>
              <a:t>&lt;/dt&gt;&lt;dd&gt;integer&lt;/dd&gt;&lt;/dl&gt;&lt;/li&gt;</a:t>
            </a:r>
            <a:endParaRPr sz="1000" dirty="0"/>
          </a:p>
          <a:p>
            <a:pPr marL="0" lvl="0" indent="0" algn="l" rtl="0">
              <a:spcBef>
                <a:spcPts val="0"/>
              </a:spcBef>
              <a:spcAft>
                <a:spcPts val="0"/>
              </a:spcAft>
              <a:buNone/>
            </a:pPr>
            <a:r>
              <a:rPr lang="en-US" sz="1000" dirty="0"/>
              <a:t>  &lt;li class="relationship" data-from="2" data-to="0"&gt;</a:t>
            </a:r>
            <a:endParaRPr sz="1000" dirty="0"/>
          </a:p>
          <a:p>
            <a:pPr marL="0" lvl="0" indent="0" algn="l" rtl="0">
              <a:spcBef>
                <a:spcPts val="0"/>
              </a:spcBef>
              <a:spcAft>
                <a:spcPts val="0"/>
              </a:spcAft>
              <a:buNone/>
            </a:pPr>
            <a:r>
              <a:rPr lang="en-US" sz="1000" dirty="0"/>
              <a:t>    &lt;span class="type"&gt;CONTAINS&lt;/span&gt;&lt;dl class="properties"&gt;&lt;dt&gt;quantity&lt;/dt&gt;&lt;dd&gt;integer&lt;/dd&gt;&lt;/dl&gt;&lt;/li&gt;</a:t>
            </a:r>
            <a:endParaRPr sz="1000" dirty="0"/>
          </a:p>
          <a:p>
            <a:pPr marL="0" lvl="0" indent="0" algn="l" rtl="0">
              <a:spcBef>
                <a:spcPts val="0"/>
              </a:spcBef>
              <a:spcAft>
                <a:spcPts val="0"/>
              </a:spcAft>
              <a:buNone/>
            </a:pPr>
            <a:r>
              <a:rPr lang="en-US" sz="1000" dirty="0"/>
              <a:t>  &lt;li class="relationship" data-from="2" data-to="1"&gt;</a:t>
            </a:r>
            <a:endParaRPr sz="1000" dirty="0"/>
          </a:p>
          <a:p>
            <a:pPr marL="0" lvl="0" indent="0" algn="l" rtl="0">
              <a:spcBef>
                <a:spcPts val="0"/>
              </a:spcBef>
              <a:spcAft>
                <a:spcPts val="0"/>
              </a:spcAft>
              <a:buNone/>
            </a:pPr>
            <a:r>
              <a:rPr lang="en-US" sz="1000" dirty="0"/>
              <a:t>    &lt;span class="type"&gt;CONTAINS&lt;/span&gt;&lt;dl class="properties"&gt;&lt;dt&gt;quantity&lt;/dt&gt;&lt;dd&gt;integer&lt;/dd&gt;&lt;/dl&gt;&lt;/li&gt;</a:t>
            </a:r>
            <a:endParaRPr sz="1000" dirty="0"/>
          </a:p>
          <a:p>
            <a:pPr marL="0" lvl="0" indent="0" algn="l" rtl="0">
              <a:spcBef>
                <a:spcPts val="0"/>
              </a:spcBef>
              <a:spcAft>
                <a:spcPts val="0"/>
              </a:spcAft>
              <a:buNone/>
            </a:pPr>
            <a:r>
              <a:rPr lang="en-US" sz="1000" dirty="0"/>
              <a:t>  &lt;li class="relationship" data-from="1" data-to="0"&gt;</a:t>
            </a:r>
            <a:endParaRPr sz="1000" dirty="0"/>
          </a:p>
          <a:p>
            <a:pPr marL="0" lvl="0" indent="0" algn="l" rtl="0">
              <a:spcBef>
                <a:spcPts val="0"/>
              </a:spcBef>
              <a:spcAft>
                <a:spcPts val="0"/>
              </a:spcAft>
              <a:buNone/>
            </a:pPr>
            <a:r>
              <a:rPr lang="en-US" sz="1000" dirty="0"/>
              <a:t>    &lt;span class="type"&gt;CONTAINS&lt;/span&gt;&lt;dl class="properties"&gt;&lt;dt&gt;quantity&lt;/dt&gt;&lt;dd&gt;integer&lt;/dd&gt;&lt;/dl&gt;&lt;/li&gt;</a:t>
            </a:r>
            <a:endParaRPr sz="1000" dirty="0"/>
          </a:p>
          <a:p>
            <a:pPr marL="0" lvl="0" indent="0" algn="l" rtl="0">
              <a:spcBef>
                <a:spcPts val="0"/>
              </a:spcBef>
              <a:spcAft>
                <a:spcPts val="0"/>
              </a:spcAft>
              <a:buNone/>
            </a:pPr>
            <a:r>
              <a:rPr lang="en-US" sz="1000" dirty="0"/>
              <a:t>&lt;/ul&gt;</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p:txBody>
      </p:sp>
      <p:sp>
        <p:nvSpPr>
          <p:cNvPr id="375" name="Google Shape;375;g72f0b6c59b_2_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extLst>
      <p:ext uri="{BB962C8B-B14F-4D97-AF65-F5344CB8AC3E}">
        <p14:creationId xmlns:p14="http://schemas.microsoft.com/office/powerpoint/2010/main" val="38300461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7d185c5ae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7d185c5a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Whenever a CONTAINS relationship  has no </a:t>
            </a:r>
            <a:r>
              <a:rPr lang="en-US" sz="1000" b="1" dirty="0"/>
              <a:t>quantity </a:t>
            </a:r>
            <a:r>
              <a:rPr lang="en-US" sz="1000" dirty="0"/>
              <a:t>property, we assume quantity = 1</a:t>
            </a:r>
            <a:br>
              <a:rPr lang="en-US" sz="1000" dirty="0"/>
            </a:br>
            <a:br>
              <a:rPr lang="en-US" sz="1000" dirty="0"/>
            </a:br>
            <a:r>
              <a:rPr lang="en-US" sz="1000" dirty="0"/>
              <a:t>This sample data begins to show why </a:t>
            </a:r>
            <a:r>
              <a:rPr lang="en-US" sz="1000" b="1" dirty="0"/>
              <a:t>Assembly </a:t>
            </a:r>
            <a:r>
              <a:rPr lang="en-US" sz="1000" dirty="0"/>
              <a:t>is a useful structure .  If we did not have Assembly as an entity, every </a:t>
            </a:r>
            <a:r>
              <a:rPr lang="en-US" sz="1000" b="1" dirty="0"/>
              <a:t>Part </a:t>
            </a:r>
            <a:r>
              <a:rPr lang="en-US" sz="1000" dirty="0"/>
              <a:t>that goes into table legs would need to have </a:t>
            </a:r>
            <a:r>
              <a:rPr lang="en-US" sz="1000" b="1" dirty="0"/>
              <a:t>duplicated relationships </a:t>
            </a:r>
            <a:r>
              <a:rPr lang="en-US" sz="1000" dirty="0"/>
              <a:t>to every Product that uses table legs.  That would </a:t>
            </a:r>
            <a:r>
              <a:rPr lang="en-US" sz="1000" b="1" dirty="0"/>
              <a:t>add significant density to both Product and Part nodes.</a:t>
            </a:r>
            <a:br>
              <a:rPr lang="en-US" sz="1000" b="1" dirty="0"/>
            </a:br>
            <a:br>
              <a:rPr lang="en-US" sz="1000" dirty="0"/>
            </a:br>
            <a:r>
              <a:rPr lang="en-US" sz="1000" dirty="0"/>
              <a:t>As for why we want the dual labels.  Labeling assemblies as Parts makes some of the Cypher queries  easier to write.  On the other hand, the label Assembly helps human users understand the significance of these “intermediate parts” at a glance.</a:t>
            </a:r>
            <a:br>
              <a:rPr lang="en-US" sz="1000" dirty="0"/>
            </a:br>
            <a:br>
              <a:rPr lang="en-US" sz="1000" dirty="0"/>
            </a:br>
            <a:r>
              <a:rPr lang="en-US" sz="1000" dirty="0"/>
              <a:t>**********</a:t>
            </a:r>
            <a:br>
              <a:rPr lang="en-US" sz="1000" dirty="0"/>
            </a:br>
            <a:br>
              <a:rPr lang="en-US" sz="1000" dirty="0"/>
            </a:br>
            <a:r>
              <a:rPr lang="en-US" sz="1000" dirty="0"/>
              <a:t>Arrows markup:</a:t>
            </a:r>
            <a:br>
              <a:rPr lang="en-US" sz="1000" dirty="0"/>
            </a:br>
            <a:br>
              <a:rPr lang="en-US" sz="1000" dirty="0"/>
            </a:br>
            <a:r>
              <a:rPr lang="en-US" sz="1000" dirty="0"/>
              <a:t>&lt;ul class="graph-diagram-markup" data-internal-scale="0.75" data-external-scale="1"&gt;</a:t>
            </a:r>
            <a:endParaRPr sz="1000" dirty="0"/>
          </a:p>
          <a:p>
            <a:pPr marL="0" lvl="0" indent="0" algn="l" rtl="0">
              <a:spcBef>
                <a:spcPts val="0"/>
              </a:spcBef>
              <a:spcAft>
                <a:spcPts val="0"/>
              </a:spcAft>
              <a:buNone/>
            </a:pPr>
            <a:r>
              <a:rPr lang="en-US" sz="1000" dirty="0"/>
              <a:t>  &lt;li class="node" data-node-id="0" data-x="-345.4412714640299" data-y="355.6422119140624"&gt;</a:t>
            </a:r>
            <a:endParaRPr sz="1000" dirty="0"/>
          </a:p>
          <a:p>
            <a:pPr marL="0" lvl="0" indent="0" algn="l" rtl="0">
              <a:spcBef>
                <a:spcPts val="0"/>
              </a:spcBef>
              <a:spcAft>
                <a:spcPts val="0"/>
              </a:spcAft>
              <a:buNone/>
            </a:pPr>
            <a:r>
              <a:rPr lang="en-US" sz="1000" dirty="0"/>
              <a:t>    &lt;span class="caption"&gt;Product&lt;/span&gt;&lt;dl class="properties"&gt;&lt;dt&gt;name&lt;/dt&gt;&lt;dd&gt;'Wood table 60"'&lt;/dd&gt;&lt;dt&gt;</a:t>
            </a:r>
            <a:r>
              <a:rPr lang="en-US" sz="1000" dirty="0" err="1"/>
              <a:t>productId</a:t>
            </a:r>
            <a:r>
              <a:rPr lang="en-US" sz="1000" dirty="0"/>
              <a:t>&lt;/dt&gt;&lt;dd&gt;600&lt;/dd&gt;&lt;/dl&gt;&lt;/li&gt;</a:t>
            </a:r>
            <a:endParaRPr sz="1000" dirty="0"/>
          </a:p>
          <a:p>
            <a:pPr marL="0" lvl="0" indent="0" algn="l" rtl="0">
              <a:spcBef>
                <a:spcPts val="0"/>
              </a:spcBef>
              <a:spcAft>
                <a:spcPts val="0"/>
              </a:spcAft>
              <a:buNone/>
            </a:pPr>
            <a:r>
              <a:rPr lang="en-US" sz="1000" dirty="0"/>
              <a:t>  &lt;li class="node" data-node-id="1" data-x="-345.4412714640299" data-y="17.62464618682847"&gt;</a:t>
            </a:r>
            <a:endParaRPr sz="1000" dirty="0"/>
          </a:p>
          <a:p>
            <a:pPr marL="0" lvl="0" indent="0" algn="l" rtl="0">
              <a:spcBef>
                <a:spcPts val="0"/>
              </a:spcBef>
              <a:spcAft>
                <a:spcPts val="0"/>
              </a:spcAft>
              <a:buNone/>
            </a:pPr>
            <a:r>
              <a:rPr lang="en-US" sz="1000" dirty="0"/>
              <a:t>    &lt;span class="caption"&gt;Product&lt;/span&gt;&lt;dl class="properties"&gt;&lt;dt&gt;name&lt;/dt&gt;&lt;dd&gt;'Deluxe wood table 40"'&lt;/dd&gt;&lt;dt&gt;</a:t>
            </a:r>
            <a:r>
              <a:rPr lang="en-US" sz="1000" dirty="0" err="1"/>
              <a:t>productId</a:t>
            </a:r>
            <a:r>
              <a:rPr lang="en-US" sz="1000" dirty="0"/>
              <a:t>&lt;/dt&gt;&lt;dd&gt;401&lt;/dd&gt;&lt;/dl&gt;&lt;/li&gt;</a:t>
            </a:r>
            <a:endParaRPr sz="1000" dirty="0"/>
          </a:p>
          <a:p>
            <a:pPr marL="0" lvl="0" indent="0" algn="l" rtl="0">
              <a:spcBef>
                <a:spcPts val="0"/>
              </a:spcBef>
              <a:spcAft>
                <a:spcPts val="0"/>
              </a:spcAft>
              <a:buNone/>
            </a:pPr>
            <a:r>
              <a:rPr lang="en-US" sz="1000" dirty="0"/>
              <a:t>  &lt;li class="node" data-node-id="2" data-x="-345.4412714640299" data-y="199.74443022410088"&gt;</a:t>
            </a:r>
            <a:endParaRPr sz="1000" dirty="0"/>
          </a:p>
          <a:p>
            <a:pPr marL="0" lvl="0" indent="0" algn="l" rtl="0">
              <a:spcBef>
                <a:spcPts val="0"/>
              </a:spcBef>
              <a:spcAft>
                <a:spcPts val="0"/>
              </a:spcAft>
              <a:buNone/>
            </a:pPr>
            <a:r>
              <a:rPr lang="en-US" sz="1000" dirty="0"/>
              <a:t>    &lt;span class="caption"&gt;Product&lt;/span&gt;&lt;dl class="properties"&gt;&lt;dt&gt;name&lt;/dt&gt;&lt;dd&gt;'Wood table 40"'&lt;/dd&gt;&lt;dt&gt;</a:t>
            </a:r>
            <a:r>
              <a:rPr lang="en-US" sz="1000" dirty="0" err="1"/>
              <a:t>productId</a:t>
            </a:r>
            <a:r>
              <a:rPr lang="en-US" sz="1000" dirty="0"/>
              <a:t>&lt;/dt&gt;&lt;dd&gt;400&lt;/dd&gt;&lt;/dl&gt;&lt;/li&gt;</a:t>
            </a:r>
            <a:endParaRPr sz="1000" dirty="0"/>
          </a:p>
          <a:p>
            <a:pPr marL="0" lvl="0" indent="0" algn="l" rtl="0">
              <a:spcBef>
                <a:spcPts val="0"/>
              </a:spcBef>
              <a:spcAft>
                <a:spcPts val="0"/>
              </a:spcAft>
              <a:buNone/>
            </a:pPr>
            <a:r>
              <a:rPr lang="en-US" sz="1000" dirty="0"/>
              <a:t>  &lt;li class="node" data-node-id="3" data-x="-345.4412714640299" data-y="529.8155937194823"&gt;</a:t>
            </a:r>
            <a:endParaRPr sz="1000" dirty="0"/>
          </a:p>
          <a:p>
            <a:pPr marL="0" lvl="0" indent="0" algn="l" rtl="0">
              <a:spcBef>
                <a:spcPts val="0"/>
              </a:spcBef>
              <a:spcAft>
                <a:spcPts val="0"/>
              </a:spcAft>
              <a:buNone/>
            </a:pPr>
            <a:r>
              <a:rPr lang="en-US" sz="1000" dirty="0"/>
              <a:t>    &lt;span class="caption"&gt;Product&lt;/span&gt;&lt;dl class="properties"&gt;&lt;dt&gt;name&lt;/dt&gt;&lt;dd&gt;'Deluxe wood table 60"'&lt;/dd&gt;&lt;dt&gt;</a:t>
            </a:r>
            <a:r>
              <a:rPr lang="en-US" sz="1000" dirty="0" err="1"/>
              <a:t>productId</a:t>
            </a:r>
            <a:r>
              <a:rPr lang="en-US" sz="1000" dirty="0"/>
              <a:t>&lt;/dt&gt;&lt;dd&gt;601&lt;/dd&gt;&lt;/dl&gt;&lt;/li&gt;</a:t>
            </a:r>
            <a:endParaRPr sz="1000" dirty="0"/>
          </a:p>
          <a:p>
            <a:pPr marL="0" lvl="0" indent="0" algn="l" rtl="0">
              <a:spcBef>
                <a:spcPts val="0"/>
              </a:spcBef>
              <a:spcAft>
                <a:spcPts val="0"/>
              </a:spcAft>
              <a:buNone/>
            </a:pPr>
            <a:r>
              <a:rPr lang="en-US" sz="1000" dirty="0"/>
              <a:t>  &lt;li class="node" data-node-id="4" data-x="30.527327269315723" data-y="63.11414146423326"&gt;</a:t>
            </a:r>
            <a:endParaRPr sz="1000" dirty="0"/>
          </a:p>
          <a:p>
            <a:pPr marL="0" lvl="0" indent="0" algn="l" rtl="0">
              <a:spcBef>
                <a:spcPts val="0"/>
              </a:spcBef>
              <a:spcAft>
                <a:spcPts val="0"/>
              </a:spcAft>
              <a:buNone/>
            </a:pPr>
            <a:r>
              <a:rPr lang="en-US" sz="1000" dirty="0"/>
              <a:t>    &lt;span class="caption"&gt;Part&lt;/span&gt;&lt;dl class="properties"&gt;&lt;dt&gt;name&lt;/dt&gt;&lt;dd&gt;'Wood top 40"'&lt;/dd&gt;&lt;dt&gt;</a:t>
            </a:r>
            <a:r>
              <a:rPr lang="en-US" sz="1000" dirty="0" err="1"/>
              <a:t>partNumber</a:t>
            </a:r>
            <a:r>
              <a:rPr lang="en-US" sz="1000" dirty="0"/>
              <a:t>&lt;/dt&gt;&lt;dd&gt;100400&lt;/dd&gt;&lt;dt&gt;price&lt;/dt&gt;&lt;dd&gt;450.99&lt;/dd&gt;&lt;/dl&gt;&lt;/li&gt;</a:t>
            </a:r>
            <a:endParaRPr sz="1000" dirty="0"/>
          </a:p>
          <a:p>
            <a:pPr marL="0" lvl="0" indent="0" algn="l" rtl="0">
              <a:spcBef>
                <a:spcPts val="0"/>
              </a:spcBef>
              <a:spcAft>
                <a:spcPts val="0"/>
              </a:spcAft>
              <a:buNone/>
            </a:pPr>
            <a:r>
              <a:rPr lang="en-US" sz="1000" dirty="0"/>
              <a:t>  &lt;li class="node" data-node-id="5" data-x="609.4605747858683" data-y="551.8277514775586"&gt;</a:t>
            </a:r>
            <a:endParaRPr sz="1000" dirty="0"/>
          </a:p>
          <a:p>
            <a:pPr marL="0" lvl="0" indent="0" algn="l" rtl="0">
              <a:spcBef>
                <a:spcPts val="0"/>
              </a:spcBef>
              <a:spcAft>
                <a:spcPts val="0"/>
              </a:spcAft>
              <a:buNone/>
            </a:pPr>
            <a:r>
              <a:rPr lang="en-US" sz="1000" dirty="0"/>
              <a:t>    &lt;span class="caption"&gt;Part&lt;/span&gt;&lt;dl class="properties"&gt;&lt;dt&gt;name&lt;/dt&gt;&lt;dd&gt;'M20 nut'&lt;/dd&gt;&lt;dt&gt;</a:t>
            </a:r>
            <a:r>
              <a:rPr lang="en-US" sz="1000" dirty="0" err="1"/>
              <a:t>partNumber</a:t>
            </a:r>
            <a:r>
              <a:rPr lang="en-US" sz="1000" dirty="0"/>
              <a:t>&lt;/dt&gt;&lt;dd&gt;220002&lt;/dd&gt;&lt;dt&gt;price&lt;/dt&gt;&lt;dd&gt;0.30&lt;/dd&gt;&lt;/dl&gt;&lt;/li&gt;</a:t>
            </a:r>
            <a:endParaRPr sz="1000" dirty="0"/>
          </a:p>
          <a:p>
            <a:pPr marL="0" lvl="0" indent="0" algn="l" rtl="0">
              <a:spcBef>
                <a:spcPts val="0"/>
              </a:spcBef>
              <a:spcAft>
                <a:spcPts val="0"/>
              </a:spcAft>
              <a:buNone/>
            </a:pPr>
            <a:r>
              <a:rPr lang="en-US" sz="1000" dirty="0"/>
              <a:t>  &lt;li class="node" data-node-id="6" data-x="30.527327269315723" data-y="605.0613317489621"&gt;</a:t>
            </a:r>
            <a:endParaRPr sz="1000" dirty="0"/>
          </a:p>
          <a:p>
            <a:pPr marL="0" lvl="0" indent="0" algn="l" rtl="0">
              <a:spcBef>
                <a:spcPts val="0"/>
              </a:spcBef>
              <a:spcAft>
                <a:spcPts val="0"/>
              </a:spcAft>
              <a:buNone/>
            </a:pPr>
            <a:r>
              <a:rPr lang="en-US" sz="1000" dirty="0"/>
              <a:t>    &lt;span class="caption"&gt;Part&lt;/span&gt;&lt;dl class="properties"&gt;&lt;dt&gt;name&lt;/dt&gt;&lt;dd&gt;'Table brace'&lt;/dd&gt;&lt;dt&gt;</a:t>
            </a:r>
            <a:r>
              <a:rPr lang="en-US" sz="1000" dirty="0" err="1"/>
              <a:t>partNumber</a:t>
            </a:r>
            <a:r>
              <a:rPr lang="en-US" sz="1000" dirty="0"/>
              <a:t>&lt;/dt&gt;&lt;dd&gt;100002&lt;/dd&gt;&lt;dt&gt;price&lt;/dt&gt;&lt;dd&gt;43.25&lt;/dd&gt;&lt;/dl&gt;&lt;/li&gt;</a:t>
            </a:r>
            <a:endParaRPr sz="1000" dirty="0"/>
          </a:p>
          <a:p>
            <a:pPr marL="0" lvl="0" indent="0" algn="l" rtl="0">
              <a:spcBef>
                <a:spcPts val="0"/>
              </a:spcBef>
              <a:spcAft>
                <a:spcPts val="0"/>
              </a:spcAft>
              <a:buNone/>
            </a:pPr>
            <a:r>
              <a:rPr lang="en-US" sz="1000" dirty="0"/>
              <a:t>  &lt;li class="node" data-node-id="7" data-x="188.62522285183277" data-y="310.58522319793684"&gt;</a:t>
            </a:r>
            <a:endParaRPr sz="1000" dirty="0"/>
          </a:p>
          <a:p>
            <a:pPr marL="0" lvl="0" indent="0" algn="l" rtl="0">
              <a:spcBef>
                <a:spcPts val="0"/>
              </a:spcBef>
              <a:spcAft>
                <a:spcPts val="0"/>
              </a:spcAft>
              <a:buNone/>
            </a:pPr>
            <a:r>
              <a:rPr lang="en-US" sz="1000" dirty="0"/>
              <a:t>    &lt;span class="caption"&gt;Part, Assembly&lt;/span&gt;&lt;dl class="properties"&gt;&lt;dt&gt;name&lt;/dt&gt;&lt;dd&gt;'Leg assembly'&lt;/dd&gt;&lt;dt&gt;</a:t>
            </a:r>
            <a:r>
              <a:rPr lang="en-US" sz="1000" dirty="0" err="1"/>
              <a:t>parNumber</a:t>
            </a:r>
            <a:r>
              <a:rPr lang="en-US" sz="1000" dirty="0"/>
              <a:t>&lt;/dt&gt;&lt;dd&gt;100001&lt;/dd&gt;&lt;dt&gt;price&lt;/dt&gt;&lt;dd&gt;40.44&lt;/dd&gt;&lt;/dl&gt;&lt;/li&gt;</a:t>
            </a:r>
            <a:endParaRPr sz="1000" dirty="0"/>
          </a:p>
          <a:p>
            <a:pPr marL="0" lvl="0" indent="0" algn="l" rtl="0">
              <a:spcBef>
                <a:spcPts val="0"/>
              </a:spcBef>
              <a:spcAft>
                <a:spcPts val="0"/>
              </a:spcAft>
              <a:buNone/>
            </a:pPr>
            <a:r>
              <a:rPr lang="en-US" sz="1000" dirty="0"/>
              <a:t>  &lt;li class="node" data-node-id="8" data-x="609.4605747858683" data-y="429.5683333079018"&gt;</a:t>
            </a:r>
            <a:endParaRPr sz="1000" dirty="0"/>
          </a:p>
          <a:p>
            <a:pPr marL="0" lvl="0" indent="0" algn="l" rtl="0">
              <a:spcBef>
                <a:spcPts val="0"/>
              </a:spcBef>
              <a:spcAft>
                <a:spcPts val="0"/>
              </a:spcAft>
              <a:buNone/>
            </a:pPr>
            <a:r>
              <a:rPr lang="en-US" sz="1000" dirty="0"/>
              <a:t>    &lt;span class="caption"&gt;Part&lt;/span&gt;&lt;dl class="properties"&gt;&lt;dt&gt;name&lt;/dt&gt;&lt;dd&gt;'M20 bolt'&lt;/dd&gt;&lt;dt&gt;</a:t>
            </a:r>
            <a:r>
              <a:rPr lang="en-US" sz="1000" dirty="0" err="1"/>
              <a:t>partNumber</a:t>
            </a:r>
            <a:r>
              <a:rPr lang="en-US" sz="1000" dirty="0"/>
              <a:t>&lt;/dt&gt;&lt;dd&gt;220001&lt;/dd&gt;&lt;dt&gt;price&lt;/dt&gt;&lt;dd&gt;0.55&lt;/dd&gt;&lt;/dl&gt;&lt;/li&gt;</a:t>
            </a:r>
            <a:endParaRPr sz="1000" dirty="0"/>
          </a:p>
          <a:p>
            <a:pPr marL="0" lvl="0" indent="0" algn="l" rtl="0">
              <a:spcBef>
                <a:spcPts val="0"/>
              </a:spcBef>
              <a:spcAft>
                <a:spcPts val="0"/>
              </a:spcAft>
              <a:buNone/>
            </a:pPr>
            <a:r>
              <a:rPr lang="en-US" sz="1000" dirty="0"/>
              <a:t>  &lt;li class="node" data-node-id="9" data-x="609.4605747858683" data-y="199.74443022410088"&gt;</a:t>
            </a:r>
            <a:endParaRPr sz="1000" dirty="0"/>
          </a:p>
          <a:p>
            <a:pPr marL="0" lvl="0" indent="0" algn="l" rtl="0">
              <a:spcBef>
                <a:spcPts val="0"/>
              </a:spcBef>
              <a:spcAft>
                <a:spcPts val="0"/>
              </a:spcAft>
              <a:buNone/>
            </a:pPr>
            <a:r>
              <a:rPr lang="en-US" sz="1000" dirty="0"/>
              <a:t>    &lt;span class="caption"&gt;Part&lt;/span&gt;&lt;dl class="properties"&gt;&lt;dt&gt;name&lt;/dt&gt;&lt;dd&gt;'Leg foot'&lt;/dd&gt;&lt;dt&gt;</a:t>
            </a:r>
            <a:r>
              <a:rPr lang="en-US" sz="1000" dirty="0" err="1"/>
              <a:t>partNumber</a:t>
            </a:r>
            <a:r>
              <a:rPr lang="en-US" sz="1000" dirty="0"/>
              <a:t>&lt;/dt&gt;&lt;dd&gt;101002&lt;/dd&gt;&lt;dt&gt;price&lt;/dt&gt;&lt;dd&gt;3.25&lt;/dd&gt;&lt;/dl&gt;&lt;/li&gt;</a:t>
            </a:r>
            <a:endParaRPr sz="1000" dirty="0"/>
          </a:p>
          <a:p>
            <a:pPr marL="0" lvl="0" indent="0" algn="l" rtl="0">
              <a:spcBef>
                <a:spcPts val="0"/>
              </a:spcBef>
              <a:spcAft>
                <a:spcPts val="0"/>
              </a:spcAft>
              <a:buNone/>
            </a:pPr>
            <a:r>
              <a:rPr lang="en-US" sz="1000" dirty="0"/>
              <a:t>  &lt;li class="node" data-node-id="10" data-x="609.4605747858683" data-y="98.58790914217629"&gt;</a:t>
            </a:r>
            <a:endParaRPr sz="1000" dirty="0"/>
          </a:p>
          <a:p>
            <a:pPr marL="0" lvl="0" indent="0" algn="l" rtl="0">
              <a:spcBef>
                <a:spcPts val="0"/>
              </a:spcBef>
              <a:spcAft>
                <a:spcPts val="0"/>
              </a:spcAft>
              <a:buNone/>
            </a:pPr>
            <a:r>
              <a:rPr lang="en-US" sz="1000" dirty="0"/>
              <a:t>    &lt;span class="caption"&gt;Part&lt;/span&gt;&lt;dl class="properties"&gt;&lt;dt&gt;name&lt;/dt&gt;&lt;dd&gt;'Leg plate'&lt;/dd&gt;&lt;dt&gt;</a:t>
            </a:r>
            <a:r>
              <a:rPr lang="en-US" sz="1000" dirty="0" err="1"/>
              <a:t>partNumber</a:t>
            </a:r>
            <a:r>
              <a:rPr lang="en-US" sz="1000" dirty="0"/>
              <a:t>&lt;/dt&gt;&lt;dd&gt;101001&lt;/dd&gt;&lt;dt&gt;price&lt;/dt&gt;&lt;dd&gt;4:50&lt;/dd&gt;&lt;/dl&gt;&lt;/li&gt;</a:t>
            </a:r>
            <a:endParaRPr sz="1000" dirty="0"/>
          </a:p>
          <a:p>
            <a:pPr marL="0" lvl="0" indent="0" algn="l" rtl="0">
              <a:spcBef>
                <a:spcPts val="0"/>
              </a:spcBef>
              <a:spcAft>
                <a:spcPts val="0"/>
              </a:spcAft>
              <a:buNone/>
            </a:pPr>
            <a:r>
              <a:rPr lang="en-US" sz="1000" dirty="0"/>
              <a:t>  &lt;li class="node" data-node-id="11" data-x="609.4605747858683" data-y="310.58522319793684"&gt;</a:t>
            </a:r>
            <a:endParaRPr sz="1000" dirty="0"/>
          </a:p>
          <a:p>
            <a:pPr marL="0" lvl="0" indent="0" algn="l" rtl="0">
              <a:spcBef>
                <a:spcPts val="0"/>
              </a:spcBef>
              <a:spcAft>
                <a:spcPts val="0"/>
              </a:spcAft>
              <a:buNone/>
            </a:pPr>
            <a:r>
              <a:rPr lang="en-US" sz="1000" dirty="0"/>
              <a:t>    &lt;span class="caption"&gt;Part&lt;/span&gt;&lt;dl class="properties"&gt;&lt;dt&gt;name&lt;/dt&gt;&lt;dd&gt;'Leg'&lt;/dd&gt;&lt;dt&gt;</a:t>
            </a:r>
            <a:r>
              <a:rPr lang="en-US" sz="1000" dirty="0" err="1"/>
              <a:t>partNumber</a:t>
            </a:r>
            <a:r>
              <a:rPr lang="en-US" sz="1000" dirty="0"/>
              <a:t>&lt;/dt&gt;&lt;dd&gt;100100&lt;/dd&gt;&lt;dt&gt;price&lt;/dt&gt;&lt;dd&gt;30.99&lt;/dd&gt;&lt;/dl&gt;&lt;/li&gt;</a:t>
            </a:r>
            <a:endParaRPr sz="1000" dirty="0"/>
          </a:p>
          <a:p>
            <a:pPr marL="0" lvl="0" indent="0" algn="l" rtl="0">
              <a:spcBef>
                <a:spcPts val="0"/>
              </a:spcBef>
              <a:spcAft>
                <a:spcPts val="0"/>
              </a:spcAft>
              <a:buNone/>
            </a:pPr>
            <a:r>
              <a:rPr lang="en-US" sz="1000" dirty="0"/>
              <a:t>  &lt;li class="node" data-node-id="12" data-x="30.527327269315723" data-y="678.7611147562659"&gt;</a:t>
            </a:r>
            <a:endParaRPr sz="1000" dirty="0"/>
          </a:p>
          <a:p>
            <a:pPr marL="0" lvl="0" indent="0" algn="l" rtl="0">
              <a:spcBef>
                <a:spcPts val="0"/>
              </a:spcBef>
              <a:spcAft>
                <a:spcPts val="0"/>
              </a:spcAft>
              <a:buNone/>
            </a:pPr>
            <a:r>
              <a:rPr lang="en-US" sz="1000" dirty="0"/>
              <a:t>    &lt;span class="caption"&gt;Part&lt;/span&gt;&lt;dl class="properties"&gt;&lt;dt&gt;name&lt;/dt&gt;&lt;dd&gt;'Glass top 60"'&lt;/dd&gt;&lt;dt&gt;</a:t>
            </a:r>
            <a:r>
              <a:rPr lang="en-US" sz="1000" dirty="0" err="1"/>
              <a:t>partNumber</a:t>
            </a:r>
            <a:r>
              <a:rPr lang="en-US" sz="1000" dirty="0"/>
              <a:t>&lt;/dt&gt;&lt;dd&gt;100601&lt;/dd&gt;&lt;dt&gt;price&lt;/dt&gt;&lt;dd&gt;450.99&lt;/dd&gt;&lt;/dl&gt;&lt;/li&gt;</a:t>
            </a:r>
            <a:endParaRPr sz="1000" dirty="0"/>
          </a:p>
          <a:p>
            <a:pPr marL="0" lvl="0" indent="0" algn="l" rtl="0">
              <a:spcBef>
                <a:spcPts val="0"/>
              </a:spcBef>
              <a:spcAft>
                <a:spcPts val="0"/>
              </a:spcAft>
              <a:buNone/>
            </a:pPr>
            <a:r>
              <a:rPr lang="en-US" sz="1000" dirty="0"/>
              <a:t>  &lt;li class="node" data-node-id="13" data-x="30.527327269315723" data-y="-14.911466916402228"&gt;</a:t>
            </a:r>
            <a:endParaRPr sz="1000" dirty="0"/>
          </a:p>
          <a:p>
            <a:pPr marL="0" lvl="0" indent="0" algn="l" rtl="0">
              <a:spcBef>
                <a:spcPts val="0"/>
              </a:spcBef>
              <a:spcAft>
                <a:spcPts val="0"/>
              </a:spcAft>
              <a:buNone/>
            </a:pPr>
            <a:r>
              <a:rPr lang="en-US" sz="1000" dirty="0"/>
              <a:t>    &lt;span class="caption"&gt;Part&lt;/span&gt;&lt;dl class="properties"&gt;&lt;dt&gt;name&lt;/dt&gt;&lt;dd&gt;'Glass top 40"'&lt;/dd&gt;&lt;dt&gt;</a:t>
            </a:r>
            <a:r>
              <a:rPr lang="en-US" sz="1000" dirty="0" err="1"/>
              <a:t>partNumber</a:t>
            </a:r>
            <a:r>
              <a:rPr lang="en-US" sz="1000" dirty="0"/>
              <a:t>&lt;/dt&gt;&lt;dd&gt;100401&lt;/dd&gt;&lt;dt&gt;price&lt;/dt&gt;&lt;dd&gt;250.99&lt;/dd&gt;&lt;/dl&gt;&lt;/li&gt;</a:t>
            </a:r>
            <a:endParaRPr sz="1000" dirty="0"/>
          </a:p>
          <a:p>
            <a:pPr marL="0" lvl="0" indent="0" algn="l" rtl="0">
              <a:spcBef>
                <a:spcPts val="0"/>
              </a:spcBef>
              <a:spcAft>
                <a:spcPts val="0"/>
              </a:spcAft>
              <a:buNone/>
            </a:pPr>
            <a:r>
              <a:rPr lang="en-US" sz="1000" dirty="0"/>
              <a:t>  &lt;li class="node" data-node-id="14" data-x="30.527327269315723" data-y="529.8155937194823"&gt;</a:t>
            </a:r>
            <a:endParaRPr sz="1000" dirty="0"/>
          </a:p>
          <a:p>
            <a:pPr marL="0" lvl="0" indent="0" algn="l" rtl="0">
              <a:spcBef>
                <a:spcPts val="0"/>
              </a:spcBef>
              <a:spcAft>
                <a:spcPts val="0"/>
              </a:spcAft>
              <a:buNone/>
            </a:pPr>
            <a:r>
              <a:rPr lang="en-US" sz="1000" dirty="0"/>
              <a:t>    &lt;span class="caption"&gt;Part&lt;/span&gt;&lt;dl class="properties"&gt;&lt;dt&gt;name&lt;/dt&gt;&lt;dd&gt;'Wood top 60"'&lt;/dd&gt;&lt;dt&gt;</a:t>
            </a:r>
            <a:r>
              <a:rPr lang="en-US" sz="1000" dirty="0" err="1"/>
              <a:t>partNumber</a:t>
            </a:r>
            <a:r>
              <a:rPr lang="en-US" sz="1000" dirty="0"/>
              <a:t>&lt;/dt&gt;&lt;dd&gt;100600&lt;/dd&gt;&lt;dt&gt;price&lt;/dt&gt;&lt;dd&gt;800.00&lt;/dd&gt;&lt;/dl&gt;&lt;/li&gt;</a:t>
            </a:r>
            <a:endParaRPr sz="1000" dirty="0"/>
          </a:p>
          <a:p>
            <a:pPr marL="0" lvl="0" indent="0" algn="l" rtl="0">
              <a:spcBef>
                <a:spcPts val="0"/>
              </a:spcBef>
              <a:spcAft>
                <a:spcPts val="0"/>
              </a:spcAft>
              <a:buNone/>
            </a:pPr>
            <a:r>
              <a:rPr lang="en-US" sz="1000" dirty="0"/>
              <a:t>  &lt;li class="relationship" data-from="2" data-to="4"&gt;</a:t>
            </a:r>
            <a:endParaRPr sz="1000" dirty="0"/>
          </a:p>
          <a:p>
            <a:pPr marL="0" lvl="0" indent="0" algn="l" rtl="0">
              <a:spcBef>
                <a:spcPts val="0"/>
              </a:spcBef>
              <a:spcAft>
                <a:spcPts val="0"/>
              </a:spcAft>
              <a:buNone/>
            </a:pPr>
            <a:r>
              <a:rPr lang="en-US" sz="1000" dirty="0"/>
              <a:t>    &lt;span class="type"&gt;CONTAINS&lt;/span&gt;</a:t>
            </a:r>
            <a:endParaRPr sz="1000" dirty="0"/>
          </a:p>
          <a:p>
            <a:pPr marL="0" lvl="0" indent="0" algn="l" rtl="0">
              <a:spcBef>
                <a:spcPts val="0"/>
              </a:spcBef>
              <a:spcAft>
                <a:spcPts val="0"/>
              </a:spcAft>
              <a:buNone/>
            </a:pPr>
            <a:r>
              <a:rPr lang="en-US" sz="1000" dirty="0"/>
              <a:t>  &lt;/li&gt;</a:t>
            </a:r>
            <a:endParaRPr sz="1000" dirty="0"/>
          </a:p>
          <a:p>
            <a:pPr marL="0" lvl="0" indent="0" algn="l" rtl="0">
              <a:spcBef>
                <a:spcPts val="0"/>
              </a:spcBef>
              <a:spcAft>
                <a:spcPts val="0"/>
              </a:spcAft>
              <a:buNone/>
            </a:pPr>
            <a:r>
              <a:rPr lang="en-US" sz="1000" dirty="0"/>
              <a:t>  &lt;li class="relationship" data-from="1" data-to="4"&gt;</a:t>
            </a:r>
            <a:endParaRPr sz="1000" dirty="0"/>
          </a:p>
          <a:p>
            <a:pPr marL="0" lvl="0" indent="0" algn="l" rtl="0">
              <a:spcBef>
                <a:spcPts val="0"/>
              </a:spcBef>
              <a:spcAft>
                <a:spcPts val="0"/>
              </a:spcAft>
              <a:buNone/>
            </a:pPr>
            <a:r>
              <a:rPr lang="en-US" sz="1000" dirty="0"/>
              <a:t>    &lt;span class="type"&gt;CONTAINS&lt;/span&gt;</a:t>
            </a:r>
            <a:endParaRPr sz="1000" dirty="0"/>
          </a:p>
          <a:p>
            <a:pPr marL="0" lvl="0" indent="0" algn="l" rtl="0">
              <a:spcBef>
                <a:spcPts val="0"/>
              </a:spcBef>
              <a:spcAft>
                <a:spcPts val="0"/>
              </a:spcAft>
              <a:buNone/>
            </a:pPr>
            <a:r>
              <a:rPr lang="en-US" sz="1000" dirty="0"/>
              <a:t>  &lt;/li&gt;</a:t>
            </a:r>
            <a:endParaRPr sz="1000" dirty="0"/>
          </a:p>
          <a:p>
            <a:pPr marL="0" lvl="0" indent="0" algn="l" rtl="0">
              <a:spcBef>
                <a:spcPts val="0"/>
              </a:spcBef>
              <a:spcAft>
                <a:spcPts val="0"/>
              </a:spcAft>
              <a:buNone/>
            </a:pPr>
            <a:r>
              <a:rPr lang="en-US" sz="1000" dirty="0"/>
              <a:t>  &lt;li class="relationship" data-from="1" data-to="13"&gt;</a:t>
            </a:r>
            <a:endParaRPr sz="1000" dirty="0"/>
          </a:p>
          <a:p>
            <a:pPr marL="0" lvl="0" indent="0" algn="l" rtl="0">
              <a:spcBef>
                <a:spcPts val="0"/>
              </a:spcBef>
              <a:spcAft>
                <a:spcPts val="0"/>
              </a:spcAft>
              <a:buNone/>
            </a:pPr>
            <a:r>
              <a:rPr lang="en-US" sz="1000" dirty="0"/>
              <a:t>    &lt;span class="type"&gt;CONTAINS&lt;/span&gt;</a:t>
            </a:r>
            <a:endParaRPr sz="1000" dirty="0"/>
          </a:p>
          <a:p>
            <a:pPr marL="0" lvl="0" indent="0" algn="l" rtl="0">
              <a:spcBef>
                <a:spcPts val="0"/>
              </a:spcBef>
              <a:spcAft>
                <a:spcPts val="0"/>
              </a:spcAft>
              <a:buNone/>
            </a:pPr>
            <a:r>
              <a:rPr lang="en-US" sz="1000" dirty="0"/>
              <a:t>  &lt;/li&gt;</a:t>
            </a:r>
            <a:endParaRPr sz="1000" dirty="0"/>
          </a:p>
          <a:p>
            <a:pPr marL="0" lvl="0" indent="0" algn="l" rtl="0">
              <a:spcBef>
                <a:spcPts val="0"/>
              </a:spcBef>
              <a:spcAft>
                <a:spcPts val="0"/>
              </a:spcAft>
              <a:buNone/>
            </a:pPr>
            <a:r>
              <a:rPr lang="en-US" sz="1000" dirty="0"/>
              <a:t>  &lt;li class="relationship" data-from="1" data-to="7"&gt;</a:t>
            </a:r>
            <a:endParaRPr sz="1000" dirty="0"/>
          </a:p>
          <a:p>
            <a:pPr marL="0" lvl="0" indent="0" algn="l" rtl="0">
              <a:spcBef>
                <a:spcPts val="0"/>
              </a:spcBef>
              <a:spcAft>
                <a:spcPts val="0"/>
              </a:spcAft>
              <a:buNone/>
            </a:pPr>
            <a:r>
              <a:rPr lang="en-US" sz="1000" dirty="0"/>
              <a:t>    &lt;span class="type"&gt;CONTAINS&lt;/span&gt;&lt;dl class="properties"&gt;&lt;dt&gt;quantity&lt;/dt&gt;&lt;dd&gt;4&lt;/dd&gt;&lt;/dl&gt;&lt;/li&gt;</a:t>
            </a:r>
            <a:endParaRPr sz="1000" dirty="0"/>
          </a:p>
          <a:p>
            <a:pPr marL="0" lvl="0" indent="0" algn="l" rtl="0">
              <a:spcBef>
                <a:spcPts val="0"/>
              </a:spcBef>
              <a:spcAft>
                <a:spcPts val="0"/>
              </a:spcAft>
              <a:buNone/>
            </a:pPr>
            <a:r>
              <a:rPr lang="en-US" sz="1000" dirty="0"/>
              <a:t>  &lt;li class="relationship" data-from="2" data-to="7"&gt;</a:t>
            </a:r>
            <a:endParaRPr sz="1000" dirty="0"/>
          </a:p>
          <a:p>
            <a:pPr marL="0" lvl="0" indent="0" algn="l" rtl="0">
              <a:spcBef>
                <a:spcPts val="0"/>
              </a:spcBef>
              <a:spcAft>
                <a:spcPts val="0"/>
              </a:spcAft>
              <a:buNone/>
            </a:pPr>
            <a:r>
              <a:rPr lang="en-US" sz="1000" dirty="0"/>
              <a:t>    &lt;span class="type"&gt;CONTAINS&lt;/span&gt;&lt;dl class="properties"&gt;&lt;dt&gt;quantity&lt;/dt&gt;&lt;dd&gt;4&lt;/dd&gt;&lt;/dl&gt;&lt;/li&gt;</a:t>
            </a:r>
            <a:endParaRPr sz="1000" dirty="0"/>
          </a:p>
          <a:p>
            <a:pPr marL="0" lvl="0" indent="0" algn="l" rtl="0">
              <a:spcBef>
                <a:spcPts val="0"/>
              </a:spcBef>
              <a:spcAft>
                <a:spcPts val="0"/>
              </a:spcAft>
              <a:buNone/>
            </a:pPr>
            <a:r>
              <a:rPr lang="en-US" sz="1000" dirty="0"/>
              <a:t>  &lt;li class="relationship" data-from="0" data-to="7"&gt;</a:t>
            </a:r>
            <a:endParaRPr sz="1000" dirty="0"/>
          </a:p>
          <a:p>
            <a:pPr marL="0" lvl="0" indent="0" algn="l" rtl="0">
              <a:spcBef>
                <a:spcPts val="0"/>
              </a:spcBef>
              <a:spcAft>
                <a:spcPts val="0"/>
              </a:spcAft>
              <a:buNone/>
            </a:pPr>
            <a:r>
              <a:rPr lang="en-US" sz="1000" dirty="0"/>
              <a:t>    &lt;span class="type"&gt;CONTAINS&lt;/span&gt;&lt;dl class="properties"&gt;&lt;dt&gt;quantity&lt;/dt&gt;&lt;dd&gt;6&lt;/dd&gt;&lt;/dl&gt;&lt;/li&gt;</a:t>
            </a:r>
            <a:endParaRPr sz="1000" dirty="0"/>
          </a:p>
          <a:p>
            <a:pPr marL="0" lvl="0" indent="0" algn="l" rtl="0">
              <a:spcBef>
                <a:spcPts val="0"/>
              </a:spcBef>
              <a:spcAft>
                <a:spcPts val="0"/>
              </a:spcAft>
              <a:buNone/>
            </a:pPr>
            <a:r>
              <a:rPr lang="en-US" sz="1000" dirty="0"/>
              <a:t>  &lt;li class="relationship" data-from="0" data-to="14"&gt;</a:t>
            </a:r>
            <a:endParaRPr sz="1000" dirty="0"/>
          </a:p>
          <a:p>
            <a:pPr marL="0" lvl="0" indent="0" algn="l" rtl="0">
              <a:spcBef>
                <a:spcPts val="0"/>
              </a:spcBef>
              <a:spcAft>
                <a:spcPts val="0"/>
              </a:spcAft>
              <a:buNone/>
            </a:pPr>
            <a:r>
              <a:rPr lang="en-US" sz="1000" dirty="0"/>
              <a:t>    &lt;span class="type"&gt;CONTAINS&lt;/span&gt;</a:t>
            </a:r>
            <a:endParaRPr sz="1000" dirty="0"/>
          </a:p>
          <a:p>
            <a:pPr marL="0" lvl="0" indent="0" algn="l" rtl="0">
              <a:spcBef>
                <a:spcPts val="0"/>
              </a:spcBef>
              <a:spcAft>
                <a:spcPts val="0"/>
              </a:spcAft>
              <a:buNone/>
            </a:pPr>
            <a:r>
              <a:rPr lang="en-US" sz="1000" dirty="0"/>
              <a:t>  &lt;/li&gt;</a:t>
            </a:r>
            <a:endParaRPr sz="1000" dirty="0"/>
          </a:p>
          <a:p>
            <a:pPr marL="0" lvl="0" indent="0" algn="l" rtl="0">
              <a:spcBef>
                <a:spcPts val="0"/>
              </a:spcBef>
              <a:spcAft>
                <a:spcPts val="0"/>
              </a:spcAft>
              <a:buNone/>
            </a:pPr>
            <a:r>
              <a:rPr lang="en-US" sz="1000" dirty="0"/>
              <a:t>  &lt;li class="relationship" data-from="3" data-to="12"&gt;</a:t>
            </a:r>
            <a:endParaRPr sz="1000" dirty="0"/>
          </a:p>
          <a:p>
            <a:pPr marL="0" lvl="0" indent="0" algn="l" rtl="0">
              <a:spcBef>
                <a:spcPts val="0"/>
              </a:spcBef>
              <a:spcAft>
                <a:spcPts val="0"/>
              </a:spcAft>
              <a:buNone/>
            </a:pPr>
            <a:r>
              <a:rPr lang="en-US" sz="1000" dirty="0"/>
              <a:t>    &lt;span class="type"&gt;CONTAINS&lt;/span&gt;</a:t>
            </a:r>
            <a:endParaRPr sz="1000" dirty="0"/>
          </a:p>
          <a:p>
            <a:pPr marL="0" lvl="0" indent="0" algn="l" rtl="0">
              <a:spcBef>
                <a:spcPts val="0"/>
              </a:spcBef>
              <a:spcAft>
                <a:spcPts val="0"/>
              </a:spcAft>
              <a:buNone/>
            </a:pPr>
            <a:r>
              <a:rPr lang="en-US" sz="1000" dirty="0"/>
              <a:t>  &lt;/li&gt;</a:t>
            </a:r>
            <a:endParaRPr sz="1000" dirty="0"/>
          </a:p>
          <a:p>
            <a:pPr marL="0" lvl="0" indent="0" algn="l" rtl="0">
              <a:spcBef>
                <a:spcPts val="0"/>
              </a:spcBef>
              <a:spcAft>
                <a:spcPts val="0"/>
              </a:spcAft>
              <a:buNone/>
            </a:pPr>
            <a:r>
              <a:rPr lang="en-US" sz="1000" dirty="0"/>
              <a:t>  &lt;li class="relationship" data-from="3" data-to="14"&gt;</a:t>
            </a:r>
            <a:endParaRPr sz="1000" dirty="0"/>
          </a:p>
          <a:p>
            <a:pPr marL="0" lvl="0" indent="0" algn="l" rtl="0">
              <a:spcBef>
                <a:spcPts val="0"/>
              </a:spcBef>
              <a:spcAft>
                <a:spcPts val="0"/>
              </a:spcAft>
              <a:buNone/>
            </a:pPr>
            <a:r>
              <a:rPr lang="en-US" sz="1000" dirty="0"/>
              <a:t>    &lt;span class="type"&gt;CONTAINS&lt;/span&gt;</a:t>
            </a:r>
            <a:endParaRPr sz="1000" dirty="0"/>
          </a:p>
          <a:p>
            <a:pPr marL="0" lvl="0" indent="0" algn="l" rtl="0">
              <a:spcBef>
                <a:spcPts val="0"/>
              </a:spcBef>
              <a:spcAft>
                <a:spcPts val="0"/>
              </a:spcAft>
              <a:buNone/>
            </a:pPr>
            <a:r>
              <a:rPr lang="en-US" sz="1000" dirty="0"/>
              <a:t>  &lt;/li&gt;</a:t>
            </a:r>
            <a:endParaRPr sz="1000" dirty="0"/>
          </a:p>
          <a:p>
            <a:pPr marL="0" lvl="0" indent="0" algn="l" rtl="0">
              <a:spcBef>
                <a:spcPts val="0"/>
              </a:spcBef>
              <a:spcAft>
                <a:spcPts val="0"/>
              </a:spcAft>
              <a:buNone/>
            </a:pPr>
            <a:r>
              <a:rPr lang="en-US" sz="1000" dirty="0"/>
              <a:t>  &lt;li class="relationship" data-from="3" data-to="6"&gt;</a:t>
            </a:r>
            <a:endParaRPr sz="1000" dirty="0"/>
          </a:p>
          <a:p>
            <a:pPr marL="0" lvl="0" indent="0" algn="l" rtl="0">
              <a:spcBef>
                <a:spcPts val="0"/>
              </a:spcBef>
              <a:spcAft>
                <a:spcPts val="0"/>
              </a:spcAft>
              <a:buNone/>
            </a:pPr>
            <a:r>
              <a:rPr lang="en-US" sz="1000" dirty="0"/>
              <a:t>    &lt;span class="type"&gt;CONTAINS&lt;/span&gt;</a:t>
            </a:r>
            <a:endParaRPr sz="1000" dirty="0"/>
          </a:p>
          <a:p>
            <a:pPr marL="0" lvl="0" indent="0" algn="l" rtl="0">
              <a:spcBef>
                <a:spcPts val="0"/>
              </a:spcBef>
              <a:spcAft>
                <a:spcPts val="0"/>
              </a:spcAft>
              <a:buNone/>
            </a:pPr>
            <a:r>
              <a:rPr lang="en-US" sz="1000" dirty="0"/>
              <a:t>  &lt;/li&gt;</a:t>
            </a:r>
            <a:endParaRPr sz="1000" dirty="0"/>
          </a:p>
          <a:p>
            <a:pPr marL="0" lvl="0" indent="0" algn="l" rtl="0">
              <a:spcBef>
                <a:spcPts val="0"/>
              </a:spcBef>
              <a:spcAft>
                <a:spcPts val="0"/>
              </a:spcAft>
              <a:buNone/>
            </a:pPr>
            <a:r>
              <a:rPr lang="en-US" sz="1000" dirty="0"/>
              <a:t>  &lt;li class="relationship" data-from="0" data-to="6"&gt;</a:t>
            </a:r>
            <a:endParaRPr sz="1000" dirty="0"/>
          </a:p>
          <a:p>
            <a:pPr marL="0" lvl="0" indent="0" algn="l" rtl="0">
              <a:spcBef>
                <a:spcPts val="0"/>
              </a:spcBef>
              <a:spcAft>
                <a:spcPts val="0"/>
              </a:spcAft>
              <a:buNone/>
            </a:pPr>
            <a:r>
              <a:rPr lang="en-US" sz="1000" dirty="0"/>
              <a:t>    &lt;span class="type"&gt;CONTAINS&lt;/span&gt;</a:t>
            </a:r>
            <a:endParaRPr sz="1000" dirty="0"/>
          </a:p>
          <a:p>
            <a:pPr marL="0" lvl="0" indent="0" algn="l" rtl="0">
              <a:spcBef>
                <a:spcPts val="0"/>
              </a:spcBef>
              <a:spcAft>
                <a:spcPts val="0"/>
              </a:spcAft>
              <a:buNone/>
            </a:pPr>
            <a:r>
              <a:rPr lang="en-US" sz="1000" dirty="0"/>
              <a:t>  &lt;/li&gt;</a:t>
            </a:r>
            <a:endParaRPr sz="1000" dirty="0"/>
          </a:p>
          <a:p>
            <a:pPr marL="0" lvl="0" indent="0" algn="l" rtl="0">
              <a:spcBef>
                <a:spcPts val="0"/>
              </a:spcBef>
              <a:spcAft>
                <a:spcPts val="0"/>
              </a:spcAft>
              <a:buNone/>
            </a:pPr>
            <a:r>
              <a:rPr lang="en-US" sz="1000" dirty="0"/>
              <a:t>  &lt;li class="relationship" data-from="3" data-to="7"&gt;</a:t>
            </a:r>
            <a:endParaRPr sz="1000" dirty="0"/>
          </a:p>
          <a:p>
            <a:pPr marL="0" lvl="0" indent="0" algn="l" rtl="0">
              <a:spcBef>
                <a:spcPts val="0"/>
              </a:spcBef>
              <a:spcAft>
                <a:spcPts val="0"/>
              </a:spcAft>
              <a:buNone/>
            </a:pPr>
            <a:r>
              <a:rPr lang="en-US" sz="1000" dirty="0"/>
              <a:t>    &lt;span class="type"&gt;CONTAINS&lt;/span&gt;&lt;dl class="properties"&gt;&lt;dt&gt;quantity&lt;/dt&gt;&lt;dd&gt;6&lt;/dd&gt;&lt;/dl&gt;&lt;/li&gt;</a:t>
            </a:r>
            <a:endParaRPr sz="1000" dirty="0"/>
          </a:p>
          <a:p>
            <a:pPr marL="0" lvl="0" indent="0" algn="l" rtl="0">
              <a:spcBef>
                <a:spcPts val="0"/>
              </a:spcBef>
              <a:spcAft>
                <a:spcPts val="0"/>
              </a:spcAft>
              <a:buNone/>
            </a:pPr>
            <a:r>
              <a:rPr lang="en-US" sz="1000" dirty="0"/>
              <a:t>  &lt;li class="relationship" data-from="7" data-to="11"&gt;</a:t>
            </a:r>
            <a:endParaRPr sz="1000" dirty="0"/>
          </a:p>
          <a:p>
            <a:pPr marL="0" lvl="0" indent="0" algn="l" rtl="0">
              <a:spcBef>
                <a:spcPts val="0"/>
              </a:spcBef>
              <a:spcAft>
                <a:spcPts val="0"/>
              </a:spcAft>
              <a:buNone/>
            </a:pPr>
            <a:r>
              <a:rPr lang="en-US" sz="1000" dirty="0"/>
              <a:t>    &lt;span class="type"&gt;CONTAINS&lt;/span&gt;</a:t>
            </a:r>
            <a:endParaRPr sz="1000" dirty="0"/>
          </a:p>
          <a:p>
            <a:pPr marL="0" lvl="0" indent="0" algn="l" rtl="0">
              <a:spcBef>
                <a:spcPts val="0"/>
              </a:spcBef>
              <a:spcAft>
                <a:spcPts val="0"/>
              </a:spcAft>
              <a:buNone/>
            </a:pPr>
            <a:r>
              <a:rPr lang="en-US" sz="1000" dirty="0"/>
              <a:t>  &lt;/li&gt;</a:t>
            </a:r>
            <a:endParaRPr sz="1000" dirty="0"/>
          </a:p>
          <a:p>
            <a:pPr marL="0" lvl="0" indent="0" algn="l" rtl="0">
              <a:spcBef>
                <a:spcPts val="0"/>
              </a:spcBef>
              <a:spcAft>
                <a:spcPts val="0"/>
              </a:spcAft>
              <a:buNone/>
            </a:pPr>
            <a:r>
              <a:rPr lang="en-US" sz="1000" dirty="0"/>
              <a:t>  &lt;li class="relationship" data-from="7" data-to="10"&gt;</a:t>
            </a:r>
            <a:endParaRPr sz="1000" dirty="0"/>
          </a:p>
          <a:p>
            <a:pPr marL="0" lvl="0" indent="0" algn="l" rtl="0">
              <a:spcBef>
                <a:spcPts val="0"/>
              </a:spcBef>
              <a:spcAft>
                <a:spcPts val="0"/>
              </a:spcAft>
              <a:buNone/>
            </a:pPr>
            <a:r>
              <a:rPr lang="en-US" sz="1000" dirty="0"/>
              <a:t>    &lt;span class="type"&gt;CONTAINS&lt;/span&gt;</a:t>
            </a:r>
            <a:endParaRPr sz="1000" dirty="0"/>
          </a:p>
          <a:p>
            <a:pPr marL="0" lvl="0" indent="0" algn="l" rtl="0">
              <a:spcBef>
                <a:spcPts val="0"/>
              </a:spcBef>
              <a:spcAft>
                <a:spcPts val="0"/>
              </a:spcAft>
              <a:buNone/>
            </a:pPr>
            <a:r>
              <a:rPr lang="en-US" sz="1000" dirty="0"/>
              <a:t>  &lt;/li&gt;</a:t>
            </a:r>
            <a:endParaRPr sz="1000" dirty="0"/>
          </a:p>
          <a:p>
            <a:pPr marL="0" lvl="0" indent="0" algn="l" rtl="0">
              <a:spcBef>
                <a:spcPts val="0"/>
              </a:spcBef>
              <a:spcAft>
                <a:spcPts val="0"/>
              </a:spcAft>
              <a:buNone/>
            </a:pPr>
            <a:r>
              <a:rPr lang="en-US" sz="1000" dirty="0"/>
              <a:t>  &lt;li class="relationship" data-from="7" data-to="9"&gt;</a:t>
            </a:r>
            <a:endParaRPr sz="1000" dirty="0"/>
          </a:p>
          <a:p>
            <a:pPr marL="0" lvl="0" indent="0" algn="l" rtl="0">
              <a:spcBef>
                <a:spcPts val="0"/>
              </a:spcBef>
              <a:spcAft>
                <a:spcPts val="0"/>
              </a:spcAft>
              <a:buNone/>
            </a:pPr>
            <a:r>
              <a:rPr lang="en-US" sz="1000" dirty="0"/>
              <a:t>    &lt;span class="type"&gt;CONTAINS&lt;/span&gt;</a:t>
            </a:r>
            <a:endParaRPr sz="1000" dirty="0"/>
          </a:p>
          <a:p>
            <a:pPr marL="0" lvl="0" indent="0" algn="l" rtl="0">
              <a:spcBef>
                <a:spcPts val="0"/>
              </a:spcBef>
              <a:spcAft>
                <a:spcPts val="0"/>
              </a:spcAft>
              <a:buNone/>
            </a:pPr>
            <a:r>
              <a:rPr lang="en-US" sz="1000" dirty="0"/>
              <a:t>  &lt;/li&gt;</a:t>
            </a:r>
            <a:endParaRPr sz="1000" dirty="0"/>
          </a:p>
          <a:p>
            <a:pPr marL="0" lvl="0" indent="0" algn="l" rtl="0">
              <a:spcBef>
                <a:spcPts val="0"/>
              </a:spcBef>
              <a:spcAft>
                <a:spcPts val="0"/>
              </a:spcAft>
              <a:buNone/>
            </a:pPr>
            <a:r>
              <a:rPr lang="en-US" sz="1000" dirty="0"/>
              <a:t>  &lt;li class="relationship" data-from="7" data-to="8"&gt;</a:t>
            </a:r>
            <a:endParaRPr sz="1000" dirty="0"/>
          </a:p>
          <a:p>
            <a:pPr marL="0" lvl="0" indent="0" algn="l" rtl="0">
              <a:spcBef>
                <a:spcPts val="0"/>
              </a:spcBef>
              <a:spcAft>
                <a:spcPts val="0"/>
              </a:spcAft>
              <a:buNone/>
            </a:pPr>
            <a:r>
              <a:rPr lang="en-US" sz="1000" dirty="0"/>
              <a:t>    &lt;span class="type"&gt;CONTAINS&lt;/span&gt;&lt;dl class="properties"&gt;&lt;dt&gt;quantity&lt;/dt&gt;&lt;dd&gt;2&lt;/dd&gt;&lt;/dl&gt;&lt;/li&gt;</a:t>
            </a:r>
            <a:endParaRPr sz="1000" dirty="0"/>
          </a:p>
          <a:p>
            <a:pPr marL="0" lvl="0" indent="0" algn="l" rtl="0">
              <a:spcBef>
                <a:spcPts val="0"/>
              </a:spcBef>
              <a:spcAft>
                <a:spcPts val="0"/>
              </a:spcAft>
              <a:buNone/>
            </a:pPr>
            <a:r>
              <a:rPr lang="en-US" sz="1000" dirty="0"/>
              <a:t>  &lt;li class="relationship" data-from="7" data-to="5"&gt;</a:t>
            </a:r>
            <a:endParaRPr sz="1000" dirty="0"/>
          </a:p>
          <a:p>
            <a:pPr marL="0" lvl="0" indent="0" algn="l" rtl="0">
              <a:spcBef>
                <a:spcPts val="0"/>
              </a:spcBef>
              <a:spcAft>
                <a:spcPts val="0"/>
              </a:spcAft>
              <a:buNone/>
            </a:pPr>
            <a:r>
              <a:rPr lang="en-US" sz="1000" dirty="0"/>
              <a:t>    &lt;span class="type"&gt;CONTAINS&lt;/span&gt;&lt;dl class="properties"&gt;&lt;dt&gt;quantity&lt;/dt&gt;&lt;dd&gt;2&lt;/dd&gt;&lt;/dl&gt;&lt;/li&gt;</a:t>
            </a:r>
            <a:endParaRPr sz="1000" dirty="0"/>
          </a:p>
          <a:p>
            <a:pPr marL="0" lvl="0" indent="0" algn="l" rtl="0">
              <a:spcBef>
                <a:spcPts val="0"/>
              </a:spcBef>
              <a:spcAft>
                <a:spcPts val="0"/>
              </a:spcAft>
              <a:buNone/>
            </a:pPr>
            <a:r>
              <a:rPr lang="en-US" sz="1000" dirty="0"/>
              <a:t>&lt;/ul&gt;</a:t>
            </a:r>
            <a:endParaRPr sz="1000" dirty="0"/>
          </a:p>
          <a:p>
            <a:pPr marL="0" lvl="0" indent="0" algn="l" rtl="0">
              <a:spcBef>
                <a:spcPts val="0"/>
              </a:spcBef>
              <a:spcAft>
                <a:spcPts val="0"/>
              </a:spcAft>
              <a:buNone/>
            </a:pPr>
            <a:br>
              <a:rPr lang="en-US" sz="1000" dirty="0"/>
            </a:br>
            <a:br>
              <a:rPr lang="en-US" sz="1000" dirty="0"/>
            </a:br>
            <a:endParaRPr sz="1000" dirty="0"/>
          </a:p>
        </p:txBody>
      </p:sp>
      <p:sp>
        <p:nvSpPr>
          <p:cNvPr id="383" name="Google Shape;383;g57d185c5ae_0_4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extLst>
      <p:ext uri="{BB962C8B-B14F-4D97-AF65-F5344CB8AC3E}">
        <p14:creationId xmlns:p14="http://schemas.microsoft.com/office/powerpoint/2010/main" val="16734046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72f0b6c59b_2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72f0b6c59b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go by our questions bit by bit and see how neo4j will anchor and traverse.</a:t>
            </a:r>
            <a:endParaRPr dirty="0"/>
          </a:p>
        </p:txBody>
      </p:sp>
      <p:sp>
        <p:nvSpPr>
          <p:cNvPr id="391" name="Google Shape;391;g72f0b6c59b_2_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extLst>
      <p:ext uri="{BB962C8B-B14F-4D97-AF65-F5344CB8AC3E}">
        <p14:creationId xmlns:p14="http://schemas.microsoft.com/office/powerpoint/2010/main" val="19198221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83389d0dd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83389d0dd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a:t>To answer the first question, we would anchor on the </a:t>
            </a:r>
            <a:r>
              <a:rPr lang="en-US" sz="1000" b="1"/>
              <a:t>Wood table 40"</a:t>
            </a:r>
            <a:r>
              <a:rPr lang="en-US" sz="1000"/>
              <a:t> node, and iteratively traverse all CONTAINS  until we get all of the parts required to make the product. Multiply by the </a:t>
            </a:r>
            <a:r>
              <a:rPr lang="en-US" sz="1000" b="1"/>
              <a:t>quantity </a:t>
            </a:r>
            <a:r>
              <a:rPr lang="en-US" sz="1000"/>
              <a:t>property as you go.</a:t>
            </a:r>
            <a:endParaRPr sz="1000"/>
          </a:p>
        </p:txBody>
      </p:sp>
      <p:sp>
        <p:nvSpPr>
          <p:cNvPr id="401" name="Google Shape;401;g83389d0ddd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extLst>
      <p:ext uri="{BB962C8B-B14F-4D97-AF65-F5344CB8AC3E}">
        <p14:creationId xmlns:p14="http://schemas.microsoft.com/office/powerpoint/2010/main" val="31360699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3389d0dd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3389d0dd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The application code that supports this question would need to come up with the inventory of parts needed to assemble the Deluxe wood table 60" and then multiply the parts list by 100. The application would then be integrated with an inventory application to truly answer the question.</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US" sz="1000" dirty="0"/>
              <a:t>Frequently, during the entity identification stage, the question of inventory comes up.  Different people will advocate for or against it.  Both cases work, but with different strengths and weaknesses.</a:t>
            </a:r>
            <a:br>
              <a:rPr lang="en-US" sz="1000" dirty="0"/>
            </a:br>
            <a:br>
              <a:rPr lang="en-US" sz="1000" dirty="0"/>
            </a:br>
            <a:r>
              <a:rPr lang="en-US" sz="1000" dirty="0"/>
              <a:t>If inventory is in the graph, the application architecture can be  simpler--no need to integrate two data sources at query time.  The downside is that </a:t>
            </a:r>
            <a:r>
              <a:rPr lang="en-US" sz="1000" b="1" dirty="0"/>
              <a:t>stock numbers </a:t>
            </a:r>
            <a:r>
              <a:rPr lang="en-US" sz="1000" dirty="0"/>
              <a:t>change frequently, and whenever they do, you will need to update the graph data.  Neo4j is not specifically </a:t>
            </a:r>
            <a:r>
              <a:rPr lang="en-US" sz="1000" b="1" i="1" dirty="0"/>
              <a:t>bad </a:t>
            </a:r>
            <a:r>
              <a:rPr lang="en-US" sz="1000" b="1" dirty="0"/>
              <a:t>for frequent updates</a:t>
            </a:r>
            <a:r>
              <a:rPr lang="en-US" sz="1000" dirty="0"/>
              <a:t>, but it offers no benefits in that area relative to other data management solutions.</a:t>
            </a:r>
            <a:br>
              <a:rPr lang="en-US" sz="1000" dirty="0"/>
            </a:br>
            <a:br>
              <a:rPr lang="en-US" sz="1000" dirty="0"/>
            </a:br>
            <a:r>
              <a:rPr lang="en-US" sz="1000" dirty="0"/>
              <a:t>Ideologically, we at Neo4j see graph databases as a </a:t>
            </a:r>
            <a:r>
              <a:rPr lang="en-US" sz="1000" b="1" dirty="0"/>
              <a:t>problem-solving complement </a:t>
            </a:r>
            <a:r>
              <a:rPr lang="en-US" sz="1000" dirty="0"/>
              <a:t>to the existing </a:t>
            </a:r>
            <a:r>
              <a:rPr lang="en-US" sz="1000" b="1" dirty="0"/>
              <a:t>data management paradigm</a:t>
            </a:r>
            <a:r>
              <a:rPr lang="en-US" sz="1000" dirty="0"/>
              <a:t>.  If you were maintaining stock data somewhere else anyway, there is no inherent need to move it into Neo4j.</a:t>
            </a:r>
            <a:endParaRPr sz="1000" dirty="0"/>
          </a:p>
        </p:txBody>
      </p:sp>
      <p:sp>
        <p:nvSpPr>
          <p:cNvPr id="444" name="Google Shape;444;g83389d0ddd_0_6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extLst>
      <p:ext uri="{BB962C8B-B14F-4D97-AF65-F5344CB8AC3E}">
        <p14:creationId xmlns:p14="http://schemas.microsoft.com/office/powerpoint/2010/main" val="1772548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e017363fa_0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7e017363fa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8" name="Google Shape;148;g7e017363fa_0_8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50f5c903c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50f5c903c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a:t>For this question, the application would anchor on the Part with the name </a:t>
            </a:r>
            <a:r>
              <a:rPr lang="en-US" sz="1000" b="1"/>
              <a:t>table brace</a:t>
            </a:r>
            <a:r>
              <a:rPr lang="en-US" sz="1000"/>
              <a:t>. Then it would traverse backwards along each CONTAINS to find the products that use it.</a:t>
            </a:r>
            <a:endParaRPr sz="1000"/>
          </a:p>
        </p:txBody>
      </p:sp>
      <p:sp>
        <p:nvSpPr>
          <p:cNvPr id="485" name="Google Shape;485;g50f5c903c9_0_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extLst>
      <p:ext uri="{BB962C8B-B14F-4D97-AF65-F5344CB8AC3E}">
        <p14:creationId xmlns:p14="http://schemas.microsoft.com/office/powerpoint/2010/main" val="465174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50f5c903c9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50f5c903c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a:t>We anchor on the Wood table 60" product, and iteratively  traverse each CONTAINS to the parts that the product contains. The application would simply add up the prices of the parts (multiplied by </a:t>
            </a:r>
            <a:r>
              <a:rPr lang="en-US" sz="1000" b="1"/>
              <a:t>quantity </a:t>
            </a:r>
            <a:r>
              <a:rPr lang="en-US" sz="1000"/>
              <a:t>when applicable) to come up with the total price. </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US" sz="1000"/>
              <a:t>During the entity identification stage, there is often a debate about whether Assembly nodes should contain a price, or if price should be kept only on the Part leaf nodes.  That debate may even extend to whether price should be kept on Product nodes.  Again, there is no “right” answer, only tradeoffs to be aware of.</a:t>
            </a:r>
            <a:br>
              <a:rPr lang="en-US" sz="1000"/>
            </a:br>
            <a:br>
              <a:rPr lang="en-US" sz="1000"/>
            </a:br>
            <a:r>
              <a:rPr lang="en-US" sz="1000"/>
              <a:t>If price is only on Parts, then this query needs to traverse further in order to find the answer.  The benefit is that data updates are easier.  If Assembly has a price, then that price is affected by any price changes of the sub-parts; ditto if price is on Products.  The added complexity in data maintenance is generally undesirable.   However, one big benefit of putting price at the Assembly level is that the Cypher for this question is simpler and more predictable.  You can guarantee that Price is available exactly one hop away from the anchor node in all cases.  This modeler felt that that benefit balanced out the added data maintenance expense.</a:t>
            </a:r>
            <a:endParaRPr sz="1000"/>
          </a:p>
        </p:txBody>
      </p:sp>
      <p:sp>
        <p:nvSpPr>
          <p:cNvPr id="502" name="Google Shape;502;g50f5c903c9_0_1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extLst>
      <p:ext uri="{BB962C8B-B14F-4D97-AF65-F5344CB8AC3E}">
        <p14:creationId xmlns:p14="http://schemas.microsoft.com/office/powerpoint/2010/main" val="21685848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72f0b6c59b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72f0b6c59b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3" name="Google Shape;543;g72f0b6c59b_2_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extLst>
      <p:ext uri="{BB962C8B-B14F-4D97-AF65-F5344CB8AC3E}">
        <p14:creationId xmlns:p14="http://schemas.microsoft.com/office/powerpoint/2010/main" val="42762172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50f5c903c9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50f5c903c9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Scalability questions should be asked by stakeholders and developers. Developers will have a better idea of the challenges with implementing the model as it scales so they are a key player in doing the scalability analysis. Stakeholders would have a better idea of how many products and parts, how often prices change etc.</a:t>
            </a:r>
            <a:br>
              <a:rPr lang="en-US" sz="1000" dirty="0"/>
            </a:br>
            <a:br>
              <a:rPr lang="en-US" sz="1000" dirty="0"/>
            </a:br>
            <a:r>
              <a:rPr lang="en-US" sz="1000" dirty="0"/>
              <a:t>Here, we are only looking </a:t>
            </a:r>
            <a:r>
              <a:rPr lang="en-US" sz="1000" b="1" dirty="0"/>
              <a:t>for conceptual scalability concerns</a:t>
            </a:r>
            <a:r>
              <a:rPr lang="en-US" sz="1000" dirty="0"/>
              <a:t>.  We will also do this at the level of individual query performance during the </a:t>
            </a:r>
            <a:r>
              <a:rPr lang="en-US" sz="1000" b="1" dirty="0"/>
              <a:t>Implementation </a:t>
            </a:r>
            <a:r>
              <a:rPr lang="en-US" sz="1000" dirty="0"/>
              <a:t>portion of the course. </a:t>
            </a:r>
            <a:endParaRPr sz="1000" dirty="0"/>
          </a:p>
        </p:txBody>
      </p:sp>
      <p:sp>
        <p:nvSpPr>
          <p:cNvPr id="553" name="Google Shape;553;g50f5c903c9_0_18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extLst>
      <p:ext uri="{BB962C8B-B14F-4D97-AF65-F5344CB8AC3E}">
        <p14:creationId xmlns:p14="http://schemas.microsoft.com/office/powerpoint/2010/main" val="39775654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0f5c903c9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0f5c903c9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Before coming to the class, the students should have downloaded and uncompressed:</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US" sz="1000" u="sng" dirty="0">
                <a:solidFill>
                  <a:schemeClr val="hlink"/>
                </a:solidFill>
                <a:hlinkClick r:id="rId3"/>
              </a:rPr>
              <a:t>https://r.neo4j.com/neo4j-intro-modeling</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US" sz="1000" dirty="0"/>
              <a:t>This file contains exercise files and also solutions to the exercises.</a:t>
            </a:r>
            <a:endParaRPr sz="1000" dirty="0"/>
          </a:p>
        </p:txBody>
      </p:sp>
      <p:sp>
        <p:nvSpPr>
          <p:cNvPr id="385" name="Google Shape;385;g50f5c903c9_0_8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extLst>
      <p:ext uri="{BB962C8B-B14F-4D97-AF65-F5344CB8AC3E}">
        <p14:creationId xmlns:p14="http://schemas.microsoft.com/office/powerpoint/2010/main" val="5100027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50f5c903c9_0_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50f5c903c9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92" name="Google Shape;392;g50f5c903c9_0_8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extLst>
      <p:ext uri="{BB962C8B-B14F-4D97-AF65-F5344CB8AC3E}">
        <p14:creationId xmlns:p14="http://schemas.microsoft.com/office/powerpoint/2010/main" val="18250076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50f5c903c9_0_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50f5c903c9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92" name="Google Shape;392;g50f5c903c9_0_8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extLst>
      <p:ext uri="{BB962C8B-B14F-4D97-AF65-F5344CB8AC3E}">
        <p14:creationId xmlns:p14="http://schemas.microsoft.com/office/powerpoint/2010/main" val="27492517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57d185c5a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57d185c5a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g57d185c5ae_0_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Tree>
    <p:extLst>
      <p:ext uri="{BB962C8B-B14F-4D97-AF65-F5344CB8AC3E}">
        <p14:creationId xmlns:p14="http://schemas.microsoft.com/office/powerpoint/2010/main" val="9226002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0f5c903c9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0f5c903c9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g50f5c903c9_0_8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extLst>
      <p:ext uri="{BB962C8B-B14F-4D97-AF65-F5344CB8AC3E}">
        <p14:creationId xmlns:p14="http://schemas.microsoft.com/office/powerpoint/2010/main" val="42828949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72f0b6c59b_2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72f0b6c59b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6" name="Google Shape;596;g72f0b6c59b_2_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59</a:t>
            </a:fld>
            <a:endParaRPr/>
          </a:p>
        </p:txBody>
      </p:sp>
    </p:spTree>
    <p:extLst>
      <p:ext uri="{BB962C8B-B14F-4D97-AF65-F5344CB8AC3E}">
        <p14:creationId xmlns:p14="http://schemas.microsoft.com/office/powerpoint/2010/main" val="556140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49e220e3a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49e220e3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23" name="Google Shape;123;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60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020504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50f5c903c9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50f5c903c9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section, we will look at some best practices and rules of thumb when designing different aspects of your data model.  We will look specifically at these topics.</a:t>
            </a:r>
            <a:endParaRPr dirty="0"/>
          </a:p>
        </p:txBody>
      </p:sp>
      <p:sp>
        <p:nvSpPr>
          <p:cNvPr id="129" name="Google Shape;129;g50f5c903c9_0_5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extLst>
      <p:ext uri="{BB962C8B-B14F-4D97-AF65-F5344CB8AC3E}">
        <p14:creationId xmlns:p14="http://schemas.microsoft.com/office/powerpoint/2010/main" val="19632711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2f318a3a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2f318a3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72f318a3ae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extLst>
      <p:ext uri="{BB962C8B-B14F-4D97-AF65-F5344CB8AC3E}">
        <p14:creationId xmlns:p14="http://schemas.microsoft.com/office/powerpoint/2010/main" val="38617106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7d185c5ae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7d185c5ae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In models like this one, an address should be uniquely identified because it should represent a single point of data in the graph. This is important in fraud detection applications where variations of the same address may be used to make a fraudulent transaction against the application.</a:t>
            </a:r>
            <a:br>
              <a:rPr lang="en-US" sz="1000" dirty="0"/>
            </a:br>
            <a:br>
              <a:rPr lang="en-US" sz="1000" dirty="0"/>
            </a:br>
            <a:r>
              <a:rPr lang="en-US" sz="1000" dirty="0"/>
              <a:t>In this particular example, it is clear from the wider context that the various </a:t>
            </a:r>
            <a:r>
              <a:rPr lang="en-US" sz="1000" b="1" dirty="0"/>
              <a:t>500 Main St</a:t>
            </a:r>
            <a:r>
              <a:rPr lang="en-US" sz="1000" dirty="0"/>
              <a:t> nodes are all distinct places.  But this nonetheless makes it harder to anchor on Address Line 1, and more difficult to modify  the graph data later.  </a:t>
            </a:r>
            <a:br>
              <a:rPr lang="en-US" sz="1000" dirty="0"/>
            </a:br>
            <a:br>
              <a:rPr lang="en-US" sz="1000" b="1" dirty="0"/>
            </a:br>
            <a:r>
              <a:rPr lang="en-US" sz="1000" b="1" dirty="0"/>
              <a:t>We consider it a best practice to always have a property (or set of properties) that uniquely identify a node.  Here, we’ve </a:t>
            </a:r>
            <a:r>
              <a:rPr lang="en-US" sz="1000" dirty="0"/>
              <a:t>added a geolocation property to do so.  That property will likely never be used as a query tool.</a:t>
            </a:r>
            <a:br>
              <a:rPr lang="en-US" sz="1000" dirty="0"/>
            </a:br>
            <a:endParaRPr sz="1000" dirty="0"/>
          </a:p>
        </p:txBody>
      </p:sp>
      <p:sp>
        <p:nvSpPr>
          <p:cNvPr id="144" name="Google Shape;144;g57d185c5ae_0_7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extLst>
      <p:ext uri="{BB962C8B-B14F-4D97-AF65-F5344CB8AC3E}">
        <p14:creationId xmlns:p14="http://schemas.microsoft.com/office/powerpoint/2010/main" val="30802841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0f5c903c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0f5c903c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We have here two extreme examples.  On the left we have no fanout, and on the right, maximum fanout (maximum one property per node).  Both cases are usually suboptimal.</a:t>
            </a:r>
            <a:br>
              <a:rPr lang="en-US" sz="1000" dirty="0"/>
            </a:br>
            <a:br>
              <a:rPr lang="en-US" sz="1000" dirty="0"/>
            </a:br>
            <a:r>
              <a:rPr lang="en-US" sz="1000" dirty="0"/>
              <a:t>In general, you use fanout to do one of two things.</a:t>
            </a:r>
            <a:br>
              <a:rPr lang="en-US" sz="1000" dirty="0"/>
            </a:br>
            <a:endParaRPr sz="1000" dirty="0"/>
          </a:p>
          <a:p>
            <a:pPr marL="457200" lvl="0" indent="-292100" algn="l" rtl="0">
              <a:spcBef>
                <a:spcPts val="0"/>
              </a:spcBef>
              <a:spcAft>
                <a:spcPts val="0"/>
              </a:spcAft>
              <a:buSzPts val="1000"/>
              <a:buAutoNum type="arabicPeriod"/>
            </a:pPr>
            <a:r>
              <a:rPr lang="en-US" sz="1000" b="1" dirty="0"/>
              <a:t>Reduce duplication of properties. </a:t>
            </a:r>
            <a:r>
              <a:rPr lang="en-US" sz="1000" dirty="0"/>
              <a:t>Instead of having a repeated property on every node, you can instead have all of those nodes connected to a shared node with that property.  This can make data updates massively easier.</a:t>
            </a:r>
          </a:p>
          <a:p>
            <a:pPr marL="457200" lvl="0" indent="-292100" algn="l" rtl="0">
              <a:spcBef>
                <a:spcPts val="0"/>
              </a:spcBef>
              <a:spcAft>
                <a:spcPts val="0"/>
              </a:spcAft>
              <a:buSzPts val="1000"/>
              <a:buAutoNum type="arabicPeriod"/>
            </a:pPr>
            <a:endParaRPr sz="1000" dirty="0"/>
          </a:p>
          <a:p>
            <a:pPr marL="457200" lvl="0" indent="-292100" algn="l" rtl="0">
              <a:spcBef>
                <a:spcPts val="0"/>
              </a:spcBef>
              <a:spcAft>
                <a:spcPts val="0"/>
              </a:spcAft>
              <a:buSzPts val="1000"/>
              <a:buAutoNum type="arabicPeriod"/>
            </a:pPr>
            <a:r>
              <a:rPr lang="en-US" sz="1000" b="1" dirty="0"/>
              <a:t>Reduce gather-and-inspect behavior during a traversal.  </a:t>
            </a:r>
            <a:r>
              <a:rPr lang="en-US" sz="1000" dirty="0"/>
              <a:t>In the left-side case, for example, if we want to find every address in the city of </a:t>
            </a:r>
            <a:r>
              <a:rPr lang="en-US" sz="1000" dirty="0" err="1"/>
              <a:t>Axebridge</a:t>
            </a:r>
            <a:r>
              <a:rPr lang="en-US" sz="1000" dirty="0"/>
              <a:t>, we would need to check the properties on EVERY Person node, then discard most of them.  This is grossly inefficient.  In the right-side case, this is a simple matter of locating the singular </a:t>
            </a:r>
            <a:r>
              <a:rPr lang="en-US" sz="1000" dirty="0" err="1"/>
              <a:t>Axebridge</a:t>
            </a:r>
            <a:r>
              <a:rPr lang="en-US" sz="1000" dirty="0"/>
              <a:t> node, and traversing to every Address node connected to it.  </a:t>
            </a:r>
            <a:r>
              <a:rPr lang="en-US" sz="1000" b="1" dirty="0"/>
              <a:t>This model has no “wasted” hops.</a:t>
            </a:r>
            <a:endParaRPr sz="1000" b="1" dirty="0"/>
          </a:p>
          <a:p>
            <a:pPr marL="0" lvl="0" indent="0" algn="l" rtl="0">
              <a:spcBef>
                <a:spcPts val="0"/>
              </a:spcBef>
              <a:spcAft>
                <a:spcPts val="0"/>
              </a:spcAft>
              <a:buNone/>
            </a:pPr>
            <a:endParaRPr sz="1000" b="1" dirty="0"/>
          </a:p>
          <a:p>
            <a:pPr marL="0" lvl="0" indent="0" algn="l" rtl="0">
              <a:spcBef>
                <a:spcPts val="0"/>
              </a:spcBef>
              <a:spcAft>
                <a:spcPts val="0"/>
              </a:spcAft>
              <a:buNone/>
            </a:pPr>
            <a:r>
              <a:rPr lang="en-US" sz="1000" dirty="0"/>
              <a:t>As a result, you generally use fanout for </a:t>
            </a:r>
            <a:r>
              <a:rPr lang="en-US" sz="1000" b="1" dirty="0"/>
              <a:t>anchors </a:t>
            </a:r>
            <a:r>
              <a:rPr lang="en-US" sz="1000" dirty="0"/>
              <a:t>and </a:t>
            </a:r>
            <a:r>
              <a:rPr lang="en-US" sz="1000" b="1" dirty="0"/>
              <a:t>navigators</a:t>
            </a:r>
            <a:r>
              <a:rPr lang="en-US" sz="1000" dirty="0"/>
              <a:t>.  You almost never see fanout used for </a:t>
            </a:r>
            <a:r>
              <a:rPr lang="en-US" sz="1000" b="1" dirty="0"/>
              <a:t>output,</a:t>
            </a:r>
            <a:r>
              <a:rPr lang="en-US" sz="1000" dirty="0"/>
              <a:t> </a:t>
            </a:r>
            <a:r>
              <a:rPr lang="en-US" sz="1000" b="1" dirty="0"/>
              <a:t>unique identifier</a:t>
            </a:r>
            <a:r>
              <a:rPr lang="en-US" sz="1000" dirty="0"/>
              <a:t>, or </a:t>
            </a:r>
            <a:r>
              <a:rPr lang="en-US" sz="1000" b="1" dirty="0"/>
              <a:t>decorator </a:t>
            </a:r>
            <a:r>
              <a:rPr lang="en-US" sz="1000" dirty="0"/>
              <a:t>properties, </a:t>
            </a:r>
            <a:r>
              <a:rPr lang="en-US" sz="1000" b="1" dirty="0"/>
              <a:t>because it makes traversal a few hops longer for no real benefit.  </a:t>
            </a:r>
            <a:r>
              <a:rPr lang="en-US" sz="1000" dirty="0"/>
              <a:t>This is why the maximum-fanout case on the right is usually undesirable: </a:t>
            </a:r>
            <a:r>
              <a:rPr lang="en-US" sz="1000" b="1" dirty="0"/>
              <a:t>it is almost never the case that EVERY property is an anchor or navigator!</a:t>
            </a:r>
            <a:endParaRPr sz="1000" b="1" dirty="0"/>
          </a:p>
        </p:txBody>
      </p:sp>
      <p:sp>
        <p:nvSpPr>
          <p:cNvPr id="246" name="Google Shape;246;g50f5c903c9_0_40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extLst>
      <p:ext uri="{BB962C8B-B14F-4D97-AF65-F5344CB8AC3E}">
        <p14:creationId xmlns:p14="http://schemas.microsoft.com/office/powerpoint/2010/main" val="3368945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72f318a3a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72f318a3a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g72f318a3ae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extLst>
      <p:ext uri="{BB962C8B-B14F-4D97-AF65-F5344CB8AC3E}">
        <p14:creationId xmlns:p14="http://schemas.microsoft.com/office/powerpoint/2010/main" val="8272732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0f5c903c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0f5c903c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a:t>Being specific with property types allows you to reduce gather-and-inspect behavior.  In this case, if you’re only interested in what libraries will be INSTALLED by an app, the specific types on the right saves you some wasted traversal.</a:t>
            </a:r>
            <a:endParaRPr sz="1000"/>
          </a:p>
        </p:txBody>
      </p:sp>
      <p:sp>
        <p:nvSpPr>
          <p:cNvPr id="295" name="Google Shape;295;g50f5c903c9_0_3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Tree>
    <p:extLst>
      <p:ext uri="{BB962C8B-B14F-4D97-AF65-F5344CB8AC3E}">
        <p14:creationId xmlns:p14="http://schemas.microsoft.com/office/powerpoint/2010/main" val="6106081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0f5c903c9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50f5c903c9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But it is possible to be TOO specific!  The model on the right makes it impossible to write generalized queries.  </a:t>
            </a:r>
            <a:r>
              <a:rPr lang="en-US" sz="1000" b="1" dirty="0"/>
              <a:t>If you want to find every person who works at a given address, you would need to write a massive OR clause to include every person’s name in the relationship type..</a:t>
            </a:r>
            <a:endParaRPr sz="1000" b="1" dirty="0"/>
          </a:p>
        </p:txBody>
      </p:sp>
      <p:sp>
        <p:nvSpPr>
          <p:cNvPr id="305" name="Google Shape;305;g50f5c903c9_0_38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67</a:t>
            </a:fld>
            <a:endParaRPr/>
          </a:p>
        </p:txBody>
      </p:sp>
    </p:spTree>
    <p:extLst>
      <p:ext uri="{BB962C8B-B14F-4D97-AF65-F5344CB8AC3E}">
        <p14:creationId xmlns:p14="http://schemas.microsoft.com/office/powerpoint/2010/main" val="1651024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0f5c903c9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0f5c903c9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Semantically symmetrical relationships present two problems.  “</a:t>
            </a:r>
            <a:br>
              <a:rPr lang="en-US" sz="1000" dirty="0"/>
            </a:br>
            <a:br>
              <a:rPr lang="en-US" sz="1000" dirty="0"/>
            </a:br>
            <a:r>
              <a:rPr lang="en-US" sz="1000" dirty="0"/>
              <a:t>First, they are a form of needless data duplication.  PARENT_OF and CHILD_OF mean exactly the same thing; you cannot have one be true and the other not.</a:t>
            </a:r>
            <a:br>
              <a:rPr lang="en-US" sz="1000" dirty="0"/>
            </a:br>
            <a:br>
              <a:rPr lang="en-US" sz="1000" dirty="0"/>
            </a:br>
            <a:r>
              <a:rPr lang="en-US" sz="1000" dirty="0"/>
              <a:t>Second, they allow you to violate the Cypher expectation </a:t>
            </a:r>
            <a:r>
              <a:rPr lang="en-US" sz="1000" b="1" dirty="0"/>
              <a:t>of relationship uniqueness</a:t>
            </a:r>
            <a:r>
              <a:rPr lang="en-US" sz="1000" dirty="0"/>
              <a:t>.  </a:t>
            </a:r>
            <a:r>
              <a:rPr lang="en-US" sz="1000" b="1" dirty="0"/>
              <a:t>Semantically</a:t>
            </a:r>
            <a:r>
              <a:rPr lang="en-US" sz="1000" dirty="0"/>
              <a:t>, you have two identical relationships--they just look different technically.  This allows you to traverse the “same” relationship twice.</a:t>
            </a:r>
            <a:br>
              <a:rPr lang="en-US" sz="1000" dirty="0"/>
            </a:br>
            <a:br>
              <a:rPr lang="en-US" sz="1000" dirty="0"/>
            </a:br>
            <a:endParaRPr sz="1000" dirty="0"/>
          </a:p>
          <a:p>
            <a:pPr marL="0" lvl="0" indent="0" algn="l" rtl="0">
              <a:spcBef>
                <a:spcPts val="0"/>
              </a:spcBef>
              <a:spcAft>
                <a:spcPts val="0"/>
              </a:spcAft>
              <a:buNone/>
            </a:pPr>
            <a:endParaRPr sz="1000" dirty="0"/>
          </a:p>
          <a:p>
            <a:pPr marL="0" lvl="0" indent="0" algn="l" rtl="0">
              <a:spcBef>
                <a:spcPts val="0"/>
              </a:spcBef>
              <a:spcAft>
                <a:spcPts val="0"/>
              </a:spcAft>
              <a:buNone/>
            </a:pPr>
            <a:endParaRPr sz="1000" dirty="0"/>
          </a:p>
        </p:txBody>
      </p:sp>
      <p:sp>
        <p:nvSpPr>
          <p:cNvPr id="322" name="Google Shape;322;g50f5c903c9_0_3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68</a:t>
            </a:fld>
            <a:endParaRPr/>
          </a:p>
        </p:txBody>
      </p:sp>
    </p:spTree>
    <p:extLst>
      <p:ext uri="{BB962C8B-B14F-4D97-AF65-F5344CB8AC3E}">
        <p14:creationId xmlns:p14="http://schemas.microsoft.com/office/powerpoint/2010/main" val="30455756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0f5c903c9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50f5c903c9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g50f5c903c9_0_36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endParaRPr/>
          </a:p>
        </p:txBody>
      </p:sp>
    </p:spTree>
    <p:extLst>
      <p:ext uri="{BB962C8B-B14F-4D97-AF65-F5344CB8AC3E}">
        <p14:creationId xmlns:p14="http://schemas.microsoft.com/office/powerpoint/2010/main" val="2836260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4" name="Google Shape;11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70270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72f318a3a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72f318a3a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Both of these models represent the same idea in different ways.  Neither is strictly superior; both are optimized for a certain kind of question.  </a:t>
            </a:r>
            <a:br>
              <a:rPr lang="en-US" dirty="0"/>
            </a:br>
            <a:br>
              <a:rPr lang="en-US" dirty="0"/>
            </a:br>
            <a:r>
              <a:rPr lang="en-US" dirty="0"/>
              <a:t>For example, if you want to find all LOVES relationships, but ignore the weaker LIKES ones, the top model is best.  </a:t>
            </a:r>
            <a:r>
              <a:rPr lang="en-US" b="1" dirty="0"/>
              <a:t>Traversal will not involve any gather-and-inspect.</a:t>
            </a:r>
            <a:endParaRPr b="1" dirty="0"/>
          </a:p>
          <a:p>
            <a:pPr marL="0" lvl="0" indent="0" algn="l" rtl="0">
              <a:spcBef>
                <a:spcPts val="0"/>
              </a:spcBef>
              <a:spcAft>
                <a:spcPts val="0"/>
              </a:spcAft>
              <a:buNone/>
            </a:pPr>
            <a:r>
              <a:rPr lang="en-US" dirty="0"/>
              <a:t>On the other hand, if you want to rank the strength of all relationships, the below model is better.  The Cypher string required is much simpler, and we know there will </a:t>
            </a:r>
            <a:r>
              <a:rPr lang="en-US" b="1" dirty="0"/>
              <a:t>not be any gather-and-inspect discards </a:t>
            </a:r>
            <a:r>
              <a:rPr lang="en-US" dirty="0"/>
              <a:t>because we want </a:t>
            </a:r>
            <a:r>
              <a:rPr lang="en-US" i="1" dirty="0"/>
              <a:t>everything</a:t>
            </a:r>
            <a:r>
              <a:rPr lang="en-US" dirty="0"/>
              <a:t> anyway.</a:t>
            </a:r>
            <a:endParaRPr dirty="0"/>
          </a:p>
        </p:txBody>
      </p:sp>
      <p:sp>
        <p:nvSpPr>
          <p:cNvPr id="347" name="Google Shape;347;g72f318a3ae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70</a:t>
            </a:fld>
            <a:endParaRPr/>
          </a:p>
        </p:txBody>
      </p:sp>
    </p:spTree>
    <p:extLst>
      <p:ext uri="{BB962C8B-B14F-4D97-AF65-F5344CB8AC3E}">
        <p14:creationId xmlns:p14="http://schemas.microsoft.com/office/powerpoint/2010/main" val="22138055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2f318a3ae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2f318a3ae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72f318a3ae_0_12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71</a:t>
            </a:fld>
            <a:endParaRPr/>
          </a:p>
        </p:txBody>
      </p:sp>
    </p:spTree>
    <p:extLst>
      <p:ext uri="{BB962C8B-B14F-4D97-AF65-F5344CB8AC3E}">
        <p14:creationId xmlns:p14="http://schemas.microsoft.com/office/powerpoint/2010/main" val="21174101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72f318a3ae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72f318a3ae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When talking about properties, every Best Practice has exceptions. </a:t>
            </a:r>
          </a:p>
          <a:p>
            <a:pPr marL="0" lvl="0" indent="0" algn="l" rtl="0">
              <a:spcBef>
                <a:spcPts val="0"/>
              </a:spcBef>
              <a:spcAft>
                <a:spcPts val="0"/>
              </a:spcAft>
              <a:buNone/>
            </a:pPr>
            <a:endParaRPr lang="en-US" sz="1000" dirty="0"/>
          </a:p>
          <a:p>
            <a:pPr marL="0" lvl="0" indent="0" algn="l" rtl="0">
              <a:spcBef>
                <a:spcPts val="0"/>
              </a:spcBef>
              <a:spcAft>
                <a:spcPts val="0"/>
              </a:spcAft>
              <a:buNone/>
            </a:pPr>
            <a:r>
              <a:rPr lang="en-US" sz="1000" dirty="0"/>
              <a:t>In the case of property value complexity, </a:t>
            </a:r>
            <a:r>
              <a:rPr lang="en-US" sz="1000" b="1" dirty="0"/>
              <a:t>it depends on how the property is used.  </a:t>
            </a:r>
            <a:br>
              <a:rPr lang="en-US" sz="1000" dirty="0"/>
            </a:br>
            <a:br>
              <a:rPr lang="en-US" sz="1000" dirty="0"/>
            </a:br>
            <a:r>
              <a:rPr lang="en-US" sz="1000" b="1" dirty="0"/>
              <a:t>Anchors </a:t>
            </a:r>
            <a:r>
              <a:rPr lang="en-US" sz="1000" dirty="0"/>
              <a:t>and </a:t>
            </a:r>
            <a:r>
              <a:rPr lang="en-US" sz="1000" b="1" dirty="0"/>
              <a:t>navigators </a:t>
            </a:r>
            <a:r>
              <a:rPr lang="en-US" sz="1000" dirty="0"/>
              <a:t>need to be parsed at query time.  If the cost of parsing them is high, querying slows down.  Other properties, though, just need to be returned as-is.  Because they do not require parsing, complexity there doesn’t matter much.</a:t>
            </a:r>
            <a:br>
              <a:rPr lang="en-US" sz="1000" dirty="0"/>
            </a:br>
            <a:br>
              <a:rPr lang="en-US" sz="1000" dirty="0"/>
            </a:br>
            <a:r>
              <a:rPr lang="en-US" sz="1000" dirty="0"/>
              <a:t>In other words, this “bad model” from before might actually  be OK. </a:t>
            </a:r>
            <a:r>
              <a:rPr lang="en-US" sz="1000" b="1" dirty="0"/>
              <a:t> If those addresses are never used as an anchor or a navigator, and only as an output, </a:t>
            </a:r>
            <a:r>
              <a:rPr lang="en-US" sz="1000" dirty="0"/>
              <a:t>then their complexity will not slow querying down.</a:t>
            </a:r>
            <a:endParaRPr sz="1000" dirty="0"/>
          </a:p>
        </p:txBody>
      </p:sp>
      <p:sp>
        <p:nvSpPr>
          <p:cNvPr id="363" name="Google Shape;363;g72f318a3ae_0_1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72</a:t>
            </a:fld>
            <a:endParaRPr/>
          </a:p>
        </p:txBody>
      </p:sp>
    </p:spTree>
    <p:extLst>
      <p:ext uri="{BB962C8B-B14F-4D97-AF65-F5344CB8AC3E}">
        <p14:creationId xmlns:p14="http://schemas.microsoft.com/office/powerpoint/2010/main" val="39931249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72f318a3ae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72f318a3ae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g72f318a3ae_0_2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73</a:t>
            </a:fld>
            <a:endParaRPr/>
          </a:p>
        </p:txBody>
      </p:sp>
    </p:spTree>
    <p:extLst>
      <p:ext uri="{BB962C8B-B14F-4D97-AF65-F5344CB8AC3E}">
        <p14:creationId xmlns:p14="http://schemas.microsoft.com/office/powerpoint/2010/main" val="40772760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72f318a3ae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72f318a3ae_0_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Neo4j allows you to put data in </a:t>
            </a:r>
            <a:r>
              <a:rPr lang="en-US" b="1" dirty="0"/>
              <a:t>Labels, Properties, and Relationship Types.  </a:t>
            </a:r>
            <a:r>
              <a:rPr lang="en-US" dirty="0"/>
              <a:t>In most cases, there is a way you can model things so that a given data item is in any one of these three locations.</a:t>
            </a:r>
            <a:br>
              <a:rPr lang="en-US" dirty="0"/>
            </a:br>
            <a:br>
              <a:rPr lang="en-US" dirty="0"/>
            </a:br>
            <a:r>
              <a:rPr lang="en-US" dirty="0"/>
              <a:t>When designing or refactoring a model, you can estimate performance by checking how “</a:t>
            </a:r>
            <a:r>
              <a:rPr lang="en-US" b="1" dirty="0"/>
              <a:t>accessible</a:t>
            </a:r>
            <a:r>
              <a:rPr lang="en-US" dirty="0"/>
              <a:t>” your navigation data are.  </a:t>
            </a:r>
            <a:br>
              <a:rPr lang="en-US" dirty="0"/>
            </a:br>
            <a:br>
              <a:rPr lang="en-US" dirty="0"/>
            </a:br>
            <a:r>
              <a:rPr lang="en-US" dirty="0"/>
              <a:t>For example, Anchor node data is cheapest to access--it involves no traversal at all, and thus no wasted traversal.  But </a:t>
            </a:r>
            <a:r>
              <a:rPr lang="en-US" b="1" dirty="0"/>
              <a:t>indexed </a:t>
            </a:r>
            <a:r>
              <a:rPr lang="en-US" dirty="0"/>
              <a:t>anchor properties are much more accessible than </a:t>
            </a:r>
            <a:r>
              <a:rPr lang="en-US" b="1" dirty="0"/>
              <a:t>non-indexed </a:t>
            </a:r>
            <a:r>
              <a:rPr lang="en-US" dirty="0"/>
              <a:t>anchor properties.</a:t>
            </a:r>
            <a:br>
              <a:rPr lang="en-US" dirty="0"/>
            </a:br>
            <a:br>
              <a:rPr lang="en-US" dirty="0"/>
            </a:br>
            <a:r>
              <a:rPr lang="en-US" dirty="0"/>
              <a:t>Neo4j is purpose-designed for easy traversal, so Relationship Types are also very cheap to access.  In fact, we recommend using types in Cypher queries always, because the cost of the type lookup is minimal.  And if you don’t use Type as a navigator, you will likely use something even less accessible, like downstream properties.</a:t>
            </a:r>
            <a:br>
              <a:rPr lang="en-US" dirty="0"/>
            </a:br>
            <a:br>
              <a:rPr lang="en-US" dirty="0"/>
            </a:br>
            <a:r>
              <a:rPr lang="en-US" dirty="0"/>
              <a:t>Downstream information— i.e.--</a:t>
            </a:r>
            <a:r>
              <a:rPr lang="en-US" dirty="0">
                <a:sym typeface="Wingdings" pitchFamily="2" charset="2"/>
              </a:rPr>
              <a:t> </a:t>
            </a:r>
            <a:r>
              <a:rPr lang="en-US" dirty="0"/>
              <a:t>labels and properties alike-- are the most expensive thing to access, and the further downstream, the more expensive the are.  That isn’t to say they are necessarily deal-breakers, </a:t>
            </a:r>
            <a:r>
              <a:rPr lang="en-US" b="1" dirty="0"/>
              <a:t>but elevating downstream data </a:t>
            </a:r>
            <a:r>
              <a:rPr lang="en-US" dirty="0"/>
              <a:t>via a model change is one of the most reliable ways to improve query performance. For example, reduce how far downstream a query must go to get the necessary data, or change the model so that the downstream data is available in a Type instead of a label or property.</a:t>
            </a:r>
            <a:br>
              <a:rPr lang="en-US" dirty="0"/>
            </a:br>
            <a:br>
              <a:rPr lang="en-US" dirty="0"/>
            </a:br>
            <a:r>
              <a:rPr lang="en-US" dirty="0"/>
              <a:t>***********</a:t>
            </a:r>
            <a:br>
              <a:rPr lang="en-US" dirty="0"/>
            </a:br>
            <a:br>
              <a:rPr lang="en-US" dirty="0"/>
            </a:br>
            <a:r>
              <a:rPr lang="en-US" dirty="0"/>
              <a:t>Keep in mind, however, that </a:t>
            </a:r>
            <a:r>
              <a:rPr lang="en-US" b="1" i="1" dirty="0"/>
              <a:t>query performance is not the ONLY metric that matters</a:t>
            </a:r>
            <a:r>
              <a:rPr lang="en-US" dirty="0"/>
              <a:t>!  Query simplicity, write/update speed, and the human-intuitiveness of a model are also important factors.  When considering whether to elevate some data along this hierarchy, speed must be weighed against the impact this will have on those other factors.</a:t>
            </a:r>
            <a:endParaRPr dirty="0"/>
          </a:p>
        </p:txBody>
      </p:sp>
    </p:spTree>
    <p:extLst>
      <p:ext uri="{BB962C8B-B14F-4D97-AF65-F5344CB8AC3E}">
        <p14:creationId xmlns:p14="http://schemas.microsoft.com/office/powerpoint/2010/main" val="17322850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72f318a3ae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72f318a3ae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g72f318a3ae_0_1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75</a:t>
            </a:fld>
            <a:endParaRPr/>
          </a:p>
        </p:txBody>
      </p:sp>
    </p:spTree>
    <p:extLst>
      <p:ext uri="{BB962C8B-B14F-4D97-AF65-F5344CB8AC3E}">
        <p14:creationId xmlns:p14="http://schemas.microsoft.com/office/powerpoint/2010/main" val="13030015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14" name="Google Shape;11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40131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0f5c903c9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0f5c903c9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this module, we will discuss some common graph structures.  Some of these are more common and some less.  The goal is that you will be able to recognize the circumstances where these structures are useful, and will not need to reinvent the wheel.</a:t>
            </a:r>
            <a:endParaRPr/>
          </a:p>
        </p:txBody>
      </p:sp>
      <p:sp>
        <p:nvSpPr>
          <p:cNvPr id="120" name="Google Shape;120;g50f5c903c9_0_52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77</a:t>
            </a:fld>
            <a:endParaRPr/>
          </a:p>
        </p:txBody>
      </p:sp>
    </p:spTree>
    <p:extLst>
      <p:ext uri="{BB962C8B-B14F-4D97-AF65-F5344CB8AC3E}">
        <p14:creationId xmlns:p14="http://schemas.microsoft.com/office/powerpoint/2010/main" val="19066787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31d2e0d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731d2e0d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731d2e0d3a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78</a:t>
            </a:fld>
            <a:endParaRPr/>
          </a:p>
        </p:txBody>
      </p:sp>
    </p:spTree>
    <p:extLst>
      <p:ext uri="{BB962C8B-B14F-4D97-AF65-F5344CB8AC3E}">
        <p14:creationId xmlns:p14="http://schemas.microsoft.com/office/powerpoint/2010/main" val="7973661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0f5c903c9_0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0f5c903c9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You sometimes find cases where it feels like you need to connect more data to a relationship than can be fully captured in the properties.  In other words, you want a relationship that connects more than two nodes.  Mathematics allows this, with the concept of a hyperedge.  This is impossible in Neo4j</a:t>
            </a:r>
            <a:endParaRPr/>
          </a:p>
        </p:txBody>
      </p:sp>
      <p:sp>
        <p:nvSpPr>
          <p:cNvPr id="135" name="Google Shape;135;g50f5c903c9_0_5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79</a:t>
            </a:fld>
            <a:endParaRPr/>
          </a:p>
        </p:txBody>
      </p:sp>
    </p:spTree>
    <p:extLst>
      <p:ext uri="{BB962C8B-B14F-4D97-AF65-F5344CB8AC3E}">
        <p14:creationId xmlns:p14="http://schemas.microsoft.com/office/powerpoint/2010/main" val="2601542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301fd6e26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8301fd6e26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a:solidFill>
                  <a:srgbClr val="000000"/>
                </a:solidFill>
                <a:latin typeface="Open Sans"/>
                <a:ea typeface="Open Sans"/>
                <a:cs typeface="Open Sans"/>
                <a:sym typeface="Open Sans"/>
              </a:rPr>
              <a:t>Demonstrate the functionality of Arrow Tool.  </a:t>
            </a:r>
            <a:r>
              <a:rPr lang="en-US" sz="1000" b="1">
                <a:solidFill>
                  <a:srgbClr val="000000"/>
                </a:solidFill>
                <a:latin typeface="Open Sans"/>
                <a:ea typeface="Open Sans"/>
                <a:cs typeface="Open Sans"/>
                <a:sym typeface="Open Sans"/>
              </a:rPr>
              <a:t>Invite students to follow along with you.</a:t>
            </a:r>
            <a:endParaRPr sz="1000" b="1">
              <a:solidFill>
                <a:srgbClr val="000000"/>
              </a:solidFill>
              <a:latin typeface="Open Sans"/>
              <a:ea typeface="Open Sans"/>
              <a:cs typeface="Open Sans"/>
              <a:sym typeface="Open Sans"/>
            </a:endParaRPr>
          </a:p>
          <a:p>
            <a:pPr marL="0" lvl="0" indent="0" algn="l" rtl="0">
              <a:lnSpc>
                <a:spcPct val="115000"/>
              </a:lnSpc>
              <a:spcBef>
                <a:spcPts val="0"/>
              </a:spcBef>
              <a:spcAft>
                <a:spcPts val="0"/>
              </a:spcAft>
              <a:buNone/>
            </a:pPr>
            <a:endParaRPr sz="1000">
              <a:solidFill>
                <a:srgbClr val="000000"/>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000" u="sng">
                <a:solidFill>
                  <a:srgbClr val="2200CC"/>
                </a:solidFill>
                <a:latin typeface="Open Sans"/>
                <a:ea typeface="Open Sans"/>
                <a:cs typeface="Open Sans"/>
                <a:sym typeface="Open Sans"/>
                <a:hlinkClick r:id="rId3"/>
              </a:rPr>
              <a:t>http://www.apcjones.com/arrows</a:t>
            </a:r>
            <a:endParaRPr sz="1000">
              <a:solidFill>
                <a:srgbClr val="000000"/>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000">
                <a:solidFill>
                  <a:srgbClr val="000000"/>
                </a:solidFill>
                <a:latin typeface="Open Sans"/>
                <a:ea typeface="Open Sans"/>
                <a:cs typeface="Open Sans"/>
                <a:sym typeface="Open Sans"/>
              </a:rPr>
              <a:t>Do all of the following:</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Clr>
                <a:srgbClr val="000000"/>
              </a:buClr>
              <a:buSzPts val="1000"/>
              <a:buFont typeface="Open Sans"/>
              <a:buChar char="●"/>
            </a:pPr>
            <a:r>
              <a:rPr lang="en-US" sz="1000">
                <a:solidFill>
                  <a:srgbClr val="000000"/>
                </a:solidFill>
                <a:latin typeface="Open Sans"/>
                <a:ea typeface="Open Sans"/>
                <a:cs typeface="Open Sans"/>
                <a:sym typeface="Open Sans"/>
              </a:rPr>
              <a:t>Create the </a:t>
            </a:r>
            <a:r>
              <a:rPr lang="en-US" sz="1000" b="1">
                <a:solidFill>
                  <a:srgbClr val="000000"/>
                </a:solidFill>
                <a:latin typeface="Open Sans"/>
                <a:ea typeface="Open Sans"/>
                <a:cs typeface="Open Sans"/>
                <a:sym typeface="Open Sans"/>
              </a:rPr>
              <a:t>Dan-Ann-Residence </a:t>
            </a:r>
            <a:r>
              <a:rPr lang="en-US" sz="1000">
                <a:solidFill>
                  <a:srgbClr val="000000"/>
                </a:solidFill>
                <a:latin typeface="Open Sans"/>
                <a:ea typeface="Open Sans"/>
                <a:cs typeface="Open Sans"/>
                <a:sym typeface="Open Sans"/>
              </a:rPr>
              <a:t>model, as on the previous slides.</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Clr>
                <a:srgbClr val="000000"/>
              </a:buClr>
              <a:buSzPts val="1000"/>
              <a:buFont typeface="Open Sans"/>
              <a:buChar char="●"/>
            </a:pPr>
            <a:r>
              <a:rPr lang="en-US" sz="1000">
                <a:solidFill>
                  <a:srgbClr val="000000"/>
                </a:solidFill>
                <a:latin typeface="Open Sans"/>
                <a:ea typeface="Open Sans"/>
                <a:cs typeface="Open Sans"/>
                <a:sym typeface="Open Sans"/>
              </a:rPr>
              <a:t>Export a model (copy)</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Clr>
                <a:srgbClr val="000000"/>
              </a:buClr>
              <a:buSzPts val="1000"/>
              <a:buFont typeface="Open Sans"/>
              <a:buChar char="●"/>
            </a:pPr>
            <a:r>
              <a:rPr lang="en-US" sz="1000">
                <a:solidFill>
                  <a:srgbClr val="000000"/>
                </a:solidFill>
                <a:latin typeface="Open Sans"/>
                <a:ea typeface="Open Sans"/>
                <a:cs typeface="Open Sans"/>
                <a:sym typeface="Open Sans"/>
              </a:rPr>
              <a:t>Clear the model</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Clr>
                <a:srgbClr val="000000"/>
              </a:buClr>
              <a:buSzPts val="1000"/>
              <a:buFont typeface="Open Sans"/>
              <a:buChar char="●"/>
            </a:pPr>
            <a:r>
              <a:rPr lang="en-US" sz="1000">
                <a:solidFill>
                  <a:srgbClr val="000000"/>
                </a:solidFill>
                <a:latin typeface="Open Sans"/>
                <a:ea typeface="Open Sans"/>
                <a:cs typeface="Open Sans"/>
                <a:sym typeface="Open Sans"/>
              </a:rPr>
              <a:t>Import a model (paste)</a:t>
            </a:r>
            <a:endParaRPr sz="1000">
              <a:solidFill>
                <a:srgbClr val="000000"/>
              </a:solidFill>
              <a:latin typeface="Open Sans"/>
              <a:ea typeface="Open Sans"/>
              <a:cs typeface="Open Sans"/>
              <a:sym typeface="Open Sans"/>
            </a:endParaRPr>
          </a:p>
          <a:p>
            <a:pPr marL="0" lvl="0" indent="0" algn="l" rtl="0">
              <a:lnSpc>
                <a:spcPct val="115000"/>
              </a:lnSpc>
              <a:spcBef>
                <a:spcPts val="0"/>
              </a:spcBef>
              <a:spcAft>
                <a:spcPts val="0"/>
              </a:spcAft>
              <a:buNone/>
            </a:pPr>
            <a:endParaRPr sz="1000">
              <a:solidFill>
                <a:srgbClr val="000000"/>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000">
                <a:solidFill>
                  <a:srgbClr val="000000"/>
                </a:solidFill>
                <a:latin typeface="Open Sans"/>
                <a:ea typeface="Open Sans"/>
                <a:cs typeface="Open Sans"/>
                <a:sym typeface="Open Sans"/>
              </a:rPr>
              <a:t>************</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Go to </a:t>
            </a:r>
            <a:r>
              <a:rPr lang="en-US" sz="1000" u="sng">
                <a:solidFill>
                  <a:srgbClr val="2200CC"/>
                </a:solidFill>
                <a:latin typeface="Open Sans"/>
                <a:ea typeface="Open Sans"/>
                <a:cs typeface="Open Sans"/>
                <a:sym typeface="Open Sans"/>
                <a:hlinkClick r:id="rId3"/>
              </a:rPr>
              <a:t>www.apcjones.com/arrows</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Add a node: Click +Node.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Double-click the node.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You are now in the Edit Node pane.</a:t>
            </a:r>
            <a:endParaRPr sz="100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a:solidFill>
                  <a:srgbClr val="000000"/>
                </a:solidFill>
                <a:latin typeface="Open Sans"/>
                <a:ea typeface="Open Sans"/>
                <a:cs typeface="Open Sans"/>
                <a:sym typeface="Open Sans"/>
              </a:rPr>
              <a:t>Enter:</a:t>
            </a:r>
            <a:endParaRPr sz="100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a:solidFill>
                  <a:srgbClr val="000000"/>
                </a:solidFill>
                <a:latin typeface="Open Sans"/>
                <a:ea typeface="Open Sans"/>
                <a:cs typeface="Open Sans"/>
                <a:sym typeface="Open Sans"/>
              </a:rPr>
              <a:t>Caption: Person</a:t>
            </a:r>
            <a:endParaRPr sz="100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a:solidFill>
                  <a:srgbClr val="000000"/>
                </a:solidFill>
                <a:latin typeface="Open Sans"/>
                <a:ea typeface="Open Sans"/>
                <a:cs typeface="Open Sans"/>
                <a:sym typeface="Open Sans"/>
              </a:rPr>
              <a:t>Properties: </a:t>
            </a:r>
            <a:endParaRPr sz="1000">
              <a:solidFill>
                <a:srgbClr val="000000"/>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1000">
                <a:solidFill>
                  <a:srgbClr val="000000"/>
                </a:solidFill>
                <a:latin typeface="Open Sans"/>
                <a:ea typeface="Open Sans"/>
                <a:cs typeface="Open Sans"/>
                <a:sym typeface="Open Sans"/>
              </a:rPr>
              <a:t>name: 'Dan'</a:t>
            </a:r>
            <a:endParaRPr sz="1000">
              <a:solidFill>
                <a:srgbClr val="000000"/>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1000">
                <a:solidFill>
                  <a:srgbClr val="000000"/>
                </a:solidFill>
                <a:latin typeface="Open Sans"/>
                <a:ea typeface="Open Sans"/>
                <a:cs typeface="Open Sans"/>
                <a:sym typeface="Open Sans"/>
              </a:rPr>
              <a:t>born: 1975</a:t>
            </a:r>
            <a:endParaRPr sz="100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a:solidFill>
                  <a:srgbClr val="000000"/>
                </a:solidFill>
                <a:latin typeface="Open Sans"/>
                <a:ea typeface="Open Sans"/>
                <a:cs typeface="Open Sans"/>
                <a:sym typeface="Open Sans"/>
              </a:rPr>
              <a:t>Click Save.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You should now see the node.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Add another node: Click +Node.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Double-click the node.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You are now in the Edit Node pane for the node.</a:t>
            </a:r>
            <a:endParaRPr sz="100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a:solidFill>
                  <a:srgbClr val="000000"/>
                </a:solidFill>
                <a:latin typeface="Open Sans"/>
                <a:ea typeface="Open Sans"/>
                <a:cs typeface="Open Sans"/>
                <a:sym typeface="Open Sans"/>
              </a:rPr>
              <a:t>Enter:</a:t>
            </a:r>
            <a:endParaRPr sz="100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a:solidFill>
                  <a:srgbClr val="000000"/>
                </a:solidFill>
                <a:latin typeface="Open Sans"/>
                <a:ea typeface="Open Sans"/>
                <a:cs typeface="Open Sans"/>
                <a:sym typeface="Open Sans"/>
              </a:rPr>
              <a:t>Caption: Person</a:t>
            </a:r>
            <a:endParaRPr sz="100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a:solidFill>
                  <a:srgbClr val="000000"/>
                </a:solidFill>
                <a:latin typeface="Open Sans"/>
                <a:ea typeface="Open Sans"/>
                <a:cs typeface="Open Sans"/>
                <a:sym typeface="Open Sans"/>
              </a:rPr>
              <a:t>Properties: </a:t>
            </a:r>
            <a:endParaRPr sz="1000">
              <a:solidFill>
                <a:srgbClr val="000000"/>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1000">
                <a:solidFill>
                  <a:srgbClr val="000000"/>
                </a:solidFill>
                <a:latin typeface="Open Sans"/>
                <a:ea typeface="Open Sans"/>
                <a:cs typeface="Open Sans"/>
                <a:sym typeface="Open Sans"/>
              </a:rPr>
              <a:t>name: 'Ann'</a:t>
            </a:r>
            <a:endParaRPr sz="1000">
              <a:solidFill>
                <a:srgbClr val="000000"/>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1000">
                <a:solidFill>
                  <a:srgbClr val="000000"/>
                </a:solidFill>
                <a:latin typeface="Open Sans"/>
                <a:ea typeface="Open Sans"/>
                <a:cs typeface="Open Sans"/>
                <a:sym typeface="Open Sans"/>
              </a:rPr>
              <a:t>born: 1977</a:t>
            </a:r>
            <a:endParaRPr sz="100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a:solidFill>
                  <a:srgbClr val="000000"/>
                </a:solidFill>
                <a:latin typeface="Open Sans"/>
                <a:ea typeface="Open Sans"/>
                <a:cs typeface="Open Sans"/>
                <a:sym typeface="Open Sans"/>
              </a:rPr>
              <a:t>Click Save.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Both nodes now appear. Arrange them as you like.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Add the MARRIED relationship between Dan and Ann: Hover over the outside of the 'Dan' node and drag its halo to the halo of the 'Ann' node.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The arrow should appear. Double-click the arrow.</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You are now in the Edit pane for the relationship.</a:t>
            </a:r>
            <a:endParaRPr sz="100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a:solidFill>
                  <a:srgbClr val="000000"/>
                </a:solidFill>
                <a:latin typeface="Open Sans"/>
                <a:ea typeface="Open Sans"/>
                <a:cs typeface="Open Sans"/>
                <a:sym typeface="Open Sans"/>
              </a:rPr>
              <a:t>Enter:</a:t>
            </a:r>
            <a:endParaRPr sz="100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a:solidFill>
                  <a:srgbClr val="000000"/>
                </a:solidFill>
                <a:latin typeface="Open Sans"/>
                <a:ea typeface="Open Sans"/>
                <a:cs typeface="Open Sans"/>
                <a:sym typeface="Open Sans"/>
              </a:rPr>
              <a:t>Type: MARRIED</a:t>
            </a:r>
            <a:endParaRPr sz="100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a:solidFill>
                  <a:srgbClr val="000000"/>
                </a:solidFill>
                <a:latin typeface="Open Sans"/>
                <a:ea typeface="Open Sans"/>
                <a:cs typeface="Open Sans"/>
                <a:sym typeface="Open Sans"/>
              </a:rPr>
              <a:t>Properties: </a:t>
            </a:r>
            <a:endParaRPr sz="1000">
              <a:solidFill>
                <a:srgbClr val="000000"/>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1000">
                <a:solidFill>
                  <a:srgbClr val="000000"/>
                </a:solidFill>
                <a:latin typeface="Open Sans"/>
                <a:ea typeface="Open Sans"/>
                <a:cs typeface="Open Sans"/>
                <a:sym typeface="Open Sans"/>
              </a:rPr>
              <a:t>since: 2005-02-14</a:t>
            </a:r>
            <a:endParaRPr sz="100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a:solidFill>
                  <a:srgbClr val="000000"/>
                </a:solidFill>
                <a:latin typeface="Open Sans"/>
                <a:ea typeface="Open Sans"/>
                <a:cs typeface="Open Sans"/>
                <a:sym typeface="Open Sans"/>
              </a:rPr>
              <a:t>Click Save.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Click +Node.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Double-click the node.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You are now in the Edit Node pane.</a:t>
            </a:r>
            <a:endParaRPr sz="100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a:solidFill>
                  <a:srgbClr val="000000"/>
                </a:solidFill>
                <a:latin typeface="Open Sans"/>
                <a:ea typeface="Open Sans"/>
                <a:cs typeface="Open Sans"/>
                <a:sym typeface="Open Sans"/>
              </a:rPr>
              <a:t>Enter:</a:t>
            </a:r>
            <a:endParaRPr sz="100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a:solidFill>
                  <a:srgbClr val="000000"/>
                </a:solidFill>
                <a:latin typeface="Open Sans"/>
                <a:ea typeface="Open Sans"/>
                <a:cs typeface="Open Sans"/>
                <a:sym typeface="Open Sans"/>
              </a:rPr>
              <a:t>Caption: Person</a:t>
            </a:r>
            <a:endParaRPr sz="100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a:solidFill>
                  <a:srgbClr val="000000"/>
                </a:solidFill>
                <a:latin typeface="Open Sans"/>
                <a:ea typeface="Open Sans"/>
                <a:cs typeface="Open Sans"/>
                <a:sym typeface="Open Sans"/>
              </a:rPr>
              <a:t>Properties: </a:t>
            </a:r>
            <a:endParaRPr sz="1000">
              <a:solidFill>
                <a:srgbClr val="000000"/>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1000">
                <a:solidFill>
                  <a:srgbClr val="000000"/>
                </a:solidFill>
                <a:latin typeface="Open Sans"/>
                <a:ea typeface="Open Sans"/>
                <a:cs typeface="Open Sans"/>
                <a:sym typeface="Open Sans"/>
              </a:rPr>
              <a:t>name: 'Dan'</a:t>
            </a:r>
            <a:endParaRPr sz="1000">
              <a:solidFill>
                <a:srgbClr val="000000"/>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1000">
                <a:solidFill>
                  <a:srgbClr val="000000"/>
                </a:solidFill>
                <a:latin typeface="Open Sans"/>
                <a:ea typeface="Open Sans"/>
                <a:cs typeface="Open Sans"/>
                <a:sym typeface="Open Sans"/>
              </a:rPr>
              <a:t>born: 1975</a:t>
            </a:r>
            <a:endParaRPr sz="1000">
              <a:solidFill>
                <a:srgbClr val="000000"/>
              </a:solidFill>
              <a:latin typeface="Open Sans"/>
              <a:ea typeface="Open Sans"/>
              <a:cs typeface="Open Sans"/>
              <a:sym typeface="Open Sans"/>
            </a:endParaRPr>
          </a:p>
          <a:p>
            <a:pPr marL="914400" lvl="0" indent="0" algn="l" rtl="0">
              <a:lnSpc>
                <a:spcPct val="115000"/>
              </a:lnSpc>
              <a:spcBef>
                <a:spcPts val="0"/>
              </a:spcBef>
              <a:spcAft>
                <a:spcPts val="0"/>
              </a:spcAft>
              <a:buNone/>
            </a:pPr>
            <a:endParaRPr sz="100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a:solidFill>
                  <a:srgbClr val="000000"/>
                </a:solidFill>
                <a:latin typeface="Open Sans"/>
                <a:ea typeface="Open Sans"/>
                <a:cs typeface="Open Sans"/>
                <a:sym typeface="Open Sans"/>
              </a:rPr>
              <a:t>Click Save.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The nodes and relationship should appear.</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Add a node: Click +Node.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Double-click the node.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You are now in the Edit Node pane.</a:t>
            </a:r>
            <a:endParaRPr sz="100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a:solidFill>
                  <a:srgbClr val="000000"/>
                </a:solidFill>
                <a:latin typeface="Open Sans"/>
                <a:ea typeface="Open Sans"/>
                <a:cs typeface="Open Sans"/>
                <a:sym typeface="Open Sans"/>
              </a:rPr>
              <a:t>Enter:</a:t>
            </a:r>
            <a:endParaRPr sz="100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a:solidFill>
                  <a:srgbClr val="000000"/>
                </a:solidFill>
                <a:latin typeface="Open Sans"/>
                <a:ea typeface="Open Sans"/>
                <a:cs typeface="Open Sans"/>
                <a:sym typeface="Open Sans"/>
              </a:rPr>
              <a:t>Caption: Residence, Location</a:t>
            </a:r>
            <a:endParaRPr sz="100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a:solidFill>
                  <a:srgbClr val="000000"/>
                </a:solidFill>
                <a:latin typeface="Open Sans"/>
                <a:ea typeface="Open Sans"/>
                <a:cs typeface="Open Sans"/>
                <a:sym typeface="Open Sans"/>
              </a:rPr>
              <a:t>Properties: </a:t>
            </a:r>
            <a:endParaRPr sz="1000">
              <a:solidFill>
                <a:srgbClr val="000000"/>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1000">
                <a:solidFill>
                  <a:srgbClr val="000000"/>
                </a:solidFill>
                <a:latin typeface="Open Sans"/>
                <a:ea typeface="Open Sans"/>
                <a:cs typeface="Open Sans"/>
                <a:sym typeface="Open Sans"/>
              </a:rPr>
              <a:t>address: '475 Broad Street'</a:t>
            </a:r>
            <a:endParaRPr sz="1000">
              <a:solidFill>
                <a:srgbClr val="000000"/>
              </a:solidFill>
              <a:latin typeface="Open Sans"/>
              <a:ea typeface="Open Sans"/>
              <a:cs typeface="Open Sans"/>
              <a:sym typeface="Open Sans"/>
            </a:endParaRPr>
          </a:p>
          <a:p>
            <a:pPr marL="914400" lvl="0" indent="457200" algn="l" rtl="0">
              <a:lnSpc>
                <a:spcPct val="115000"/>
              </a:lnSpc>
              <a:spcBef>
                <a:spcPts val="0"/>
              </a:spcBef>
              <a:spcAft>
                <a:spcPts val="0"/>
              </a:spcAft>
              <a:buNone/>
            </a:pPr>
            <a:r>
              <a:rPr lang="en-US" sz="1000">
                <a:solidFill>
                  <a:srgbClr val="000000"/>
                </a:solidFill>
                <a:latin typeface="Open Sans"/>
                <a:ea typeface="Open Sans"/>
                <a:cs typeface="Open Sans"/>
                <a:sym typeface="Open Sans"/>
              </a:rPr>
              <a:t>postalCode: 28394</a:t>
            </a:r>
            <a:endParaRPr sz="100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a:solidFill>
                  <a:srgbClr val="000000"/>
                </a:solidFill>
                <a:latin typeface="Open Sans"/>
                <a:ea typeface="Open Sans"/>
                <a:cs typeface="Open Sans"/>
                <a:sym typeface="Open Sans"/>
              </a:rPr>
              <a:t>Click Save.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The new node should appear. Arrange the nodes as you like.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Add the LIVES_AT relationship between Dan and the Residence node: Hover over the outside of the 'Dan' node and drag its halo to the halo  of the Residence node.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The arrow should appear. Double-click the arrow.</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You are now in the Edit pane for the relationship.</a:t>
            </a:r>
            <a:endParaRPr sz="100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a:solidFill>
                  <a:srgbClr val="000000"/>
                </a:solidFill>
                <a:latin typeface="Open Sans"/>
                <a:ea typeface="Open Sans"/>
                <a:cs typeface="Open Sans"/>
                <a:sym typeface="Open Sans"/>
              </a:rPr>
              <a:t>Enter:</a:t>
            </a:r>
            <a:endParaRPr sz="100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a:solidFill>
                  <a:srgbClr val="000000"/>
                </a:solidFill>
                <a:latin typeface="Open Sans"/>
                <a:ea typeface="Open Sans"/>
                <a:cs typeface="Open Sans"/>
                <a:sym typeface="Open Sans"/>
              </a:rPr>
              <a:t>Type: LIVES_AT</a:t>
            </a:r>
            <a:endParaRPr sz="100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a:solidFill>
                  <a:srgbClr val="000000"/>
                </a:solidFill>
                <a:latin typeface="Open Sans"/>
                <a:ea typeface="Open Sans"/>
                <a:cs typeface="Open Sans"/>
                <a:sym typeface="Open Sans"/>
              </a:rPr>
              <a:t>Click Save.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You should now see the relationship. Arrange the nodes as you want to.</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Add the LIVES_AT relationship between Ann and the Residence node: Hover over the outside of the 'Ann' node and drag its halo to the halo  of the Residence node.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The arrow should appear. Double-click the arrow.</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You are now in the Edit pane for the relationship.</a:t>
            </a:r>
            <a:endParaRPr sz="100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a:solidFill>
                  <a:srgbClr val="000000"/>
                </a:solidFill>
                <a:latin typeface="Open Sans"/>
                <a:ea typeface="Open Sans"/>
                <a:cs typeface="Open Sans"/>
                <a:sym typeface="Open Sans"/>
              </a:rPr>
              <a:t>Enter:</a:t>
            </a:r>
            <a:endParaRPr sz="100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a:solidFill>
                  <a:srgbClr val="000000"/>
                </a:solidFill>
                <a:latin typeface="Open Sans"/>
                <a:ea typeface="Open Sans"/>
                <a:cs typeface="Open Sans"/>
                <a:sym typeface="Open Sans"/>
              </a:rPr>
              <a:t>Type: LIVES_AT</a:t>
            </a:r>
            <a:endParaRPr sz="100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a:solidFill>
                  <a:srgbClr val="000000"/>
                </a:solidFill>
                <a:latin typeface="Open Sans"/>
                <a:ea typeface="Open Sans"/>
                <a:cs typeface="Open Sans"/>
                <a:sym typeface="Open Sans"/>
              </a:rPr>
              <a:t>Click Save.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You should now see the relationship. Arrange the nodes as you want to.</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Add the OWNS relationship between Ann and the Residence node: Hover over the outside of the 'Ann' node and drag it to the outside of the Residence node.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The arrow should appear. Double-click the arrow.</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You are now in the Edit pane for the relationship.</a:t>
            </a:r>
            <a:endParaRPr sz="1000">
              <a:solidFill>
                <a:srgbClr val="000000"/>
              </a:solidFill>
              <a:latin typeface="Open Sans"/>
              <a:ea typeface="Open Sans"/>
              <a:cs typeface="Open Sans"/>
              <a:sym typeface="Open Sans"/>
            </a:endParaRPr>
          </a:p>
          <a:p>
            <a:pPr marL="914400" lvl="1" indent="-292100" algn="l" rtl="0">
              <a:lnSpc>
                <a:spcPct val="115000"/>
              </a:lnSpc>
              <a:spcBef>
                <a:spcPts val="0"/>
              </a:spcBef>
              <a:spcAft>
                <a:spcPts val="0"/>
              </a:spcAft>
              <a:buSzPts val="1000"/>
              <a:buFont typeface="Open Sans"/>
              <a:buAutoNum type="alphaLcPeriod"/>
            </a:pPr>
            <a:r>
              <a:rPr lang="en-US" sz="1000">
                <a:solidFill>
                  <a:srgbClr val="000000"/>
                </a:solidFill>
                <a:latin typeface="Open Sans"/>
                <a:ea typeface="Open Sans"/>
                <a:cs typeface="Open Sans"/>
                <a:sym typeface="Open Sans"/>
              </a:rPr>
              <a:t>Enter:</a:t>
            </a:r>
            <a:endParaRPr sz="100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a:solidFill>
                  <a:srgbClr val="000000"/>
                </a:solidFill>
                <a:latin typeface="Open Sans"/>
                <a:ea typeface="Open Sans"/>
                <a:cs typeface="Open Sans"/>
                <a:sym typeface="Open Sans"/>
              </a:rPr>
              <a:t>Type: OWNS</a:t>
            </a:r>
            <a:endParaRPr sz="100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a:solidFill>
                  <a:srgbClr val="000000"/>
                </a:solidFill>
                <a:latin typeface="Open Sans"/>
                <a:ea typeface="Open Sans"/>
                <a:cs typeface="Open Sans"/>
                <a:sym typeface="Open Sans"/>
              </a:rPr>
              <a:t>Properties: </a:t>
            </a:r>
            <a:endParaRPr sz="1000">
              <a:solidFill>
                <a:srgbClr val="000000"/>
              </a:solidFill>
              <a:latin typeface="Open Sans"/>
              <a:ea typeface="Open Sans"/>
              <a:cs typeface="Open Sans"/>
              <a:sym typeface="Open Sans"/>
            </a:endParaRPr>
          </a:p>
          <a:p>
            <a:pPr marL="0" lvl="0" indent="0" algn="l" rtl="0">
              <a:lnSpc>
                <a:spcPct val="115000"/>
              </a:lnSpc>
              <a:spcBef>
                <a:spcPts val="0"/>
              </a:spcBef>
              <a:spcAft>
                <a:spcPts val="0"/>
              </a:spcAft>
              <a:buNone/>
            </a:pPr>
            <a:r>
              <a:rPr lang="en-US" sz="1000">
                <a:solidFill>
                  <a:srgbClr val="000000"/>
                </a:solidFill>
                <a:latin typeface="Open Sans"/>
                <a:ea typeface="Open Sans"/>
                <a:cs typeface="Open Sans"/>
                <a:sym typeface="Open Sans"/>
              </a:rPr>
              <a:t>				financed: TRUE</a:t>
            </a:r>
            <a:endParaRPr sz="1000">
              <a:solidFill>
                <a:srgbClr val="000000"/>
              </a:solidFill>
              <a:latin typeface="Open Sans"/>
              <a:ea typeface="Open Sans"/>
              <a:cs typeface="Open Sans"/>
              <a:sym typeface="Open Sans"/>
            </a:endParaRPr>
          </a:p>
          <a:p>
            <a:pPr marL="1371600" lvl="2" indent="-292100" algn="l" rtl="0">
              <a:lnSpc>
                <a:spcPct val="115000"/>
              </a:lnSpc>
              <a:spcBef>
                <a:spcPts val="0"/>
              </a:spcBef>
              <a:spcAft>
                <a:spcPts val="0"/>
              </a:spcAft>
              <a:buSzPts val="1000"/>
              <a:buFont typeface="Open Sans"/>
              <a:buAutoNum type="romanLcPeriod"/>
            </a:pPr>
            <a:r>
              <a:rPr lang="en-US" sz="1000">
                <a:solidFill>
                  <a:srgbClr val="000000"/>
                </a:solidFill>
                <a:latin typeface="Open Sans"/>
                <a:ea typeface="Open Sans"/>
                <a:cs typeface="Open Sans"/>
                <a:sym typeface="Open Sans"/>
              </a:rPr>
              <a:t>Click Save.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You should now see the the completed graph data model. Arrange the nodes as you want to.</a:t>
            </a:r>
            <a:endParaRPr sz="1000">
              <a:solidFill>
                <a:srgbClr val="000000"/>
              </a:solidFill>
              <a:latin typeface="Open Sans"/>
              <a:ea typeface="Open Sans"/>
              <a:cs typeface="Open Sans"/>
              <a:sym typeface="Open Sans"/>
            </a:endParaRPr>
          </a:p>
          <a:p>
            <a:pPr marL="457200" lvl="0" indent="0" algn="l" rtl="0">
              <a:lnSpc>
                <a:spcPct val="115000"/>
              </a:lnSpc>
              <a:spcBef>
                <a:spcPts val="0"/>
              </a:spcBef>
              <a:spcAft>
                <a:spcPts val="0"/>
              </a:spcAft>
              <a:buNone/>
            </a:pP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Show how to use the slider for Internal scale.</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Click </a:t>
            </a:r>
            <a:r>
              <a:rPr lang="en-US" sz="1000" b="1">
                <a:solidFill>
                  <a:srgbClr val="000000"/>
                </a:solidFill>
                <a:latin typeface="Open Sans"/>
                <a:ea typeface="Open Sans"/>
                <a:cs typeface="Open Sans"/>
                <a:sym typeface="Open Sans"/>
              </a:rPr>
              <a:t>Export Markup</a:t>
            </a:r>
            <a:r>
              <a:rPr lang="en-US" sz="1000">
                <a:solidFill>
                  <a:srgbClr val="000000"/>
                </a:solidFill>
                <a:latin typeface="Open Sans"/>
                <a:ea typeface="Open Sans"/>
                <a:cs typeface="Open Sans"/>
                <a:sym typeface="Open Sans"/>
              </a:rPr>
              <a:t> to show how the model is implemented in markup.</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Show that you can cut out the middle of the model to clear the display. You can save the markup in a text file. </a:t>
            </a:r>
            <a:endParaRPr sz="1000">
              <a:solidFill>
                <a:srgbClr val="000000"/>
              </a:solidFill>
              <a:latin typeface="Open Sans"/>
              <a:ea typeface="Open Sans"/>
              <a:cs typeface="Open Sans"/>
              <a:sym typeface="Open Sans"/>
            </a:endParaRPr>
          </a:p>
          <a:p>
            <a:pPr marL="457200" lvl="0" indent="-292100" algn="l" rtl="0">
              <a:lnSpc>
                <a:spcPct val="115000"/>
              </a:lnSpc>
              <a:spcBef>
                <a:spcPts val="0"/>
              </a:spcBef>
              <a:spcAft>
                <a:spcPts val="0"/>
              </a:spcAft>
              <a:buSzPts val="1000"/>
              <a:buFont typeface="Open Sans"/>
              <a:buAutoNum type="arabicPeriod"/>
            </a:pPr>
            <a:r>
              <a:rPr lang="en-US" sz="1000">
                <a:solidFill>
                  <a:srgbClr val="000000"/>
                </a:solidFill>
                <a:latin typeface="Open Sans"/>
                <a:ea typeface="Open Sans"/>
                <a:cs typeface="Open Sans"/>
                <a:sym typeface="Open Sans"/>
              </a:rPr>
              <a:t>Show that you can also export the SVG file if you want show your model to somebody who is not using the Arrow Tool or if you want to include it in a document.</a:t>
            </a:r>
            <a:endParaRPr sz="1000">
              <a:solidFill>
                <a:srgbClr val="000000"/>
              </a:solidFill>
              <a:latin typeface="Open Sans"/>
              <a:ea typeface="Open Sans"/>
              <a:cs typeface="Open Sans"/>
              <a:sym typeface="Open Sans"/>
            </a:endParaRPr>
          </a:p>
          <a:p>
            <a:pPr marL="0" lvl="0" indent="0" algn="l" rtl="0">
              <a:spcBef>
                <a:spcPts val="0"/>
              </a:spcBef>
              <a:spcAft>
                <a:spcPts val="0"/>
              </a:spcAft>
              <a:buNone/>
            </a:pPr>
            <a:endParaRPr/>
          </a:p>
        </p:txBody>
      </p:sp>
      <p:sp>
        <p:nvSpPr>
          <p:cNvPr id="121" name="Google Shape;121;g8301fd6e26_0_18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15511809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0f5c903c9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0f5c903c9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solution is to add a connection point in the middle of the relationship.  Since nodes are connection points, you simply create a node in the middle of the relationship.</a:t>
            </a:r>
            <a:br>
              <a:rPr lang="en-US" dirty="0"/>
            </a:br>
            <a:br>
              <a:rPr lang="en-US" dirty="0"/>
            </a:br>
            <a:r>
              <a:rPr lang="en-US" dirty="0"/>
              <a:t>In this example, we replaced the WORKED_AT relationship with an </a:t>
            </a:r>
            <a:r>
              <a:rPr lang="en-US" b="1" dirty="0"/>
              <a:t>Employment intermediate node</a:t>
            </a:r>
            <a:r>
              <a:rPr lang="en-US" dirty="0"/>
              <a:t>.  This provides a connection point that allows us  to connect any amount of information to Patrick’s term of employment at Acme.</a:t>
            </a:r>
            <a:endParaRPr dirty="0"/>
          </a:p>
        </p:txBody>
      </p:sp>
      <p:sp>
        <p:nvSpPr>
          <p:cNvPr id="147" name="Google Shape;147;g50f5c903c9_0_86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80</a:t>
            </a:fld>
            <a:endParaRPr/>
          </a:p>
        </p:txBody>
      </p:sp>
    </p:spTree>
    <p:extLst>
      <p:ext uri="{BB962C8B-B14F-4D97-AF65-F5344CB8AC3E}">
        <p14:creationId xmlns:p14="http://schemas.microsoft.com/office/powerpoint/2010/main" val="1420181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0f5c903c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0f5c903c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What’s more, this arrangement allows different employment events to share contextual information.  They can have a shared </a:t>
            </a:r>
            <a:r>
              <a:rPr lang="en-US" b="1" dirty="0"/>
              <a:t>Role or Company</a:t>
            </a:r>
            <a:r>
              <a:rPr lang="en-US" dirty="0"/>
              <a:t>, and allow us to very easily  trace either the full details of a single person’s career, or the overlap between different individuals</a:t>
            </a:r>
            <a:endParaRPr dirty="0"/>
          </a:p>
        </p:txBody>
      </p:sp>
      <p:sp>
        <p:nvSpPr>
          <p:cNvPr id="163" name="Google Shape;163;g50f5c903c9_0_8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81</a:t>
            </a:fld>
            <a:endParaRPr/>
          </a:p>
        </p:txBody>
      </p:sp>
    </p:spTree>
    <p:extLst>
      <p:ext uri="{BB962C8B-B14F-4D97-AF65-F5344CB8AC3E}">
        <p14:creationId xmlns:p14="http://schemas.microsoft.com/office/powerpoint/2010/main" val="36975303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31d2e0d3a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31d2e0d3a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Intermediate nodes also allow you to </a:t>
            </a:r>
            <a:r>
              <a:rPr lang="en-US" b="1" dirty="0"/>
              <a:t>deduplicate information</a:t>
            </a:r>
            <a:r>
              <a:rPr lang="en-US" dirty="0"/>
              <a:t>.  We mentioned a similar principle when we discussed Fanout; that splitting a property onto its own node allows you to reference it via a relationship instead of a repeated property.</a:t>
            </a:r>
            <a:br>
              <a:rPr lang="en-US" dirty="0"/>
            </a:br>
            <a:br>
              <a:rPr lang="en-US" dirty="0"/>
            </a:br>
            <a:r>
              <a:rPr lang="en-US" dirty="0"/>
              <a:t>In this case, the </a:t>
            </a:r>
            <a:r>
              <a:rPr lang="en-US" b="1" dirty="0"/>
              <a:t>Email intermediated node spares us having to repeat the email content on every single relationship.</a:t>
            </a:r>
            <a:endParaRPr b="1" dirty="0"/>
          </a:p>
        </p:txBody>
      </p:sp>
      <p:sp>
        <p:nvSpPr>
          <p:cNvPr id="196" name="Google Shape;196;g731d2e0d3a_0_17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82</a:t>
            </a:fld>
            <a:endParaRPr/>
          </a:p>
        </p:txBody>
      </p:sp>
    </p:spTree>
    <p:extLst>
      <p:ext uri="{BB962C8B-B14F-4D97-AF65-F5344CB8AC3E}">
        <p14:creationId xmlns:p14="http://schemas.microsoft.com/office/powerpoint/2010/main" val="27168658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31d2e0d3a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731d2e0d3a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addition, intermediate nodes can be invaluable organizing structures.  This is a more expansive zoomed-out view of the same data as the last slide.  The </a:t>
            </a:r>
            <a:r>
              <a:rPr lang="en-US" b="1" dirty="0"/>
              <a:t>light blue nodes are the Email intermediate nodes.</a:t>
            </a:r>
            <a:br>
              <a:rPr lang="en-US" dirty="0"/>
            </a:br>
            <a:br>
              <a:rPr lang="en-US" dirty="0"/>
            </a:br>
            <a:r>
              <a:rPr lang="en-US" dirty="0"/>
              <a:t>When we model Email as a relationship, as on the left, we encounter two problems.  </a:t>
            </a:r>
            <a:br>
              <a:rPr lang="en-US" dirty="0"/>
            </a:br>
            <a:br>
              <a:rPr lang="en-US" dirty="0"/>
            </a:br>
            <a:r>
              <a:rPr lang="en-US" dirty="0"/>
              <a:t>First, Sarah’s node becomes extremely dense.  For every single recipient of any message she writes, she gains another relationship.  On the right, she only has one relationship per email, regardless of the number of recipients.  Dense nodes can be tricky to work with.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Second, it is difficult and expensive to determine who </a:t>
            </a:r>
            <a:r>
              <a:rPr lang="en-US" b="1" dirty="0"/>
              <a:t>in Sarah’s recipient network has received a given message</a:t>
            </a:r>
            <a:r>
              <a:rPr lang="en-US" dirty="0"/>
              <a:t>.  In the left model, we need to </a:t>
            </a:r>
            <a:r>
              <a:rPr lang="en-US" b="1" dirty="0"/>
              <a:t>traverse every relationship </a:t>
            </a:r>
            <a:r>
              <a:rPr lang="en-US" dirty="0"/>
              <a:t>and </a:t>
            </a:r>
            <a:r>
              <a:rPr lang="en-US" b="1" dirty="0"/>
              <a:t>check the email content to see which messages are shared.  </a:t>
            </a:r>
            <a:r>
              <a:rPr lang="en-US" dirty="0"/>
              <a:t>In this specific case, that requires between six and nine “wasted” hops, depending on whether we’re looking for the four-recipient message or the one-recipient message.  </a:t>
            </a:r>
            <a:r>
              <a:rPr lang="en-US" b="1" dirty="0"/>
              <a:t>On the right, with the Email intermediate node, we still need to check every message; </a:t>
            </a:r>
            <a:r>
              <a:rPr lang="en-US" dirty="0"/>
              <a:t>but having done so, we can guarantee that every node connected to that email is a relevant one.  There </a:t>
            </a:r>
            <a:r>
              <a:rPr lang="en-US" b="1" dirty="0"/>
              <a:t>will only ever be three “wasted” hops.</a:t>
            </a:r>
            <a:endParaRPr b="1" dirty="0"/>
          </a:p>
        </p:txBody>
      </p:sp>
      <p:sp>
        <p:nvSpPr>
          <p:cNvPr id="237" name="Google Shape;237;g731d2e0d3a_0_2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83</a:t>
            </a:fld>
            <a:endParaRPr/>
          </a:p>
        </p:txBody>
      </p:sp>
    </p:spTree>
    <p:extLst>
      <p:ext uri="{BB962C8B-B14F-4D97-AF65-F5344CB8AC3E}">
        <p14:creationId xmlns:p14="http://schemas.microsoft.com/office/powerpoint/2010/main" val="5044536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731d2e0d3a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731d2e0d3a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g731d2e0d3a_0_10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84</a:t>
            </a:fld>
            <a:endParaRPr/>
          </a:p>
        </p:txBody>
      </p:sp>
    </p:spTree>
    <p:extLst>
      <p:ext uri="{BB962C8B-B14F-4D97-AF65-F5344CB8AC3E}">
        <p14:creationId xmlns:p14="http://schemas.microsoft.com/office/powerpoint/2010/main" val="3424124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0f5c903c9_0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0f5c903c9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Linked lists are useful whenever the sequence of objects matters.  The typical pattern is to define relationships between sequential items with the names NEXT or PREVIOUS, although those words are not verbs.  As always, choose one or the other based on the questions you expect to ask.</a:t>
            </a:r>
            <a:br>
              <a:rPr lang="en-US" dirty="0"/>
            </a:br>
            <a:br>
              <a:rPr lang="en-US" dirty="0"/>
            </a:br>
            <a:r>
              <a:rPr lang="en-US" dirty="0"/>
              <a:t>Linked lists are not unique to graphs.  They are a common idea in lots of data modeling paradigms.  In some of those paradigms, you see both the Singly-linked list, as above,  and the Doubly-linked list, as below.  But you should NEVER use a doubly-linked list in Neo4j.  Concept check:  </a:t>
            </a:r>
            <a:r>
              <a:rPr lang="en-US" b="1" dirty="0"/>
              <a:t>who can tell me why not</a:t>
            </a:r>
            <a:r>
              <a:rPr lang="en-US" dirty="0"/>
              <a:t>?</a:t>
            </a:r>
            <a:br>
              <a:rPr lang="en-US" dirty="0"/>
            </a:br>
            <a:br>
              <a:rPr lang="en-US" dirty="0"/>
            </a:br>
            <a:r>
              <a:rPr lang="en-US" i="1" dirty="0"/>
              <a:t>Answer: Doubly linked lists use redundant symmetrical relationships.  We discussed before why those are a bad idea in Neo4j.</a:t>
            </a:r>
            <a:endParaRPr i="1" dirty="0"/>
          </a:p>
          <a:p>
            <a:pPr marL="0" lvl="0" indent="0" algn="l" rtl="0">
              <a:spcBef>
                <a:spcPts val="0"/>
              </a:spcBef>
              <a:spcAft>
                <a:spcPts val="0"/>
              </a:spcAft>
              <a:buNone/>
            </a:pPr>
            <a:endParaRPr i="1" dirty="0"/>
          </a:p>
          <a:p>
            <a:pPr marL="0" lvl="0" indent="0" algn="l" rtl="0">
              <a:spcBef>
                <a:spcPts val="0"/>
              </a:spcBef>
              <a:spcAft>
                <a:spcPts val="0"/>
              </a:spcAft>
              <a:buNone/>
            </a:pPr>
            <a:endParaRPr dirty="0"/>
          </a:p>
        </p:txBody>
      </p:sp>
      <p:sp>
        <p:nvSpPr>
          <p:cNvPr id="304" name="Google Shape;304;g50f5c903c9_0_89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85</a:t>
            </a:fld>
            <a:endParaRPr/>
          </a:p>
        </p:txBody>
      </p:sp>
    </p:spTree>
    <p:extLst>
      <p:ext uri="{BB962C8B-B14F-4D97-AF65-F5344CB8AC3E}">
        <p14:creationId xmlns:p14="http://schemas.microsoft.com/office/powerpoint/2010/main" val="32047135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0f5c903c9_0_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50f5c903c9_0_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However, you can add complexity to linked lists.  </a:t>
            </a:r>
            <a:br>
              <a:rPr lang="en-US"/>
            </a:br>
            <a:br>
              <a:rPr lang="en-US"/>
            </a:br>
            <a:r>
              <a:rPr lang="en-US"/>
              <a:t>Sometimes, there are multiple ways you could sequence a set of items.  For example, the order in which TV show episodes are shown is not always the same order in which they were created.  Here, we again have the episodes of Dr. Who season 12, but with two sequences: the order of airing (NEXT) and the order of production (NEXT_IN_PRODUCTION)</a:t>
            </a:r>
            <a:endParaRPr/>
          </a:p>
        </p:txBody>
      </p:sp>
      <p:sp>
        <p:nvSpPr>
          <p:cNvPr id="315" name="Google Shape;315;g50f5c903c9_0_90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86</a:t>
            </a:fld>
            <a:endParaRPr/>
          </a:p>
        </p:txBody>
      </p:sp>
    </p:spTree>
    <p:extLst>
      <p:ext uri="{BB962C8B-B14F-4D97-AF65-F5344CB8AC3E}">
        <p14:creationId xmlns:p14="http://schemas.microsoft.com/office/powerpoint/2010/main" val="1044101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0f5c903c9_0_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0f5c903c9_0_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working with linked list, there is generally a “parent” node that is used </a:t>
            </a:r>
            <a:r>
              <a:rPr lang="en-US" b="1" dirty="0"/>
              <a:t>as the entry point</a:t>
            </a:r>
            <a:r>
              <a:rPr lang="en-US" dirty="0"/>
              <a:t>.  That parent almost always points to the first item in the sequence, using an appropriately named relationship.   It may also point to the last item.  For cases where you </a:t>
            </a:r>
            <a:r>
              <a:rPr lang="en-US" b="1" dirty="0"/>
              <a:t>are tracking progress through the sequence</a:t>
            </a:r>
            <a:r>
              <a:rPr lang="en-US" dirty="0"/>
              <a:t>, the </a:t>
            </a:r>
            <a:r>
              <a:rPr lang="en-US" b="1" dirty="0"/>
              <a:t>parent node</a:t>
            </a:r>
            <a:r>
              <a:rPr lang="en-US" dirty="0"/>
              <a:t> may also have a pointer to </a:t>
            </a:r>
            <a:r>
              <a:rPr lang="en-US" b="1" dirty="0"/>
              <a:t>the “current” item.</a:t>
            </a:r>
            <a:endParaRPr b="1" dirty="0"/>
          </a:p>
        </p:txBody>
      </p:sp>
      <p:sp>
        <p:nvSpPr>
          <p:cNvPr id="323" name="Google Shape;323;g50f5c903c9_0_9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87</a:t>
            </a:fld>
            <a:endParaRPr/>
          </a:p>
        </p:txBody>
      </p:sp>
    </p:spTree>
    <p:extLst>
      <p:ext uri="{BB962C8B-B14F-4D97-AF65-F5344CB8AC3E}">
        <p14:creationId xmlns:p14="http://schemas.microsoft.com/office/powerpoint/2010/main" val="42452062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31d2e0d3a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31d2e0d3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Trees are </a:t>
            </a:r>
            <a:endParaRPr/>
          </a:p>
        </p:txBody>
      </p:sp>
      <p:sp>
        <p:nvSpPr>
          <p:cNvPr id="333" name="Google Shape;333;g731d2e0d3a_0_1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88</a:t>
            </a:fld>
            <a:endParaRPr/>
          </a:p>
        </p:txBody>
      </p:sp>
    </p:spTree>
    <p:extLst>
      <p:ext uri="{BB962C8B-B14F-4D97-AF65-F5344CB8AC3E}">
        <p14:creationId xmlns:p14="http://schemas.microsoft.com/office/powerpoint/2010/main" val="21233987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0f5c903c9_0_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0f5c903c9_0_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Trees are not complicated beasts, so we won’t spend any time talking about trees generally.  But we will discuss one special kind of tree, the </a:t>
            </a:r>
            <a:r>
              <a:rPr lang="en-US" b="1" dirty="0"/>
              <a:t>timeline tree</a:t>
            </a:r>
            <a:r>
              <a:rPr lang="en-US" dirty="0"/>
              <a:t>.  Timeline trees can be a useful structure when you want to use time as either an anchor or a navigational aid in your querying, and when the periods of time that interest you vary.</a:t>
            </a:r>
            <a:br>
              <a:rPr lang="en-US" dirty="0"/>
            </a:br>
            <a:br>
              <a:rPr lang="en-US" dirty="0"/>
            </a:br>
            <a:r>
              <a:rPr lang="en-US" dirty="0"/>
              <a:t>The topmost node in the timeline is an “all time” node.  That then subdivides into whatever time periods interest you.  Here, we have chosen </a:t>
            </a:r>
            <a:r>
              <a:rPr lang="en-US" i="1" dirty="0"/>
              <a:t>years</a:t>
            </a:r>
            <a:r>
              <a:rPr lang="en-US" dirty="0"/>
              <a:t>, </a:t>
            </a:r>
            <a:r>
              <a:rPr lang="en-US" i="1" dirty="0"/>
              <a:t>months</a:t>
            </a:r>
            <a:r>
              <a:rPr lang="en-US" dirty="0"/>
              <a:t>, and </a:t>
            </a:r>
            <a:r>
              <a:rPr lang="en-US" i="1" dirty="0"/>
              <a:t>days</a:t>
            </a:r>
            <a:r>
              <a:rPr lang="en-US" dirty="0"/>
              <a:t>; we could just have equally chosen </a:t>
            </a:r>
            <a:r>
              <a:rPr lang="en-US" i="1" dirty="0"/>
              <a:t>quarters</a:t>
            </a:r>
            <a:r>
              <a:rPr lang="en-US" dirty="0"/>
              <a:t>, </a:t>
            </a:r>
            <a:r>
              <a:rPr lang="en-US" i="1" dirty="0"/>
              <a:t>weeks</a:t>
            </a:r>
            <a:r>
              <a:rPr lang="en-US" dirty="0"/>
              <a:t>, </a:t>
            </a:r>
            <a:r>
              <a:rPr lang="en-US" i="1" dirty="0"/>
              <a:t>hours, minutes</a:t>
            </a:r>
            <a:r>
              <a:rPr lang="en-US" dirty="0"/>
              <a:t>, or anything else.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All of our “data” nodes then link into the timeline tree at the appropriate leaf node.  Here, we have </a:t>
            </a:r>
            <a:r>
              <a:rPr lang="en-US" b="1" dirty="0"/>
              <a:t>connected every purchase to a day.</a:t>
            </a:r>
            <a:br>
              <a:rPr lang="en-US" dirty="0"/>
            </a:br>
            <a:br>
              <a:rPr lang="en-US" dirty="0"/>
            </a:br>
            <a:r>
              <a:rPr lang="en-US" dirty="0"/>
              <a:t>With this structure, some </a:t>
            </a:r>
            <a:r>
              <a:rPr lang="en-US" b="1" dirty="0"/>
              <a:t>otherwise-expensive time questions become easy.  </a:t>
            </a:r>
            <a:r>
              <a:rPr lang="en-US" dirty="0"/>
              <a:t>For example, finding all purchases in a given time periods, where the period of interest might be a day, a month, or a year, depending on circumstances.  </a:t>
            </a:r>
            <a:r>
              <a:rPr lang="en-US" b="1" dirty="0"/>
              <a:t>Simply anchor on the timeline at the appropriate time period of interest, </a:t>
            </a:r>
            <a:r>
              <a:rPr lang="en-US" dirty="0"/>
              <a:t>then traverse downward through the tree.</a:t>
            </a:r>
            <a:br>
              <a:rPr lang="en-US" dirty="0"/>
            </a:br>
            <a:br>
              <a:rPr lang="en-US" dirty="0"/>
            </a:br>
            <a:r>
              <a:rPr lang="en-US" dirty="0"/>
              <a:t>What is more interesting, though, is dealing with time </a:t>
            </a:r>
            <a:r>
              <a:rPr lang="en-US" b="1" dirty="0"/>
              <a:t>when time is a navigator</a:t>
            </a:r>
            <a:r>
              <a:rPr lang="en-US" dirty="0"/>
              <a:t>, but </a:t>
            </a:r>
            <a:r>
              <a:rPr lang="en-US" b="1" dirty="0"/>
              <a:t>not the anchor</a:t>
            </a:r>
            <a:r>
              <a:rPr lang="en-US" dirty="0"/>
              <a:t>.  For example, looking for all purchases that happened within a some time period relative to another event.  You </a:t>
            </a:r>
            <a:r>
              <a:rPr lang="en-US" b="1" dirty="0"/>
              <a:t>anchor on the specified event</a:t>
            </a:r>
            <a:r>
              <a:rPr lang="en-US" dirty="0"/>
              <a:t>, traverse into the timeline tree, </a:t>
            </a:r>
            <a:r>
              <a:rPr lang="en-US" b="1" dirty="0"/>
              <a:t>navigate to the appropriate time period of interest</a:t>
            </a:r>
            <a:r>
              <a:rPr lang="en-US" dirty="0"/>
              <a:t>, then traverse downward.  Without a timeline structure in the graph, this kind of query frequently involves a lot of property lookups and inefficient gather-and-inspect.</a:t>
            </a:r>
            <a:br>
              <a:rPr lang="en-US" dirty="0"/>
            </a:br>
            <a:br>
              <a:rPr lang="en-US" dirty="0"/>
            </a:br>
            <a:r>
              <a:rPr lang="en-US" dirty="0"/>
              <a:t>********</a:t>
            </a:r>
            <a:br>
              <a:rPr lang="en-US" dirty="0"/>
            </a:br>
            <a:br>
              <a:rPr lang="en-US" dirty="0"/>
            </a:br>
            <a:r>
              <a:rPr lang="en-US" dirty="0"/>
              <a:t>HOWEVER, that is not to say that timeline trees are the go-to “best” method of expressing time!  Quite the </a:t>
            </a:r>
            <a:r>
              <a:rPr lang="en-US" b="1" dirty="0"/>
              <a:t>opposite--timeline trees consume a lot of space relative to the data the contain</a:t>
            </a:r>
            <a:r>
              <a:rPr lang="en-US" dirty="0"/>
              <a:t>.  Most often, even when time is an important part of the answer to a question, </a:t>
            </a:r>
            <a:r>
              <a:rPr lang="en-US" b="1" dirty="0"/>
              <a:t>a simple property is sufficient</a:t>
            </a:r>
            <a:r>
              <a:rPr lang="en-US" dirty="0"/>
              <a:t>.  But I’m sharing this structure with you so that, in cases where a property alone is </a:t>
            </a:r>
            <a:r>
              <a:rPr lang="en-US" i="1" dirty="0"/>
              <a:t>not </a:t>
            </a:r>
            <a:r>
              <a:rPr lang="en-US" dirty="0"/>
              <a:t>good enough, you don’t need to reinvent the concept of a timeline tree yourself.</a:t>
            </a:r>
            <a:endParaRPr dirty="0"/>
          </a:p>
        </p:txBody>
      </p:sp>
      <p:sp>
        <p:nvSpPr>
          <p:cNvPr id="340" name="Google Shape;340;g50f5c903c9_0_9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89</a:t>
            </a:fld>
            <a:endParaRPr/>
          </a:p>
        </p:txBody>
      </p:sp>
    </p:spTree>
    <p:extLst>
      <p:ext uri="{BB962C8B-B14F-4D97-AF65-F5344CB8AC3E}">
        <p14:creationId xmlns:p14="http://schemas.microsoft.com/office/powerpoint/2010/main" val="4264230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301fd6e2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 this slide, do a Concept Check.  Ask questions like:</a:t>
            </a:r>
            <a:endParaRPr dirty="0"/>
          </a:p>
          <a:p>
            <a:pPr marL="457200" lvl="0" indent="-317500" algn="l" rtl="0">
              <a:spcBef>
                <a:spcPts val="0"/>
              </a:spcBef>
              <a:spcAft>
                <a:spcPts val="0"/>
              </a:spcAft>
              <a:buSzPts val="1400"/>
              <a:buChar char="●"/>
            </a:pPr>
            <a:r>
              <a:rPr lang="en-US" dirty="0"/>
              <a:t>What information can be attached to a node?  Which of these are required? </a:t>
            </a:r>
            <a:endParaRPr dirty="0"/>
          </a:p>
          <a:p>
            <a:pPr marL="914400" lvl="1" indent="-317500" algn="l" rtl="0">
              <a:spcBef>
                <a:spcPts val="0"/>
              </a:spcBef>
              <a:spcAft>
                <a:spcPts val="0"/>
              </a:spcAft>
              <a:buSzPts val="1400"/>
              <a:buChar char="○"/>
            </a:pPr>
            <a:r>
              <a:rPr lang="en-US" b="1" i="1" dirty="0"/>
              <a:t>Labels</a:t>
            </a:r>
            <a:r>
              <a:rPr lang="en-US" i="1" dirty="0"/>
              <a:t> &amp; </a:t>
            </a:r>
            <a:r>
              <a:rPr lang="en-US" b="1" i="1" dirty="0"/>
              <a:t>properties</a:t>
            </a:r>
            <a:r>
              <a:rPr lang="en-US" i="1" dirty="0"/>
              <a:t>.  None required</a:t>
            </a:r>
            <a:endParaRPr i="1" dirty="0"/>
          </a:p>
          <a:p>
            <a:pPr marL="457200" lvl="0" indent="-317500" algn="l" rtl="0">
              <a:spcBef>
                <a:spcPts val="0"/>
              </a:spcBef>
              <a:spcAft>
                <a:spcPts val="0"/>
              </a:spcAft>
              <a:buSzPts val="1400"/>
              <a:buChar char="●"/>
            </a:pPr>
            <a:r>
              <a:rPr lang="en-US" dirty="0"/>
              <a:t>What information can be attached to a relationship?  Which of these are required?</a:t>
            </a:r>
            <a:endParaRPr dirty="0"/>
          </a:p>
          <a:p>
            <a:pPr marL="914400" lvl="1" indent="-317500" algn="l" rtl="0">
              <a:spcBef>
                <a:spcPts val="0"/>
              </a:spcBef>
              <a:spcAft>
                <a:spcPts val="0"/>
              </a:spcAft>
              <a:buSzPts val="1400"/>
              <a:buChar char="○"/>
            </a:pPr>
            <a:r>
              <a:rPr lang="en-US" b="1" i="1" dirty="0"/>
              <a:t>Direction</a:t>
            </a:r>
            <a:r>
              <a:rPr lang="en-US" i="1" dirty="0"/>
              <a:t>, </a:t>
            </a:r>
            <a:r>
              <a:rPr lang="en-US" b="1" i="1" dirty="0"/>
              <a:t>type</a:t>
            </a:r>
            <a:r>
              <a:rPr lang="en-US" i="1" dirty="0"/>
              <a:t>, and </a:t>
            </a:r>
            <a:r>
              <a:rPr lang="en-US" b="1" i="1" dirty="0"/>
              <a:t>properties</a:t>
            </a:r>
            <a:r>
              <a:rPr lang="en-US" i="1" dirty="0"/>
              <a:t>.  Direction and type required</a:t>
            </a:r>
            <a:r>
              <a:rPr lang="en-US" dirty="0"/>
              <a:t>.</a:t>
            </a:r>
            <a:endParaRPr dirty="0"/>
          </a:p>
          <a:p>
            <a:pPr marL="457200" lvl="0" indent="-317500" algn="l" rtl="0">
              <a:spcBef>
                <a:spcPts val="0"/>
              </a:spcBef>
              <a:spcAft>
                <a:spcPts val="0"/>
              </a:spcAft>
              <a:buSzPts val="1400"/>
              <a:buChar char="●"/>
            </a:pPr>
            <a:r>
              <a:rPr lang="en-US" dirty="0"/>
              <a:t>What is the difference between a label and property?</a:t>
            </a:r>
            <a:endParaRPr dirty="0"/>
          </a:p>
          <a:p>
            <a:pPr marL="914400" lvl="1" indent="-317500" algn="l" rtl="0">
              <a:spcBef>
                <a:spcPts val="0"/>
              </a:spcBef>
              <a:spcAft>
                <a:spcPts val="0"/>
              </a:spcAft>
              <a:buSzPts val="1400"/>
              <a:buChar char="○"/>
            </a:pPr>
            <a:r>
              <a:rPr lang="en-US" i="1" dirty="0"/>
              <a:t>Labels are categorical.  Properties are specific.</a:t>
            </a:r>
            <a:endParaRPr i="1"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&lt;ul class="graph-diagram-markup" data-internal-scale="1.22" data-external-scale="1"&gt;</a:t>
            </a:r>
          </a:p>
          <a:p>
            <a:pPr marL="0" lvl="0" indent="0" algn="l" rtl="0">
              <a:spcBef>
                <a:spcPts val="0"/>
              </a:spcBef>
              <a:spcAft>
                <a:spcPts val="0"/>
              </a:spcAft>
              <a:buNone/>
            </a:pPr>
            <a:r>
              <a:rPr lang="en-US" dirty="0"/>
              <a:t>  &lt;li class="node" data-node-id="0" data-x="-287.943080214204" data-y="109.65294759781544"&gt;</a:t>
            </a:r>
          </a:p>
          <a:p>
            <a:pPr marL="0" lvl="0" indent="0" algn="l" rtl="0">
              <a:spcBef>
                <a:spcPts val="0"/>
              </a:spcBef>
              <a:spcAft>
                <a:spcPts val="0"/>
              </a:spcAft>
              <a:buNone/>
            </a:pPr>
            <a:r>
              <a:rPr lang="en-US" dirty="0"/>
              <a:t>    &lt;span class="caption"&gt;Person&lt;/span&gt;&lt;dl class="properties"&gt;&lt;dt&gt;name&lt;/dt&gt;&lt;dd&gt;'Dan'&lt;/dd&gt;&lt;dt&gt;born&lt;/dt&gt;&lt;dd&gt;1975&lt;/dd&gt;&lt;/dl&gt;&lt;/li&gt;</a:t>
            </a:r>
          </a:p>
          <a:p>
            <a:pPr marL="0" lvl="0" indent="0" algn="l" rtl="0">
              <a:spcBef>
                <a:spcPts val="0"/>
              </a:spcBef>
              <a:spcAft>
                <a:spcPts val="0"/>
              </a:spcAft>
              <a:buNone/>
            </a:pPr>
            <a:r>
              <a:rPr lang="en-US" dirty="0"/>
              <a:t>  &lt;li class="node" data-node-id="1" data-x="92.51136654713098" data-y="-272.3630010886265"&gt;</a:t>
            </a:r>
          </a:p>
          <a:p>
            <a:pPr marL="0" lvl="0" indent="0" algn="l" rtl="0">
              <a:spcBef>
                <a:spcPts val="0"/>
              </a:spcBef>
              <a:spcAft>
                <a:spcPts val="0"/>
              </a:spcAft>
              <a:buNone/>
            </a:pPr>
            <a:r>
              <a:rPr lang="en-US" dirty="0"/>
              <a:t>    &lt;span class="caption"&gt;Person&lt;/span&gt;&lt;dl class="properties"&gt;&lt;dt&gt;name&lt;/dt&gt;&lt;dd&gt;'Ann'&lt;/dd&gt;&lt;dt&gt;born&lt;/dt&gt;&lt;dd&gt;1977&lt;/dd&gt;&lt;/dl&gt;&lt;/li&gt;</a:t>
            </a:r>
          </a:p>
          <a:p>
            <a:pPr marL="0" lvl="0" indent="0" algn="l" rtl="0">
              <a:spcBef>
                <a:spcPts val="0"/>
              </a:spcBef>
              <a:spcAft>
                <a:spcPts val="0"/>
              </a:spcAft>
              <a:buNone/>
            </a:pPr>
            <a:r>
              <a:rPr lang="en-US" dirty="0"/>
              <a:t>  &lt;li class="node" data-node-id="2" data-x="465.7443079806508" data-y="109.65294759781544"&gt;</a:t>
            </a:r>
          </a:p>
          <a:p>
            <a:pPr marL="0" lvl="0" indent="0" algn="l" rtl="0">
              <a:spcBef>
                <a:spcPts val="0"/>
              </a:spcBef>
              <a:spcAft>
                <a:spcPts val="0"/>
              </a:spcAft>
              <a:buNone/>
            </a:pPr>
            <a:r>
              <a:rPr lang="en-US" dirty="0"/>
              <a:t>    &lt;span class="caption"&gt;Residence, Location&lt;/span&gt;&lt;dl class="properties"&gt;&lt;dt&gt;address&lt;/dt&gt;&lt;dd&gt;'475 Broad Street'&lt;/dd&gt;&lt;dt&gt;</a:t>
            </a:r>
            <a:r>
              <a:rPr lang="en-US" dirty="0" err="1"/>
              <a:t>postalCode</a:t>
            </a:r>
            <a:r>
              <a:rPr lang="en-US" dirty="0"/>
              <a:t>&lt;/dt&gt;&lt;dd&gt;28394&lt;/dd&gt;&lt;/dl&gt;&lt;/li&gt;</a:t>
            </a:r>
          </a:p>
          <a:p>
            <a:pPr marL="0" lvl="0" indent="0" algn="l" rtl="0">
              <a:spcBef>
                <a:spcPts val="0"/>
              </a:spcBef>
              <a:spcAft>
                <a:spcPts val="0"/>
              </a:spcAft>
              <a:buNone/>
            </a:pPr>
            <a:r>
              <a:rPr lang="en-US" dirty="0"/>
              <a:t>  &lt;li class="relationship" data-from="0" data-to="1"&gt;</a:t>
            </a:r>
          </a:p>
          <a:p>
            <a:pPr marL="0" lvl="0" indent="0" algn="l" rtl="0">
              <a:spcBef>
                <a:spcPts val="0"/>
              </a:spcBef>
              <a:spcAft>
                <a:spcPts val="0"/>
              </a:spcAft>
              <a:buNone/>
            </a:pPr>
            <a:r>
              <a:rPr lang="en-US" dirty="0"/>
              <a:t>    &lt;span class="type"&gt;MARRIED&lt;/span&gt;&lt;dl class="properties"&gt;&lt;dt&gt;since&lt;/dt&gt;&lt;dd&gt;2005-02-14&lt;/dd&gt;&lt;/dl&gt;&lt;/li&gt;</a:t>
            </a:r>
          </a:p>
          <a:p>
            <a:pPr marL="0" lvl="0" indent="0" algn="l" rtl="0">
              <a:spcBef>
                <a:spcPts val="0"/>
              </a:spcBef>
              <a:spcAft>
                <a:spcPts val="0"/>
              </a:spcAft>
              <a:buNone/>
            </a:pPr>
            <a:r>
              <a:rPr lang="en-US" dirty="0"/>
              <a:t>  &lt;li class="relationship" data-from="0" data-to="2"&gt;</a:t>
            </a:r>
          </a:p>
          <a:p>
            <a:pPr marL="0" lvl="0" indent="0" algn="l" rtl="0">
              <a:spcBef>
                <a:spcPts val="0"/>
              </a:spcBef>
              <a:spcAft>
                <a:spcPts val="0"/>
              </a:spcAft>
              <a:buNone/>
            </a:pPr>
            <a:r>
              <a:rPr lang="en-US" dirty="0"/>
              <a:t>    &lt;span class="type"&gt;LIVES_AT&lt;/span&gt;</a:t>
            </a:r>
          </a:p>
          <a:p>
            <a:pPr marL="0" lvl="0" indent="0" algn="l" rtl="0">
              <a:spcBef>
                <a:spcPts val="0"/>
              </a:spcBef>
              <a:spcAft>
                <a:spcPts val="0"/>
              </a:spcAft>
              <a:buNone/>
            </a:pPr>
            <a:r>
              <a:rPr lang="en-US" dirty="0"/>
              <a:t>  &lt;/li&gt;</a:t>
            </a:r>
          </a:p>
          <a:p>
            <a:pPr marL="0" lvl="0" indent="0" algn="l" rtl="0">
              <a:spcBef>
                <a:spcPts val="0"/>
              </a:spcBef>
              <a:spcAft>
                <a:spcPts val="0"/>
              </a:spcAft>
              <a:buNone/>
            </a:pPr>
            <a:r>
              <a:rPr lang="en-US" dirty="0"/>
              <a:t>  &lt;li class="relationship" data-from="1" data-to="2"&gt;</a:t>
            </a:r>
          </a:p>
          <a:p>
            <a:pPr marL="0" lvl="0" indent="0" algn="l" rtl="0">
              <a:spcBef>
                <a:spcPts val="0"/>
              </a:spcBef>
              <a:spcAft>
                <a:spcPts val="0"/>
              </a:spcAft>
              <a:buNone/>
            </a:pPr>
            <a:r>
              <a:rPr lang="en-US" dirty="0"/>
              <a:t>    &lt;span class="type"&gt;LIVES_AT&lt;/span&gt;</a:t>
            </a:r>
          </a:p>
          <a:p>
            <a:pPr marL="0" lvl="0" indent="0" algn="l" rtl="0">
              <a:spcBef>
                <a:spcPts val="0"/>
              </a:spcBef>
              <a:spcAft>
                <a:spcPts val="0"/>
              </a:spcAft>
              <a:buNone/>
            </a:pPr>
            <a:r>
              <a:rPr lang="en-US" dirty="0"/>
              <a:t>  &lt;/li&gt;</a:t>
            </a:r>
          </a:p>
          <a:p>
            <a:pPr marL="0" lvl="0" indent="0" algn="l" rtl="0">
              <a:spcBef>
                <a:spcPts val="0"/>
              </a:spcBef>
              <a:spcAft>
                <a:spcPts val="0"/>
              </a:spcAft>
              <a:buNone/>
            </a:pPr>
            <a:r>
              <a:rPr lang="en-US" dirty="0"/>
              <a:t>  &lt;li class="relationship" data-from="1" data-to="2"&gt;</a:t>
            </a:r>
          </a:p>
          <a:p>
            <a:pPr marL="0" lvl="0" indent="0" algn="l" rtl="0">
              <a:spcBef>
                <a:spcPts val="0"/>
              </a:spcBef>
              <a:spcAft>
                <a:spcPts val="0"/>
              </a:spcAft>
              <a:buNone/>
            </a:pPr>
            <a:r>
              <a:rPr lang="en-US" dirty="0"/>
              <a:t>    &lt;span class="type"&gt;OWNS&lt;/span&gt;&lt;dl class="properties"&gt;&lt;dt&gt;financed&lt;/dt&gt;&lt;dd&gt;TRUE&lt;/dd&gt;&lt;/dl&gt;&lt;/li&gt;</a:t>
            </a:r>
          </a:p>
          <a:p>
            <a:pPr marL="0" lvl="0" indent="0" algn="l" rtl="0">
              <a:spcBef>
                <a:spcPts val="0"/>
              </a:spcBef>
              <a:spcAft>
                <a:spcPts val="0"/>
              </a:spcAft>
              <a:buNone/>
            </a:pPr>
            <a:r>
              <a:rPr lang="en-US" dirty="0"/>
              <a:t>&lt;/ul&gt;</a:t>
            </a:r>
            <a:endParaRPr dirty="0"/>
          </a:p>
          <a:p>
            <a:pPr marL="0" lvl="0" indent="0" algn="l" rtl="0">
              <a:spcBef>
                <a:spcPts val="0"/>
              </a:spcBef>
              <a:spcAft>
                <a:spcPts val="0"/>
              </a:spcAft>
              <a:buNone/>
            </a:pPr>
            <a:endParaRPr dirty="0"/>
          </a:p>
        </p:txBody>
      </p:sp>
      <p:sp>
        <p:nvSpPr>
          <p:cNvPr id="127" name="Google Shape;127;g8301fd6e2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50035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731d2e0d3a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731d2e0d3a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g731d2e0d3a_0_1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90</a:t>
            </a:fld>
            <a:endParaRPr/>
          </a:p>
        </p:txBody>
      </p:sp>
    </p:spTree>
    <p:extLst>
      <p:ext uri="{BB962C8B-B14F-4D97-AF65-F5344CB8AC3E}">
        <p14:creationId xmlns:p14="http://schemas.microsoft.com/office/powerpoint/2010/main" val="220627673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50f5c903c9_0_9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50f5c903c9_0_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All of the structures we’ve seen so far are not entire models in their own right.  They are tiny patterns with specific use cases and strengths.  Modeling questions as a whole are usually larger and more complex than that.  Frequently, you will see </a:t>
            </a:r>
            <a:r>
              <a:rPr lang="en-US" b="1" dirty="0"/>
              <a:t>multiples of these structures used together in order to fully solve a problem</a:t>
            </a:r>
            <a:r>
              <a:rPr lang="en-US" dirty="0"/>
              <a:t>.  Here is one example.</a:t>
            </a:r>
            <a:endParaRPr dirty="0"/>
          </a:p>
        </p:txBody>
      </p:sp>
      <p:sp>
        <p:nvSpPr>
          <p:cNvPr id="365" name="Google Shape;365;g50f5c903c9_0_9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91</a:t>
            </a:fld>
            <a:endParaRPr/>
          </a:p>
        </p:txBody>
      </p:sp>
    </p:spTree>
    <p:extLst>
      <p:ext uri="{BB962C8B-B14F-4D97-AF65-F5344CB8AC3E}">
        <p14:creationId xmlns:p14="http://schemas.microsoft.com/office/powerpoint/2010/main" val="16937685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50f5c903c9_0_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50f5c903c9_0_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At the top, we have a </a:t>
            </a:r>
            <a:r>
              <a:rPr lang="en-US" b="1"/>
              <a:t>timeline tree</a:t>
            </a:r>
            <a:r>
              <a:rPr lang="en-US"/>
              <a:t>, subdivides into years and months.</a:t>
            </a:r>
            <a:endParaRPr/>
          </a:p>
        </p:txBody>
      </p:sp>
      <p:sp>
        <p:nvSpPr>
          <p:cNvPr id="398" name="Google Shape;398;g50f5c903c9_0_9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92</a:t>
            </a:fld>
            <a:endParaRPr/>
          </a:p>
        </p:txBody>
      </p:sp>
    </p:spTree>
    <p:extLst>
      <p:ext uri="{BB962C8B-B14F-4D97-AF65-F5344CB8AC3E}">
        <p14:creationId xmlns:p14="http://schemas.microsoft.com/office/powerpoint/2010/main" val="31278163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0f5c903c9_0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0f5c903c9_0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relevant items connected to the </a:t>
            </a:r>
            <a:r>
              <a:rPr lang="en-US" b="1" dirty="0"/>
              <a:t>timeline are Employment events, </a:t>
            </a:r>
            <a:r>
              <a:rPr lang="en-US" dirty="0"/>
              <a:t>which </a:t>
            </a:r>
            <a:r>
              <a:rPr lang="en-US" b="1" dirty="0"/>
              <a:t>link to the starting and ending months of that employment.  </a:t>
            </a:r>
            <a:r>
              <a:rPr lang="en-US" dirty="0"/>
              <a:t>Employment events themselves are </a:t>
            </a:r>
            <a:r>
              <a:rPr lang="en-US" b="1" dirty="0"/>
              <a:t>intermediate nodes</a:t>
            </a:r>
            <a:r>
              <a:rPr lang="en-US" dirty="0"/>
              <a:t> </a:t>
            </a:r>
            <a:r>
              <a:rPr lang="en-US" b="1" dirty="0"/>
              <a:t>connecting people, companies, and job roles</a:t>
            </a:r>
            <a:r>
              <a:rPr lang="en-US" dirty="0"/>
              <a:t>.  In this case, the </a:t>
            </a:r>
            <a:r>
              <a:rPr lang="en-US" b="1" dirty="0"/>
              <a:t>intermediate nodes </a:t>
            </a:r>
            <a:r>
              <a:rPr lang="en-US" dirty="0"/>
              <a:t>are serving the </a:t>
            </a:r>
            <a:r>
              <a:rPr lang="en-US" b="1" dirty="0"/>
              <a:t>dual purposes of reducing the density of Person nodes, and providing an attachment point for the timeline tree.</a:t>
            </a:r>
            <a:endParaRPr b="1" dirty="0"/>
          </a:p>
        </p:txBody>
      </p:sp>
      <p:sp>
        <p:nvSpPr>
          <p:cNvPr id="430" name="Google Shape;430;g50f5c903c9_0_9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93</a:t>
            </a:fld>
            <a:endParaRPr/>
          </a:p>
        </p:txBody>
      </p:sp>
    </p:spTree>
    <p:extLst>
      <p:ext uri="{BB962C8B-B14F-4D97-AF65-F5344CB8AC3E}">
        <p14:creationId xmlns:p14="http://schemas.microsoft.com/office/powerpoint/2010/main" val="39342843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50f5c903c9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50f5c903c9_0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Furthermore, the Employment events themselves are organized into </a:t>
            </a:r>
            <a:r>
              <a:rPr lang="en-US" b="1" dirty="0"/>
              <a:t>linked lists</a:t>
            </a:r>
            <a:r>
              <a:rPr lang="en-US" dirty="0"/>
              <a:t> for each person.  This allows us to represent the sequence of employment events in an individual’s career.</a:t>
            </a:r>
            <a:endParaRPr dirty="0"/>
          </a:p>
        </p:txBody>
      </p:sp>
      <p:sp>
        <p:nvSpPr>
          <p:cNvPr id="463" name="Google Shape;463;g50f5c903c9_0_9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94</a:t>
            </a:fld>
            <a:endParaRPr/>
          </a:p>
        </p:txBody>
      </p:sp>
    </p:spTree>
    <p:extLst>
      <p:ext uri="{BB962C8B-B14F-4D97-AF65-F5344CB8AC3E}">
        <p14:creationId xmlns:p14="http://schemas.microsoft.com/office/powerpoint/2010/main" val="2636682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50f5c903c9_0_1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50f5c903c9_0_1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495" name="Google Shape;495;g50f5c903c9_0_109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95</a:t>
            </a:fld>
            <a:endParaRPr/>
          </a:p>
        </p:txBody>
      </p:sp>
    </p:spTree>
    <p:extLst>
      <p:ext uri="{BB962C8B-B14F-4D97-AF65-F5344CB8AC3E}">
        <p14:creationId xmlns:p14="http://schemas.microsoft.com/office/powerpoint/2010/main" val="30065027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731d2e0d3a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731d2e0d3a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02" name="Google Shape;502;g731d2e0d3a_0_3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96</a:t>
            </a:fld>
            <a:endParaRPr/>
          </a:p>
        </p:txBody>
      </p:sp>
    </p:spTree>
    <p:extLst>
      <p:ext uri="{BB962C8B-B14F-4D97-AF65-F5344CB8AC3E}">
        <p14:creationId xmlns:p14="http://schemas.microsoft.com/office/powerpoint/2010/main" val="21992166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731d2e0d3a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731d2e0d3a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0" name="Google Shape;510;g731d2e0d3a_0_3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97</a:t>
            </a:fld>
            <a:endParaRPr/>
          </a:p>
        </p:txBody>
      </p:sp>
    </p:spTree>
    <p:extLst>
      <p:ext uri="{BB962C8B-B14F-4D97-AF65-F5344CB8AC3E}">
        <p14:creationId xmlns:p14="http://schemas.microsoft.com/office/powerpoint/2010/main" val="4414423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731d2e0d3a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731d2e0d3a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 name="Google Shape;519;g731d2e0d3a_0_34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98</a:t>
            </a:fld>
            <a:endParaRPr/>
          </a:p>
        </p:txBody>
      </p:sp>
    </p:spTree>
    <p:extLst>
      <p:ext uri="{BB962C8B-B14F-4D97-AF65-F5344CB8AC3E}">
        <p14:creationId xmlns:p14="http://schemas.microsoft.com/office/powerpoint/2010/main" val="419636437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731d2e0d3a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731d2e0d3a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provided the domain, sample data, and application questions on your behalf.  Complete the rest of the data modeling process on your own (identify entities, identify connections, test the model).  Use Arrows to whiteboard your model</a:t>
            </a:r>
            <a:br>
              <a:rPr lang="en-US" dirty="0"/>
            </a:br>
            <a:r>
              <a:rPr lang="en-US" dirty="0" err="1"/>
              <a:t>www.apcjones.com</a:t>
            </a:r>
            <a:r>
              <a:rPr lang="en-US" dirty="0"/>
              <a:t>/arrows</a:t>
            </a:r>
            <a:br>
              <a:rPr lang="en-US" dirty="0"/>
            </a:br>
            <a:br>
              <a:rPr lang="en-US" dirty="0"/>
            </a:br>
            <a:r>
              <a:rPr lang="en-US" dirty="0"/>
              <a:t>Look out for any use cases for the common graph structures we just discussed.</a:t>
            </a:r>
            <a:br>
              <a:rPr lang="en-US" dirty="0"/>
            </a:br>
            <a:br>
              <a:rPr lang="en-US" dirty="0"/>
            </a:br>
            <a:r>
              <a:rPr lang="en-US" dirty="0"/>
              <a:t>******</a:t>
            </a:r>
            <a:br>
              <a:rPr lang="en-US" dirty="0"/>
            </a:br>
            <a:br>
              <a:rPr lang="en-US" dirty="0"/>
            </a:br>
            <a:r>
              <a:rPr lang="en-US" dirty="0"/>
              <a:t>INSTRUCTOR NOTES:</a:t>
            </a:r>
            <a:endParaRPr dirty="0"/>
          </a:p>
          <a:p>
            <a:pPr marL="0" lvl="0" indent="0" algn="l" rtl="0">
              <a:spcBef>
                <a:spcPts val="0"/>
              </a:spcBef>
              <a:spcAft>
                <a:spcPts val="0"/>
              </a:spcAft>
              <a:buNone/>
            </a:pPr>
            <a:r>
              <a:rPr lang="en-US" dirty="0"/>
              <a:t>If students feel overwhelmed, ask them to break down the problem.  First model the course content, and only then add in the student interaction.</a:t>
            </a:r>
            <a:br>
              <a:rPr lang="en-US" dirty="0"/>
            </a:br>
            <a:r>
              <a:rPr lang="en-US" dirty="0"/>
              <a:t>Ask students to share their model as soon as they have a working “prototype.”  Emphasize that model-building is iterative.  If their model is imperfect, rather than telling them the better model, ask them questions that expose the weaknesses of their model relative to the application questions.</a:t>
            </a:r>
            <a:br>
              <a:rPr lang="en-US" dirty="0"/>
            </a:br>
            <a:br>
              <a:rPr lang="en-US" dirty="0"/>
            </a:br>
            <a:r>
              <a:rPr lang="en-US" dirty="0"/>
              <a:t>Do this exercise yourself in Arrows also.  To save clicks and typing, use this markup:</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&lt;ul class="graph-diagram-markup" data-internal-scale="0.67" data-external-scale="1"&gt;</a:t>
            </a:r>
            <a:endParaRPr dirty="0"/>
          </a:p>
          <a:p>
            <a:pPr marL="0" lvl="0" indent="0" algn="l" rtl="0">
              <a:spcBef>
                <a:spcPts val="0"/>
              </a:spcBef>
              <a:spcAft>
                <a:spcPts val="0"/>
              </a:spcAft>
              <a:buNone/>
            </a:pPr>
            <a:r>
              <a:rPr lang="en-US" dirty="0"/>
              <a:t>  &lt;li class="node" data-node-id="0" data-x="-550.4655813128935" data-y="-1216.8149073094257"&gt;</a:t>
            </a:r>
            <a:endParaRPr dirty="0"/>
          </a:p>
          <a:p>
            <a:pPr marL="0" lvl="0" indent="0" algn="l" rtl="0">
              <a:spcBef>
                <a:spcPts val="0"/>
              </a:spcBef>
              <a:spcAft>
                <a:spcPts val="0"/>
              </a:spcAft>
              <a:buNone/>
            </a:pPr>
            <a:r>
              <a:rPr lang="en-US" dirty="0"/>
              <a:t>    &lt;span class="caption"&gt;Student&lt;/span&gt;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class="node" data-node-id="1" data-x="592.2255987630683" data-y="-808.4017464284152"&gt;</a:t>
            </a:r>
            <a:endParaRPr dirty="0"/>
          </a:p>
          <a:p>
            <a:pPr marL="0" lvl="0" indent="0" algn="l" rtl="0">
              <a:spcBef>
                <a:spcPts val="0"/>
              </a:spcBef>
              <a:spcAft>
                <a:spcPts val="0"/>
              </a:spcAft>
              <a:buNone/>
            </a:pPr>
            <a:r>
              <a:rPr lang="en-US" dirty="0"/>
              <a:t>    &lt;span class="caption"&gt;Enrollment&lt;/span&gt;&lt;dl class="properties"&gt;&lt;dt&gt;</a:t>
            </a:r>
            <a:r>
              <a:rPr lang="en-US" dirty="0" err="1"/>
              <a:t>certExpiration</a:t>
            </a:r>
            <a:r>
              <a:rPr lang="en-US" dirty="0"/>
              <a:t>&lt;/dt&gt;&lt;dd&gt;date&lt;/dd&gt;&lt;/dl&gt;&lt;/li&gt;</a:t>
            </a:r>
            <a:endParaRPr dirty="0"/>
          </a:p>
          <a:p>
            <a:pPr marL="0" lvl="0" indent="0" algn="l" rtl="0">
              <a:spcBef>
                <a:spcPts val="0"/>
              </a:spcBef>
              <a:spcAft>
                <a:spcPts val="0"/>
              </a:spcAft>
              <a:buNone/>
            </a:pPr>
            <a:r>
              <a:rPr lang="en-US" dirty="0"/>
              <a:t>  &lt;li class="node" data-node-id="2" data-x="1530.5288281421945" data-y="-188.47328130455"&gt;</a:t>
            </a:r>
            <a:endParaRPr dirty="0"/>
          </a:p>
          <a:p>
            <a:pPr marL="0" lvl="0" indent="0" algn="l" rtl="0">
              <a:spcBef>
                <a:spcPts val="0"/>
              </a:spcBef>
              <a:spcAft>
                <a:spcPts val="0"/>
              </a:spcAft>
              <a:buNone/>
            </a:pPr>
            <a:r>
              <a:rPr lang="en-US" dirty="0"/>
              <a:t>    &lt;span class="caption"&gt;Course&lt;/span&gt;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class="node" data-node-id="3" data-x="696.1411792240782" data-y="475.60253854551536"&gt;</a:t>
            </a:r>
            <a:endParaRPr dirty="0"/>
          </a:p>
          <a:p>
            <a:pPr marL="0" lvl="0" indent="0" algn="l" rtl="0">
              <a:spcBef>
                <a:spcPts val="0"/>
              </a:spcBef>
              <a:spcAft>
                <a:spcPts val="0"/>
              </a:spcAft>
              <a:buNone/>
            </a:pPr>
            <a:r>
              <a:rPr lang="en-US" dirty="0"/>
              <a:t>    &lt;span class="caption"&gt;Lesson&lt;/span&gt;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class="node" data-node-id="4" data-x="1562.4419933343002" data-y="475.60253854551536"&gt;</a:t>
            </a:r>
            <a:endParaRPr dirty="0"/>
          </a:p>
          <a:p>
            <a:pPr marL="0" lvl="0" indent="0" algn="l" rtl="0">
              <a:spcBef>
                <a:spcPts val="0"/>
              </a:spcBef>
              <a:spcAft>
                <a:spcPts val="0"/>
              </a:spcAft>
              <a:buNone/>
            </a:pPr>
            <a:r>
              <a:rPr lang="en-US" dirty="0"/>
              <a:t>    &lt;span class="caption"&gt;Lesson&lt;/span&gt;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class="node" data-node-id="5" data-x="2419.99523773733" data-y="475.60253854551536"&gt;</a:t>
            </a:r>
            <a:endParaRPr dirty="0"/>
          </a:p>
          <a:p>
            <a:pPr marL="0" lvl="0" indent="0" algn="l" rtl="0">
              <a:spcBef>
                <a:spcPts val="0"/>
              </a:spcBef>
              <a:spcAft>
                <a:spcPts val="0"/>
              </a:spcAft>
              <a:buNone/>
            </a:pPr>
            <a:r>
              <a:rPr lang="en-US" dirty="0"/>
              <a:t>    &lt;span class="caption"&gt;Lesson&lt;/span&gt;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class="node" data-node-id="6" data-x="2459.771940162705" data-y="-808.4017464284152"&gt;</a:t>
            </a:r>
            <a:endParaRPr dirty="0"/>
          </a:p>
          <a:p>
            <a:pPr marL="0" lvl="0" indent="0" algn="l" rtl="0">
              <a:spcBef>
                <a:spcPts val="0"/>
              </a:spcBef>
              <a:spcAft>
                <a:spcPts val="0"/>
              </a:spcAft>
              <a:buNone/>
            </a:pPr>
            <a:r>
              <a:rPr lang="en-US" dirty="0"/>
              <a:t>    &lt;span class="caption"&gt;Certificate&lt;/span&gt;&lt;dl class="properties"&gt;&lt;dt&gt;</a:t>
            </a:r>
            <a:r>
              <a:rPr lang="en-US" dirty="0" err="1"/>
              <a:t>validForMonths</a:t>
            </a:r>
            <a:r>
              <a:rPr lang="en-US" dirty="0"/>
              <a:t>&lt;/dt&gt;&lt;dd&gt;integer&lt;/dd&gt;&lt;/dl&gt;&lt;/li&gt;</a:t>
            </a:r>
            <a:endParaRPr dirty="0"/>
          </a:p>
          <a:p>
            <a:pPr marL="0" lvl="0" indent="0" algn="l" rtl="0">
              <a:spcBef>
                <a:spcPts val="0"/>
              </a:spcBef>
              <a:spcAft>
                <a:spcPts val="0"/>
              </a:spcAft>
              <a:buNone/>
            </a:pPr>
            <a:r>
              <a:rPr lang="en-US" dirty="0"/>
              <a:t>  &lt;li class="relationship" data-from="4" data-to="5"&gt;</a:t>
            </a:r>
            <a:endParaRPr dirty="0"/>
          </a:p>
          <a:p>
            <a:pPr marL="0" lvl="0" indent="0" algn="l" rtl="0">
              <a:spcBef>
                <a:spcPts val="0"/>
              </a:spcBef>
              <a:spcAft>
                <a:spcPts val="0"/>
              </a:spcAft>
              <a:buNone/>
            </a:pPr>
            <a:r>
              <a:rPr lang="en-US" dirty="0"/>
              <a:t>    &lt;span class="type"&gt;NEXT_&amp;</a:t>
            </a:r>
            <a:r>
              <a:rPr lang="en-US" dirty="0" err="1"/>
              <a:t>lt;course&amp;gt</a:t>
            </a:r>
            <a:r>
              <a:rPr lang="en-US" dirty="0"/>
              <a:t>;&lt;/span&gt;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data-from="3" data-to="4"&gt;</a:t>
            </a:r>
            <a:endParaRPr dirty="0"/>
          </a:p>
          <a:p>
            <a:pPr marL="0" lvl="0" indent="0" algn="l" rtl="0">
              <a:spcBef>
                <a:spcPts val="0"/>
              </a:spcBef>
              <a:spcAft>
                <a:spcPts val="0"/>
              </a:spcAft>
              <a:buNone/>
            </a:pPr>
            <a:r>
              <a:rPr lang="en-US" dirty="0"/>
              <a:t>    &lt;span class="type"&gt;NEXT_&amp;</a:t>
            </a:r>
            <a:r>
              <a:rPr lang="en-US" dirty="0" err="1"/>
              <a:t>lt;course&amp;gt</a:t>
            </a:r>
            <a:r>
              <a:rPr lang="en-US" dirty="0"/>
              <a:t>;&lt;/span&gt;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data-from="2" data-to="3"&gt;</a:t>
            </a:r>
            <a:endParaRPr dirty="0"/>
          </a:p>
          <a:p>
            <a:pPr marL="0" lvl="0" indent="0" algn="l" rtl="0">
              <a:spcBef>
                <a:spcPts val="0"/>
              </a:spcBef>
              <a:spcAft>
                <a:spcPts val="0"/>
              </a:spcAft>
              <a:buNone/>
            </a:pPr>
            <a:r>
              <a:rPr lang="en-US" dirty="0"/>
              <a:t>    &lt;span class="type"&gt;FIRST&lt;/span&gt;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data-from="2" data-to="5"&gt;</a:t>
            </a:r>
            <a:endParaRPr dirty="0"/>
          </a:p>
          <a:p>
            <a:pPr marL="0" lvl="0" indent="0" algn="l" rtl="0">
              <a:spcBef>
                <a:spcPts val="0"/>
              </a:spcBef>
              <a:spcAft>
                <a:spcPts val="0"/>
              </a:spcAft>
              <a:buNone/>
            </a:pPr>
            <a:r>
              <a:rPr lang="en-US" dirty="0"/>
              <a:t>    &lt;span class="type"&gt;LAST&lt;/span&gt;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data-from="0" data-to="1"&gt;</a:t>
            </a:r>
            <a:endParaRPr dirty="0"/>
          </a:p>
          <a:p>
            <a:pPr marL="0" lvl="0" indent="0" algn="l" rtl="0">
              <a:spcBef>
                <a:spcPts val="0"/>
              </a:spcBef>
              <a:spcAft>
                <a:spcPts val="0"/>
              </a:spcAft>
              <a:buNone/>
            </a:pPr>
            <a:r>
              <a:rPr lang="en-US" dirty="0"/>
              <a:t>    &lt;span class="type"&gt;HAS_ENROLLMENT&lt;/span&gt;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data-from="1" data-to="2"&gt;</a:t>
            </a:r>
            <a:endParaRPr dirty="0"/>
          </a:p>
          <a:p>
            <a:pPr marL="0" lvl="0" indent="0" algn="l" rtl="0">
              <a:spcBef>
                <a:spcPts val="0"/>
              </a:spcBef>
              <a:spcAft>
                <a:spcPts val="0"/>
              </a:spcAft>
              <a:buNone/>
            </a:pPr>
            <a:r>
              <a:rPr lang="en-US" dirty="0"/>
              <a:t>    &lt;span class="type"&gt;IN_COURSE&lt;/span&gt;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data-from="2" data-to="6"&gt;</a:t>
            </a:r>
            <a:endParaRPr dirty="0"/>
          </a:p>
          <a:p>
            <a:pPr marL="0" lvl="0" indent="0" algn="l" rtl="0">
              <a:spcBef>
                <a:spcPts val="0"/>
              </a:spcBef>
              <a:spcAft>
                <a:spcPts val="0"/>
              </a:spcAft>
              <a:buNone/>
            </a:pPr>
            <a:r>
              <a:rPr lang="en-US" dirty="0"/>
              <a:t>    &lt;span class="type"&gt;HAS_CERTIFICATE&lt;/span&gt;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data-from="1" data-to="6"&gt;</a:t>
            </a:r>
            <a:endParaRPr dirty="0"/>
          </a:p>
          <a:p>
            <a:pPr marL="0" lvl="0" indent="0" algn="l" rtl="0">
              <a:spcBef>
                <a:spcPts val="0"/>
              </a:spcBef>
              <a:spcAft>
                <a:spcPts val="0"/>
              </a:spcAft>
              <a:buNone/>
            </a:pPr>
            <a:r>
              <a:rPr lang="en-US" dirty="0"/>
              <a:t>    &lt;span class="type"&gt;EARNED_CERTIFICATE&lt;/span&gt;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  &lt;li class="relationship" data-from="1" data-to="4"&gt;</a:t>
            </a:r>
            <a:endParaRPr dirty="0"/>
          </a:p>
          <a:p>
            <a:pPr marL="0" lvl="0" indent="0" algn="l" rtl="0">
              <a:spcBef>
                <a:spcPts val="0"/>
              </a:spcBef>
              <a:spcAft>
                <a:spcPts val="0"/>
              </a:spcAft>
              <a:buNone/>
            </a:pPr>
            <a:r>
              <a:rPr lang="en-US" dirty="0"/>
              <a:t>    &lt;span class="type"&gt;COMPLETED&lt;/span&gt;</a:t>
            </a:r>
            <a:endParaRPr dirty="0"/>
          </a:p>
          <a:p>
            <a:pPr marL="0" lvl="0" indent="0" algn="l" rtl="0">
              <a:spcBef>
                <a:spcPts val="0"/>
              </a:spcBef>
              <a:spcAft>
                <a:spcPts val="0"/>
              </a:spcAft>
              <a:buNone/>
            </a:pPr>
            <a:r>
              <a:rPr lang="en-US" dirty="0"/>
              <a:t>  &lt;/li&gt;</a:t>
            </a:r>
            <a:endParaRPr dirty="0"/>
          </a:p>
          <a:p>
            <a:pPr marL="0" lvl="0" indent="0" algn="l" rtl="0">
              <a:spcBef>
                <a:spcPts val="0"/>
              </a:spcBef>
              <a:spcAft>
                <a:spcPts val="0"/>
              </a:spcAft>
              <a:buNone/>
            </a:pPr>
            <a:r>
              <a:rPr lang="en-US" dirty="0"/>
              <a:t>&lt;/ul&gt;</a:t>
            </a:r>
            <a:endParaRPr dirty="0"/>
          </a:p>
          <a:p>
            <a:pPr marL="0" lvl="0" indent="0" algn="l" rtl="0">
              <a:spcBef>
                <a:spcPts val="0"/>
              </a:spcBef>
              <a:spcAft>
                <a:spcPts val="0"/>
              </a:spcAft>
              <a:buNone/>
            </a:pPr>
            <a:endParaRPr dirty="0"/>
          </a:p>
        </p:txBody>
      </p:sp>
      <p:sp>
        <p:nvSpPr>
          <p:cNvPr id="527" name="Google Shape;527;g731d2e0d3a_0_3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99</a:t>
            </a:fld>
            <a:endParaRPr/>
          </a:p>
        </p:txBody>
      </p:sp>
    </p:spTree>
    <p:extLst>
      <p:ext uri="{BB962C8B-B14F-4D97-AF65-F5344CB8AC3E}">
        <p14:creationId xmlns:p14="http://schemas.microsoft.com/office/powerpoint/2010/main" val="233507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Green">
  <p:cSld name="Title - Green">
    <p:spTree>
      <p:nvGrpSpPr>
        <p:cNvPr id="1" name="Shape 14"/>
        <p:cNvGrpSpPr/>
        <p:nvPr/>
      </p:nvGrpSpPr>
      <p:grpSpPr>
        <a:xfrm>
          <a:off x="0" y="0"/>
          <a:ext cx="0" cy="0"/>
          <a:chOff x="0" y="0"/>
          <a:chExt cx="0" cy="0"/>
        </a:xfrm>
      </p:grpSpPr>
      <p:pic>
        <p:nvPicPr>
          <p:cNvPr id="15" name="Google Shape;15;p2"/>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16" name="Google Shape;16;p2"/>
          <p:cNvSpPr/>
          <p:nvPr/>
        </p:nvSpPr>
        <p:spPr>
          <a:xfrm>
            <a:off x="0" y="9407"/>
            <a:ext cx="9144000" cy="5143500"/>
          </a:xfrm>
          <a:prstGeom prst="rect">
            <a:avLst/>
          </a:prstGeom>
          <a:gradFill>
            <a:gsLst>
              <a:gs pos="0">
                <a:srgbClr val="70B9F0">
                  <a:alpha val="60000"/>
                </a:srgbClr>
              </a:gs>
              <a:gs pos="33000">
                <a:srgbClr val="70B9F0">
                  <a:alpha val="40000"/>
                </a:srgbClr>
              </a:gs>
              <a:gs pos="66000">
                <a:srgbClr val="71CD9C">
                  <a:alpha val="40000"/>
                </a:srgbClr>
              </a:gs>
              <a:gs pos="100000">
                <a:srgbClr val="71CD9C">
                  <a:alpha val="60000"/>
                </a:srgbClr>
              </a:gs>
            </a:gsLst>
            <a:lin ang="16200000" scaled="0"/>
          </a:gradFill>
          <a:ln>
            <a:noFill/>
          </a:ln>
          <a:effectLst>
            <a:outerShdw blurRad="53975" algn="tl" rotWithShape="0">
              <a:srgbClr val="000000">
                <a:alpha val="6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7" name="Google Shape;17;p2"/>
          <p:cNvPicPr preferRelativeResize="0"/>
          <p:nvPr/>
        </p:nvPicPr>
        <p:blipFill>
          <a:blip r:embed="rId3">
            <a:alphaModFix/>
          </a:blip>
          <a:stretch>
            <a:fillRect/>
          </a:stretch>
        </p:blipFill>
        <p:spPr>
          <a:xfrm>
            <a:off x="842250" y="44724"/>
            <a:ext cx="7569400" cy="4766225"/>
          </a:xfrm>
          <a:prstGeom prst="rect">
            <a:avLst/>
          </a:prstGeom>
          <a:noFill/>
          <a:ln>
            <a:noFill/>
          </a:ln>
        </p:spPr>
      </p:pic>
      <p:sp>
        <p:nvSpPr>
          <p:cNvPr id="18" name="Google Shape;18;p2"/>
          <p:cNvSpPr txBox="1">
            <a:spLocks noGrp="1"/>
          </p:cNvSpPr>
          <p:nvPr>
            <p:ph type="sldNum" idx="12"/>
          </p:nvPr>
        </p:nvSpPr>
        <p:spPr>
          <a:xfrm>
            <a:off x="154458" y="4764915"/>
            <a:ext cx="428803" cy="274637"/>
          </a:xfrm>
          <a:prstGeom prst="rect">
            <a:avLst/>
          </a:prstGeom>
          <a:noFill/>
          <a:ln>
            <a:noFill/>
          </a:ln>
        </p:spPr>
        <p:txBody>
          <a:bodyPr spcFirstLastPara="1" wrap="square" lIns="91425" tIns="0" rIns="91425" bIns="0" anchor="ctr" anchorCtr="0">
            <a:noAutofit/>
          </a:bodyPr>
          <a:lstStyle>
            <a:lvl1pPr marL="0" marR="0" lvl="0" indent="0" algn="ctr" rtl="0">
              <a:spcBef>
                <a:spcPts val="0"/>
              </a:spcBef>
              <a:buNone/>
              <a:defRPr sz="1000" b="0" i="0" u="none" strike="noStrike" cap="none">
                <a:solidFill>
                  <a:srgbClr val="F2F2F2"/>
                </a:solidFill>
                <a:latin typeface="Calibri"/>
                <a:ea typeface="Calibri"/>
                <a:cs typeface="Calibri"/>
                <a:sym typeface="Calibri"/>
              </a:defRPr>
            </a:lvl1pPr>
            <a:lvl2pPr marL="0" marR="0" lvl="1" indent="0" algn="ctr" rtl="0">
              <a:spcBef>
                <a:spcPts val="0"/>
              </a:spcBef>
              <a:buNone/>
              <a:defRPr sz="1000" b="0" i="0" u="none" strike="noStrike" cap="none">
                <a:solidFill>
                  <a:srgbClr val="F2F2F2"/>
                </a:solidFill>
                <a:latin typeface="Calibri"/>
                <a:ea typeface="Calibri"/>
                <a:cs typeface="Calibri"/>
                <a:sym typeface="Calibri"/>
              </a:defRPr>
            </a:lvl2pPr>
            <a:lvl3pPr marL="0" marR="0" lvl="2" indent="0" algn="ctr" rtl="0">
              <a:spcBef>
                <a:spcPts val="0"/>
              </a:spcBef>
              <a:buNone/>
              <a:defRPr sz="1000" b="0" i="0" u="none" strike="noStrike" cap="none">
                <a:solidFill>
                  <a:srgbClr val="F2F2F2"/>
                </a:solidFill>
                <a:latin typeface="Calibri"/>
                <a:ea typeface="Calibri"/>
                <a:cs typeface="Calibri"/>
                <a:sym typeface="Calibri"/>
              </a:defRPr>
            </a:lvl3pPr>
            <a:lvl4pPr marL="0" marR="0" lvl="3" indent="0" algn="ctr" rtl="0">
              <a:spcBef>
                <a:spcPts val="0"/>
              </a:spcBef>
              <a:buNone/>
              <a:defRPr sz="1000" b="0" i="0" u="none" strike="noStrike" cap="none">
                <a:solidFill>
                  <a:srgbClr val="F2F2F2"/>
                </a:solidFill>
                <a:latin typeface="Calibri"/>
                <a:ea typeface="Calibri"/>
                <a:cs typeface="Calibri"/>
                <a:sym typeface="Calibri"/>
              </a:defRPr>
            </a:lvl4pPr>
            <a:lvl5pPr marL="0" marR="0" lvl="4" indent="0" algn="ctr" rtl="0">
              <a:spcBef>
                <a:spcPts val="0"/>
              </a:spcBef>
              <a:buNone/>
              <a:defRPr sz="1000" b="0" i="0" u="none" strike="noStrike" cap="none">
                <a:solidFill>
                  <a:srgbClr val="F2F2F2"/>
                </a:solidFill>
                <a:latin typeface="Calibri"/>
                <a:ea typeface="Calibri"/>
                <a:cs typeface="Calibri"/>
                <a:sym typeface="Calibri"/>
              </a:defRPr>
            </a:lvl5pPr>
            <a:lvl6pPr marL="0" marR="0" lvl="5" indent="0" algn="ctr" rtl="0">
              <a:spcBef>
                <a:spcPts val="0"/>
              </a:spcBef>
              <a:buNone/>
              <a:defRPr sz="1000" b="0" i="0" u="none" strike="noStrike" cap="none">
                <a:solidFill>
                  <a:srgbClr val="F2F2F2"/>
                </a:solidFill>
                <a:latin typeface="Calibri"/>
                <a:ea typeface="Calibri"/>
                <a:cs typeface="Calibri"/>
                <a:sym typeface="Calibri"/>
              </a:defRPr>
            </a:lvl6pPr>
            <a:lvl7pPr marL="0" marR="0" lvl="6" indent="0" algn="ctr" rtl="0">
              <a:spcBef>
                <a:spcPts val="0"/>
              </a:spcBef>
              <a:buNone/>
              <a:defRPr sz="1000" b="0" i="0" u="none" strike="noStrike" cap="none">
                <a:solidFill>
                  <a:srgbClr val="F2F2F2"/>
                </a:solidFill>
                <a:latin typeface="Calibri"/>
                <a:ea typeface="Calibri"/>
                <a:cs typeface="Calibri"/>
                <a:sym typeface="Calibri"/>
              </a:defRPr>
            </a:lvl7pPr>
            <a:lvl8pPr marL="0" marR="0" lvl="7" indent="0" algn="ctr" rtl="0">
              <a:spcBef>
                <a:spcPts val="0"/>
              </a:spcBef>
              <a:buNone/>
              <a:defRPr sz="1000" b="0" i="0" u="none" strike="noStrike" cap="none">
                <a:solidFill>
                  <a:srgbClr val="F2F2F2"/>
                </a:solidFill>
                <a:latin typeface="Calibri"/>
                <a:ea typeface="Calibri"/>
                <a:cs typeface="Calibri"/>
                <a:sym typeface="Calibri"/>
              </a:defRPr>
            </a:lvl8pPr>
            <a:lvl9pPr marL="0" marR="0" lvl="8" indent="0" algn="ctr" rtl="0">
              <a:spcBef>
                <a:spcPts val="0"/>
              </a:spcBef>
              <a:buNone/>
              <a:defRPr sz="1000" b="0" i="0" u="none" strike="noStrike" cap="none">
                <a:solidFill>
                  <a:srgbClr val="F2F2F2"/>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19" name="Google Shape;19;p2"/>
          <p:cNvPicPr preferRelativeResize="0"/>
          <p:nvPr/>
        </p:nvPicPr>
        <p:blipFill>
          <a:blip r:embed="rId4">
            <a:alphaModFix/>
          </a:blip>
          <a:stretch>
            <a:fillRect/>
          </a:stretch>
        </p:blipFill>
        <p:spPr>
          <a:xfrm>
            <a:off x="7622850" y="4401875"/>
            <a:ext cx="1160974" cy="464400"/>
          </a:xfrm>
          <a:prstGeom prst="rect">
            <a:avLst/>
          </a:prstGeom>
          <a:noFill/>
          <a:ln>
            <a:noFill/>
          </a:ln>
        </p:spPr>
      </p:pic>
      <p:sp>
        <p:nvSpPr>
          <p:cNvPr id="20" name="Google Shape;20;p2"/>
          <p:cNvSpPr txBox="1">
            <a:spLocks noGrp="1"/>
          </p:cNvSpPr>
          <p:nvPr>
            <p:ph type="title"/>
          </p:nvPr>
        </p:nvSpPr>
        <p:spPr>
          <a:xfrm>
            <a:off x="611489" y="1615214"/>
            <a:ext cx="7516518" cy="764861"/>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lt1"/>
              </a:buClr>
              <a:buSzPts val="1400"/>
              <a:buFont typeface="Open Sans ExtraBold"/>
              <a:buNone/>
              <a:defRPr sz="4000" b="1" i="0" u="none" strike="noStrike" cap="none">
                <a:solidFill>
                  <a:schemeClr val="lt1"/>
                </a:solidFill>
                <a:latin typeface="Open Sans ExtraBold"/>
                <a:ea typeface="Open Sans ExtraBold"/>
                <a:cs typeface="Open Sans ExtraBold"/>
                <a:sym typeface="Open Sans ExtraBo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1" name="Google Shape;21;p2"/>
          <p:cNvSpPr txBox="1">
            <a:spLocks noGrp="1"/>
          </p:cNvSpPr>
          <p:nvPr>
            <p:ph type="body" idx="1"/>
          </p:nvPr>
        </p:nvSpPr>
        <p:spPr>
          <a:xfrm>
            <a:off x="639710" y="2417703"/>
            <a:ext cx="7488297" cy="2069632"/>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20000"/>
              </a:lnSpc>
              <a:spcBef>
                <a:spcPts val="500"/>
              </a:spcBef>
              <a:spcAft>
                <a:spcPts val="0"/>
              </a:spcAft>
              <a:buClr>
                <a:schemeClr val="lt1"/>
              </a:buClr>
              <a:buSzPts val="2000"/>
              <a:buFont typeface="Arial"/>
              <a:buNone/>
              <a:defRPr sz="2400" b="0" i="0" u="none" strike="noStrike" cap="none">
                <a:solidFill>
                  <a:schemeClr val="lt1"/>
                </a:solidFill>
                <a:latin typeface="Open Sans Light"/>
                <a:ea typeface="Open Sans Light"/>
                <a:cs typeface="Open Sans Light"/>
                <a:sym typeface="Open Sans Light"/>
              </a:defRPr>
            </a:lvl1pPr>
            <a:lvl2pPr marL="914400" marR="0" lvl="1" indent="-228600" algn="l" rtl="0">
              <a:lnSpc>
                <a:spcPct val="120000"/>
              </a:lnSpc>
              <a:spcBef>
                <a:spcPts val="500"/>
              </a:spcBef>
              <a:spcAft>
                <a:spcPts val="0"/>
              </a:spcAft>
              <a:buClr>
                <a:schemeClr val="lt1"/>
              </a:buClr>
              <a:buSzPts val="2000"/>
              <a:buFont typeface="Arial"/>
              <a:buNone/>
              <a:defRPr sz="2400" b="0" i="0" u="none" strike="noStrike" cap="none">
                <a:solidFill>
                  <a:schemeClr val="lt1"/>
                </a:solidFill>
                <a:latin typeface="Open Sans Light"/>
                <a:ea typeface="Open Sans Light"/>
                <a:cs typeface="Open Sans Light"/>
                <a:sym typeface="Open Sans Light"/>
              </a:defRPr>
            </a:lvl2pPr>
            <a:lvl3pPr marL="1371600" marR="0" lvl="2" indent="-228600" algn="l" rtl="0">
              <a:lnSpc>
                <a:spcPct val="120000"/>
              </a:lnSpc>
              <a:spcBef>
                <a:spcPts val="500"/>
              </a:spcBef>
              <a:spcAft>
                <a:spcPts val="0"/>
              </a:spcAft>
              <a:buClr>
                <a:schemeClr val="lt1"/>
              </a:buClr>
              <a:buSzPts val="2000"/>
              <a:buFont typeface="Arial"/>
              <a:buNone/>
              <a:defRPr sz="2400" b="0" i="0" u="none" strike="noStrike" cap="none">
                <a:solidFill>
                  <a:schemeClr val="lt1"/>
                </a:solidFill>
                <a:latin typeface="Open Sans Light"/>
                <a:ea typeface="Open Sans Light"/>
                <a:cs typeface="Open Sans Light"/>
                <a:sym typeface="Open Sans Light"/>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892969" y="133945"/>
            <a:ext cx="6616800" cy="7836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000000"/>
              </a:buClr>
              <a:buSzPts val="900"/>
              <a:buFont typeface="Cabin"/>
              <a:buNone/>
              <a:defRPr sz="4600" b="0" i="0" u="none" strike="noStrike" cap="none">
                <a:solidFill>
                  <a:srgbClr val="000000"/>
                </a:solidFill>
                <a:latin typeface="Cabin"/>
                <a:ea typeface="Cabin"/>
                <a:cs typeface="Cabin"/>
                <a:sym typeface="Cabin"/>
              </a:defRPr>
            </a:lvl1pPr>
            <a:lvl2pPr marL="0" marR="0" lvl="1" indent="152400" algn="ctr" rtl="0">
              <a:lnSpc>
                <a:spcPct val="100000"/>
              </a:lnSpc>
              <a:spcBef>
                <a:spcPts val="0"/>
              </a:spcBef>
              <a:spcAft>
                <a:spcPts val="0"/>
              </a:spcAft>
              <a:buClr>
                <a:srgbClr val="000000"/>
              </a:buClr>
              <a:buSzPts val="900"/>
              <a:buFont typeface="Cabin"/>
              <a:buNone/>
              <a:defRPr sz="4600" b="0" i="0" u="none" strike="noStrike" cap="none">
                <a:solidFill>
                  <a:srgbClr val="000000"/>
                </a:solidFill>
                <a:latin typeface="Cabin"/>
                <a:ea typeface="Cabin"/>
                <a:cs typeface="Cabin"/>
                <a:sym typeface="Cabin"/>
              </a:defRPr>
            </a:lvl2pPr>
            <a:lvl3pPr marL="0" marR="0" lvl="2" indent="292100" algn="ctr" rtl="0">
              <a:lnSpc>
                <a:spcPct val="100000"/>
              </a:lnSpc>
              <a:spcBef>
                <a:spcPts val="0"/>
              </a:spcBef>
              <a:spcAft>
                <a:spcPts val="0"/>
              </a:spcAft>
              <a:buClr>
                <a:srgbClr val="000000"/>
              </a:buClr>
              <a:buSzPts val="900"/>
              <a:buFont typeface="Cabin"/>
              <a:buNone/>
              <a:defRPr sz="4600" b="0" i="0" u="none" strike="noStrike" cap="none">
                <a:solidFill>
                  <a:srgbClr val="000000"/>
                </a:solidFill>
                <a:latin typeface="Cabin"/>
                <a:ea typeface="Cabin"/>
                <a:cs typeface="Cabin"/>
                <a:sym typeface="Cabin"/>
              </a:defRPr>
            </a:lvl3pPr>
            <a:lvl4pPr marL="0" marR="0" lvl="3" indent="444500" algn="ctr" rtl="0">
              <a:lnSpc>
                <a:spcPct val="100000"/>
              </a:lnSpc>
              <a:spcBef>
                <a:spcPts val="0"/>
              </a:spcBef>
              <a:spcAft>
                <a:spcPts val="0"/>
              </a:spcAft>
              <a:buClr>
                <a:srgbClr val="000000"/>
              </a:buClr>
              <a:buSzPts val="900"/>
              <a:buFont typeface="Cabin"/>
              <a:buNone/>
              <a:defRPr sz="4600" b="0" i="0" u="none" strike="noStrike" cap="none">
                <a:solidFill>
                  <a:srgbClr val="000000"/>
                </a:solidFill>
                <a:latin typeface="Cabin"/>
                <a:ea typeface="Cabin"/>
                <a:cs typeface="Cabin"/>
                <a:sym typeface="Cabin"/>
              </a:defRPr>
            </a:lvl4pPr>
            <a:lvl5pPr marL="0" marR="0" lvl="4" indent="584200" algn="ctr" rtl="0">
              <a:lnSpc>
                <a:spcPct val="100000"/>
              </a:lnSpc>
              <a:spcBef>
                <a:spcPts val="0"/>
              </a:spcBef>
              <a:spcAft>
                <a:spcPts val="0"/>
              </a:spcAft>
              <a:buClr>
                <a:srgbClr val="000000"/>
              </a:buClr>
              <a:buSzPts val="900"/>
              <a:buFont typeface="Cabin"/>
              <a:buNone/>
              <a:defRPr sz="4600" b="0" i="0" u="none" strike="noStrike" cap="none">
                <a:solidFill>
                  <a:srgbClr val="000000"/>
                </a:solidFill>
                <a:latin typeface="Cabin"/>
                <a:ea typeface="Cabin"/>
                <a:cs typeface="Cabin"/>
                <a:sym typeface="Cabin"/>
              </a:defRPr>
            </a:lvl5pPr>
            <a:lvl6pPr marL="0" marR="0" lvl="5" indent="736600" algn="ctr" rtl="0">
              <a:lnSpc>
                <a:spcPct val="100000"/>
              </a:lnSpc>
              <a:spcBef>
                <a:spcPts val="0"/>
              </a:spcBef>
              <a:spcAft>
                <a:spcPts val="0"/>
              </a:spcAft>
              <a:buClr>
                <a:srgbClr val="000000"/>
              </a:buClr>
              <a:buSzPts val="900"/>
              <a:buFont typeface="Cabin"/>
              <a:buNone/>
              <a:defRPr sz="4600" b="0" i="0" u="none" strike="noStrike" cap="none">
                <a:solidFill>
                  <a:srgbClr val="000000"/>
                </a:solidFill>
                <a:latin typeface="Cabin"/>
                <a:ea typeface="Cabin"/>
                <a:cs typeface="Cabin"/>
                <a:sym typeface="Cabin"/>
              </a:defRPr>
            </a:lvl6pPr>
            <a:lvl7pPr marL="0" marR="0" lvl="6" indent="889000" algn="ctr" rtl="0">
              <a:lnSpc>
                <a:spcPct val="100000"/>
              </a:lnSpc>
              <a:spcBef>
                <a:spcPts val="0"/>
              </a:spcBef>
              <a:spcAft>
                <a:spcPts val="0"/>
              </a:spcAft>
              <a:buClr>
                <a:srgbClr val="000000"/>
              </a:buClr>
              <a:buSzPts val="900"/>
              <a:buFont typeface="Cabin"/>
              <a:buNone/>
              <a:defRPr sz="4600" b="0" i="0" u="none" strike="noStrike" cap="none">
                <a:solidFill>
                  <a:srgbClr val="000000"/>
                </a:solidFill>
                <a:latin typeface="Cabin"/>
                <a:ea typeface="Cabin"/>
                <a:cs typeface="Cabin"/>
                <a:sym typeface="Cabin"/>
              </a:defRPr>
            </a:lvl7pPr>
            <a:lvl8pPr marL="0" marR="0" lvl="7" indent="1028700" algn="ctr" rtl="0">
              <a:lnSpc>
                <a:spcPct val="100000"/>
              </a:lnSpc>
              <a:spcBef>
                <a:spcPts val="0"/>
              </a:spcBef>
              <a:spcAft>
                <a:spcPts val="0"/>
              </a:spcAft>
              <a:buClr>
                <a:srgbClr val="000000"/>
              </a:buClr>
              <a:buSzPts val="900"/>
              <a:buFont typeface="Cabin"/>
              <a:buNone/>
              <a:defRPr sz="4600" b="0" i="0" u="none" strike="noStrike" cap="none">
                <a:solidFill>
                  <a:srgbClr val="000000"/>
                </a:solidFill>
                <a:latin typeface="Cabin"/>
                <a:ea typeface="Cabin"/>
                <a:cs typeface="Cabin"/>
                <a:sym typeface="Cabin"/>
              </a:defRPr>
            </a:lvl8pPr>
            <a:lvl9pPr marL="0" marR="0" lvl="8" indent="1181100" algn="ctr" rtl="0">
              <a:lnSpc>
                <a:spcPct val="100000"/>
              </a:lnSpc>
              <a:spcBef>
                <a:spcPts val="0"/>
              </a:spcBef>
              <a:spcAft>
                <a:spcPts val="0"/>
              </a:spcAft>
              <a:buClr>
                <a:srgbClr val="000000"/>
              </a:buClr>
              <a:buSzPts val="900"/>
              <a:buFont typeface="Cabin"/>
              <a:buNone/>
              <a:defRPr sz="4600" b="0" i="0" u="none" strike="noStrike" cap="none">
                <a:solidFill>
                  <a:srgbClr val="000000"/>
                </a:solidFill>
                <a:latin typeface="Cabin"/>
                <a:ea typeface="Cabin"/>
                <a:cs typeface="Cabin"/>
                <a:sym typeface="Cabin"/>
              </a:defRPr>
            </a:lvl9pPr>
          </a:lstStyle>
          <a:p>
            <a:endParaRPr dirty="0"/>
          </a:p>
        </p:txBody>
      </p:sp>
      <p:sp>
        <p:nvSpPr>
          <p:cNvPr id="94" name="Shape 94"/>
          <p:cNvSpPr txBox="1">
            <a:spLocks noGrp="1"/>
          </p:cNvSpPr>
          <p:nvPr>
            <p:ph type="sldNum" idx="12"/>
          </p:nvPr>
        </p:nvSpPr>
        <p:spPr>
          <a:xfrm>
            <a:off x="125995" y="4831976"/>
            <a:ext cx="474640" cy="181677"/>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Cabin"/>
              <a:buNone/>
              <a:defRPr sz="1200" b="0" i="0" u="none" strike="noStrike" cap="none">
                <a:solidFill>
                  <a:srgbClr val="000000"/>
                </a:solidFill>
                <a:latin typeface="Cabin"/>
                <a:ea typeface="Cabin"/>
                <a:cs typeface="Cabin"/>
                <a:sym typeface="Cabin"/>
              </a:defRPr>
            </a:lvl1pPr>
            <a:lvl2pPr marL="0" marR="0" lvl="1" indent="0" algn="ctr" rtl="0">
              <a:lnSpc>
                <a:spcPct val="100000"/>
              </a:lnSpc>
              <a:spcBef>
                <a:spcPts val="0"/>
              </a:spcBef>
              <a:spcAft>
                <a:spcPts val="0"/>
              </a:spcAft>
              <a:buClr>
                <a:srgbClr val="000000"/>
              </a:buClr>
              <a:buFont typeface="Cabin"/>
              <a:buNone/>
              <a:defRPr sz="1200" b="0" i="0" u="none" strike="noStrike" cap="none">
                <a:solidFill>
                  <a:srgbClr val="000000"/>
                </a:solidFill>
                <a:latin typeface="Cabin"/>
                <a:ea typeface="Cabin"/>
                <a:cs typeface="Cabin"/>
                <a:sym typeface="Cabin"/>
              </a:defRPr>
            </a:lvl2pPr>
            <a:lvl3pPr marL="0" marR="0" lvl="2" indent="0" algn="ctr" rtl="0">
              <a:lnSpc>
                <a:spcPct val="100000"/>
              </a:lnSpc>
              <a:spcBef>
                <a:spcPts val="0"/>
              </a:spcBef>
              <a:spcAft>
                <a:spcPts val="0"/>
              </a:spcAft>
              <a:buClr>
                <a:srgbClr val="000000"/>
              </a:buClr>
              <a:buFont typeface="Cabin"/>
              <a:buNone/>
              <a:defRPr sz="1200" b="0" i="0" u="none" strike="noStrike" cap="none">
                <a:solidFill>
                  <a:srgbClr val="000000"/>
                </a:solidFill>
                <a:latin typeface="Cabin"/>
                <a:ea typeface="Cabin"/>
                <a:cs typeface="Cabin"/>
                <a:sym typeface="Cabin"/>
              </a:defRPr>
            </a:lvl3pPr>
            <a:lvl4pPr marL="0" marR="0" lvl="3" indent="0" algn="ctr" rtl="0">
              <a:lnSpc>
                <a:spcPct val="100000"/>
              </a:lnSpc>
              <a:spcBef>
                <a:spcPts val="0"/>
              </a:spcBef>
              <a:spcAft>
                <a:spcPts val="0"/>
              </a:spcAft>
              <a:buClr>
                <a:srgbClr val="000000"/>
              </a:buClr>
              <a:buFont typeface="Cabin"/>
              <a:buNone/>
              <a:defRPr sz="1200" b="0" i="0" u="none" strike="noStrike" cap="none">
                <a:solidFill>
                  <a:srgbClr val="000000"/>
                </a:solidFill>
                <a:latin typeface="Cabin"/>
                <a:ea typeface="Cabin"/>
                <a:cs typeface="Cabin"/>
                <a:sym typeface="Cabin"/>
              </a:defRPr>
            </a:lvl4pPr>
            <a:lvl5pPr marL="0" marR="0" lvl="4" indent="0" algn="ctr" rtl="0">
              <a:lnSpc>
                <a:spcPct val="100000"/>
              </a:lnSpc>
              <a:spcBef>
                <a:spcPts val="0"/>
              </a:spcBef>
              <a:spcAft>
                <a:spcPts val="0"/>
              </a:spcAft>
              <a:buClr>
                <a:srgbClr val="000000"/>
              </a:buClr>
              <a:buFont typeface="Cabin"/>
              <a:buNone/>
              <a:defRPr sz="1200" b="0" i="0" u="none" strike="noStrike" cap="none">
                <a:solidFill>
                  <a:srgbClr val="000000"/>
                </a:solidFill>
                <a:latin typeface="Cabin"/>
                <a:ea typeface="Cabin"/>
                <a:cs typeface="Cabin"/>
                <a:sym typeface="Cabin"/>
              </a:defRPr>
            </a:lvl5pPr>
            <a:lvl6pPr marL="0" marR="0" lvl="5" indent="0" algn="ctr" rtl="0">
              <a:lnSpc>
                <a:spcPct val="100000"/>
              </a:lnSpc>
              <a:spcBef>
                <a:spcPts val="0"/>
              </a:spcBef>
              <a:spcAft>
                <a:spcPts val="0"/>
              </a:spcAft>
              <a:buClr>
                <a:srgbClr val="000000"/>
              </a:buClr>
              <a:buFont typeface="Cabin"/>
              <a:buNone/>
              <a:defRPr sz="1200" b="0" i="0" u="none" strike="noStrike" cap="none">
                <a:solidFill>
                  <a:srgbClr val="000000"/>
                </a:solidFill>
                <a:latin typeface="Cabin"/>
                <a:ea typeface="Cabin"/>
                <a:cs typeface="Cabin"/>
                <a:sym typeface="Cabin"/>
              </a:defRPr>
            </a:lvl6pPr>
            <a:lvl7pPr marL="0" marR="0" lvl="6" indent="0" algn="ctr" rtl="0">
              <a:lnSpc>
                <a:spcPct val="100000"/>
              </a:lnSpc>
              <a:spcBef>
                <a:spcPts val="0"/>
              </a:spcBef>
              <a:spcAft>
                <a:spcPts val="0"/>
              </a:spcAft>
              <a:buClr>
                <a:srgbClr val="000000"/>
              </a:buClr>
              <a:buFont typeface="Cabin"/>
              <a:buNone/>
              <a:defRPr sz="1200" b="0" i="0" u="none" strike="noStrike" cap="none">
                <a:solidFill>
                  <a:srgbClr val="000000"/>
                </a:solidFill>
                <a:latin typeface="Cabin"/>
                <a:ea typeface="Cabin"/>
                <a:cs typeface="Cabin"/>
                <a:sym typeface="Cabin"/>
              </a:defRPr>
            </a:lvl7pPr>
            <a:lvl8pPr marL="0" marR="0" lvl="7" indent="0" algn="ctr" rtl="0">
              <a:lnSpc>
                <a:spcPct val="100000"/>
              </a:lnSpc>
              <a:spcBef>
                <a:spcPts val="0"/>
              </a:spcBef>
              <a:spcAft>
                <a:spcPts val="0"/>
              </a:spcAft>
              <a:buClr>
                <a:srgbClr val="000000"/>
              </a:buClr>
              <a:buFont typeface="Cabin"/>
              <a:buNone/>
              <a:defRPr sz="1200" b="0" i="0" u="none" strike="noStrike" cap="none">
                <a:solidFill>
                  <a:srgbClr val="000000"/>
                </a:solidFill>
                <a:latin typeface="Cabin"/>
                <a:ea typeface="Cabin"/>
                <a:cs typeface="Cabin"/>
                <a:sym typeface="Cabin"/>
              </a:defRPr>
            </a:lvl8pPr>
            <a:lvl9pPr marL="0" marR="0" lvl="8" indent="0" algn="ctr" rtl="0">
              <a:lnSpc>
                <a:spcPct val="100000"/>
              </a:lnSpc>
              <a:spcBef>
                <a:spcPts val="0"/>
              </a:spcBef>
              <a:spcAft>
                <a:spcPts val="0"/>
              </a:spcAft>
              <a:buClr>
                <a:srgbClr val="000000"/>
              </a:buClr>
              <a:buFont typeface="Cabin"/>
              <a:buNone/>
              <a:defRPr sz="1200" b="0" i="0" u="none" strike="noStrike" cap="none">
                <a:solidFill>
                  <a:srgbClr val="000000"/>
                </a:solidFill>
                <a:latin typeface="Cabin"/>
                <a:ea typeface="Cabin"/>
                <a:cs typeface="Cabin"/>
                <a:sym typeface="Cabin"/>
              </a:defRPr>
            </a:lvl9pPr>
          </a:lstStyle>
          <a:p>
            <a:pPr marL="0" lvl="0" indent="0">
              <a:spcBef>
                <a:spcPts val="0"/>
              </a:spcBef>
              <a:spcAft>
                <a:spcPts val="0"/>
              </a:spcAft>
              <a:buNone/>
            </a:pPr>
            <a:fld id="{00000000-1234-1234-1234-123412341234}" type="slidenum">
              <a:rPr lang="en"/>
              <a:t>‹#›</a:t>
            </a:fld>
            <a:endParaRPr sz="900">
              <a:solidFill>
                <a:srgbClr val="A5A5A5"/>
              </a:solidFill>
              <a:latin typeface="Calibri"/>
              <a:ea typeface="Calibri"/>
              <a:cs typeface="Calibri"/>
              <a:sym typeface="Calibri"/>
            </a:endParaRPr>
          </a:p>
        </p:txBody>
      </p:sp>
      <p:sp>
        <p:nvSpPr>
          <p:cNvPr id="2" name="Footer Placeholder 1">
            <a:extLst>
              <a:ext uri="{FF2B5EF4-FFF2-40B4-BE49-F238E27FC236}">
                <a16:creationId xmlns:a16="http://schemas.microsoft.com/office/drawing/2014/main" id="{DD452164-AB65-A046-84AE-E29D8AE6EC9E}"/>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2291707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userDrawn="1">
  <p:cSld name="1_Two Columns">
    <p:spTree>
      <p:nvGrpSpPr>
        <p:cNvPr id="1" name="Shape 69"/>
        <p:cNvGrpSpPr/>
        <p:nvPr/>
      </p:nvGrpSpPr>
      <p:grpSpPr>
        <a:xfrm>
          <a:off x="0" y="0"/>
          <a:ext cx="0" cy="0"/>
          <a:chOff x="0" y="0"/>
          <a:chExt cx="0" cy="0"/>
        </a:xfrm>
      </p:grpSpPr>
      <p:sp>
        <p:nvSpPr>
          <p:cNvPr id="72" name="Google Shape;72;p16"/>
          <p:cNvSpPr txBox="1">
            <a:spLocks noGrp="1"/>
          </p:cNvSpPr>
          <p:nvPr>
            <p:ph type="sldNum" idx="12"/>
          </p:nvPr>
        </p:nvSpPr>
        <p:spPr>
          <a:xfrm>
            <a:off x="154463" y="4764920"/>
            <a:ext cx="428700" cy="274500"/>
          </a:xfrm>
          <a:prstGeom prst="rect">
            <a:avLst/>
          </a:prstGeom>
          <a:noFill/>
          <a:ln>
            <a:noFill/>
          </a:ln>
        </p:spPr>
        <p:txBody>
          <a:bodyPr spcFirstLastPara="1" wrap="square" lIns="68575" tIns="0" rIns="68575" bIns="0" anchor="ctr" anchorCtr="0">
            <a:noAutofit/>
          </a:bodyPr>
          <a:lstStyle>
            <a:lvl1pPr marL="0" marR="0" lvl="0" indent="0" algn="ctr" rtl="0">
              <a:spcBef>
                <a:spcPts val="0"/>
              </a:spcBef>
              <a:buNone/>
              <a:defRPr sz="1000">
                <a:solidFill>
                  <a:srgbClr val="8B8B8B"/>
                </a:solidFill>
                <a:latin typeface="Calibri"/>
                <a:ea typeface="Calibri"/>
                <a:cs typeface="Calibri"/>
                <a:sym typeface="Calibri"/>
              </a:defRPr>
            </a:lvl1pPr>
            <a:lvl2pPr marL="0" marR="0" lvl="1" indent="0" algn="ctr" rtl="0">
              <a:spcBef>
                <a:spcPts val="0"/>
              </a:spcBef>
              <a:buNone/>
              <a:defRPr sz="1000">
                <a:solidFill>
                  <a:srgbClr val="8B8B8B"/>
                </a:solidFill>
                <a:latin typeface="Calibri"/>
                <a:ea typeface="Calibri"/>
                <a:cs typeface="Calibri"/>
                <a:sym typeface="Calibri"/>
              </a:defRPr>
            </a:lvl2pPr>
            <a:lvl3pPr marL="0" marR="0" lvl="2" indent="0" algn="ctr" rtl="0">
              <a:spcBef>
                <a:spcPts val="0"/>
              </a:spcBef>
              <a:buNone/>
              <a:defRPr sz="1000">
                <a:solidFill>
                  <a:srgbClr val="8B8B8B"/>
                </a:solidFill>
                <a:latin typeface="Calibri"/>
                <a:ea typeface="Calibri"/>
                <a:cs typeface="Calibri"/>
                <a:sym typeface="Calibri"/>
              </a:defRPr>
            </a:lvl3pPr>
            <a:lvl4pPr marL="0" marR="0" lvl="3" indent="0" algn="ctr" rtl="0">
              <a:spcBef>
                <a:spcPts val="0"/>
              </a:spcBef>
              <a:buNone/>
              <a:defRPr sz="1000">
                <a:solidFill>
                  <a:srgbClr val="8B8B8B"/>
                </a:solidFill>
                <a:latin typeface="Calibri"/>
                <a:ea typeface="Calibri"/>
                <a:cs typeface="Calibri"/>
                <a:sym typeface="Calibri"/>
              </a:defRPr>
            </a:lvl4pPr>
            <a:lvl5pPr marL="0" marR="0" lvl="4" indent="0" algn="ctr" rtl="0">
              <a:spcBef>
                <a:spcPts val="0"/>
              </a:spcBef>
              <a:buNone/>
              <a:defRPr sz="1000">
                <a:solidFill>
                  <a:srgbClr val="8B8B8B"/>
                </a:solidFill>
                <a:latin typeface="Calibri"/>
                <a:ea typeface="Calibri"/>
                <a:cs typeface="Calibri"/>
                <a:sym typeface="Calibri"/>
              </a:defRPr>
            </a:lvl5pPr>
            <a:lvl6pPr marL="0" marR="0" lvl="5" indent="0" algn="ctr" rtl="0">
              <a:spcBef>
                <a:spcPts val="0"/>
              </a:spcBef>
              <a:buNone/>
              <a:defRPr sz="1000">
                <a:solidFill>
                  <a:srgbClr val="8B8B8B"/>
                </a:solidFill>
                <a:latin typeface="Calibri"/>
                <a:ea typeface="Calibri"/>
                <a:cs typeface="Calibri"/>
                <a:sym typeface="Calibri"/>
              </a:defRPr>
            </a:lvl6pPr>
            <a:lvl7pPr marL="0" marR="0" lvl="6" indent="0" algn="ctr" rtl="0">
              <a:spcBef>
                <a:spcPts val="0"/>
              </a:spcBef>
              <a:buNone/>
              <a:defRPr sz="1000">
                <a:solidFill>
                  <a:srgbClr val="8B8B8B"/>
                </a:solidFill>
                <a:latin typeface="Calibri"/>
                <a:ea typeface="Calibri"/>
                <a:cs typeface="Calibri"/>
                <a:sym typeface="Calibri"/>
              </a:defRPr>
            </a:lvl7pPr>
            <a:lvl8pPr marL="0" marR="0" lvl="7" indent="0" algn="ctr" rtl="0">
              <a:spcBef>
                <a:spcPts val="0"/>
              </a:spcBef>
              <a:buNone/>
              <a:defRPr sz="1000">
                <a:solidFill>
                  <a:srgbClr val="8B8B8B"/>
                </a:solidFill>
                <a:latin typeface="Calibri"/>
                <a:ea typeface="Calibri"/>
                <a:cs typeface="Calibri"/>
                <a:sym typeface="Calibri"/>
              </a:defRPr>
            </a:lvl8pPr>
            <a:lvl9pPr marL="0" marR="0" lvl="8" indent="0" algn="ctr" rtl="0">
              <a:spcBef>
                <a:spcPts val="0"/>
              </a:spcBef>
              <a:buNone/>
              <a:defRPr sz="1000">
                <a:solidFill>
                  <a:srgbClr val="8B8B8B"/>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74" name="Google Shape;74;p16"/>
          <p:cNvPicPr preferRelativeResize="0"/>
          <p:nvPr/>
        </p:nvPicPr>
        <p:blipFill rotWithShape="1">
          <a:blip r:embed="rId2">
            <a:alphaModFix/>
          </a:blip>
          <a:srcRect/>
          <a:stretch/>
        </p:blipFill>
        <p:spPr>
          <a:xfrm>
            <a:off x="-9407" y="5039557"/>
            <a:ext cx="9162289" cy="120743"/>
          </a:xfrm>
          <a:prstGeom prst="rect">
            <a:avLst/>
          </a:prstGeom>
          <a:noFill/>
          <a:ln>
            <a:noFill/>
          </a:ln>
        </p:spPr>
      </p:pic>
      <p:sp>
        <p:nvSpPr>
          <p:cNvPr id="75" name="Google Shape;75;p16"/>
          <p:cNvSpPr txBox="1">
            <a:spLocks noGrp="1"/>
          </p:cNvSpPr>
          <p:nvPr>
            <p:ph type="title"/>
          </p:nvPr>
        </p:nvSpPr>
        <p:spPr>
          <a:xfrm>
            <a:off x="457200" y="182880"/>
            <a:ext cx="8229600" cy="457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3D3D3D"/>
              </a:buClr>
              <a:buSzPts val="2800"/>
              <a:buFont typeface="Calibri"/>
              <a:buNone/>
              <a:defRPr sz="2800" b="1" i="0" u="none" strike="noStrike" cap="none">
                <a:solidFill>
                  <a:schemeClr val="accent1">
                    <a:lumMod val="50000"/>
                  </a:schemeClr>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8" name="Google Shape;64;p15">
            <a:extLst>
              <a:ext uri="{FF2B5EF4-FFF2-40B4-BE49-F238E27FC236}">
                <a16:creationId xmlns:a16="http://schemas.microsoft.com/office/drawing/2014/main" id="{7C65CAF0-7FB6-44D4-852A-BF02E30EB9AB}"/>
              </a:ext>
            </a:extLst>
          </p:cNvPr>
          <p:cNvSpPr txBox="1">
            <a:spLocks noGrp="1"/>
          </p:cNvSpPr>
          <p:nvPr>
            <p:ph type="body" idx="13" hasCustomPrompt="1"/>
          </p:nvPr>
        </p:nvSpPr>
        <p:spPr>
          <a:xfrm>
            <a:off x="460969" y="731520"/>
            <a:ext cx="4076244" cy="4104900"/>
          </a:xfrm>
          <a:prstGeom prst="rect">
            <a:avLst/>
          </a:prstGeom>
          <a:noFill/>
          <a:ln>
            <a:noFill/>
          </a:ln>
        </p:spPr>
        <p:txBody>
          <a:bodyPr spcFirstLastPara="1" wrap="square" lIns="68575" tIns="68575" rIns="68575" bIns="68575" anchor="t" anchorCtr="0"/>
          <a:lstStyle>
            <a:lvl1pPr marL="0" marR="0" lvl="0" indent="0" algn="l" rtl="0">
              <a:lnSpc>
                <a:spcPct val="100000"/>
              </a:lnSpc>
              <a:spcBef>
                <a:spcPts val="600"/>
              </a:spcBef>
              <a:spcAft>
                <a:spcPts val="0"/>
              </a:spcAft>
              <a:buClr>
                <a:srgbClr val="53585F"/>
              </a:buClr>
              <a:buSzPts val="2000"/>
              <a:buFontTx/>
              <a:buNone/>
              <a:defRPr sz="1600" b="1" i="0" u="none" strike="noStrike" cap="none">
                <a:solidFill>
                  <a:schemeClr val="accent1">
                    <a:lumMod val="50000"/>
                  </a:schemeClr>
                </a:solidFill>
                <a:latin typeface="Calibri"/>
                <a:ea typeface="Calibri"/>
                <a:cs typeface="Calibri"/>
                <a:sym typeface="Calibri"/>
              </a:defRPr>
            </a:lvl1pPr>
            <a:lvl2pPr marL="365760" marR="0" lvl="1" indent="-228600" algn="l" rtl="0">
              <a:lnSpc>
                <a:spcPct val="100000"/>
              </a:lnSpc>
              <a:spcBef>
                <a:spcPts val="0"/>
              </a:spcBef>
              <a:spcAft>
                <a:spcPts val="0"/>
              </a:spcAft>
              <a:buClr>
                <a:srgbClr val="0070C0"/>
              </a:buClr>
              <a:buSzPts val="2000"/>
              <a:buFont typeface="Arial"/>
              <a:buChar char="•"/>
              <a:defRPr sz="1200" b="0" i="0" u="none" strike="noStrike" cap="none">
                <a:solidFill>
                  <a:srgbClr val="53585F"/>
                </a:solidFill>
                <a:latin typeface="Calibri"/>
                <a:ea typeface="Calibri"/>
                <a:cs typeface="Calibri"/>
                <a:sym typeface="Calibri"/>
              </a:defRPr>
            </a:lvl2pPr>
            <a:lvl3pPr marL="640080" marR="0" lvl="2" indent="-228600" algn="l" rtl="0">
              <a:lnSpc>
                <a:spcPct val="100000"/>
              </a:lnSpc>
              <a:spcBef>
                <a:spcPts val="0"/>
              </a:spcBef>
              <a:spcAft>
                <a:spcPts val="0"/>
              </a:spcAft>
              <a:buClr>
                <a:schemeClr val="accent3"/>
              </a:buClr>
              <a:buSzPct val="100000"/>
              <a:buFont typeface="Wingdings" panose="05000000000000000000" pitchFamily="2" charset="2"/>
              <a:buChar char="ü"/>
              <a:defRPr sz="1100" b="0" i="1" u="none" strike="noStrike" cap="none">
                <a:solidFill>
                  <a:srgbClr val="53585F"/>
                </a:solidFill>
                <a:latin typeface="Calibri"/>
                <a:ea typeface="Calibri"/>
                <a:cs typeface="Calibri"/>
                <a:sym typeface="Calibri"/>
              </a:defRPr>
            </a:lvl3pPr>
            <a:lvl4pPr marL="914400" marR="0" lvl="3" indent="-182880" algn="l" rtl="0">
              <a:spcBef>
                <a:spcPts val="0"/>
              </a:spcBef>
              <a:spcAft>
                <a:spcPts val="0"/>
              </a:spcAft>
              <a:buClr>
                <a:schemeClr val="bg2"/>
              </a:buClr>
              <a:buSzPct val="100000"/>
              <a:buFont typeface="Wingdings" panose="05000000000000000000" pitchFamily="2" charset="2"/>
              <a:buChar char="§"/>
              <a:defRPr sz="900" b="0" i="1" u="none" strike="noStrike" cap="none">
                <a:solidFill>
                  <a:schemeClr val="bg2"/>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dirty="0"/>
              <a:t>Level 1</a:t>
            </a:r>
          </a:p>
          <a:p>
            <a:pPr lvl="1"/>
            <a:r>
              <a:rPr lang="en-US" dirty="0"/>
              <a:t>Level 2</a:t>
            </a:r>
          </a:p>
          <a:p>
            <a:pPr lvl="2"/>
            <a:r>
              <a:rPr lang="en-US" dirty="0"/>
              <a:t>Level 3</a:t>
            </a:r>
          </a:p>
          <a:p>
            <a:pPr lvl="3"/>
            <a:r>
              <a:rPr lang="en-US" dirty="0"/>
              <a:t>Level 4</a:t>
            </a:r>
            <a:endParaRPr dirty="0"/>
          </a:p>
        </p:txBody>
      </p:sp>
      <p:sp>
        <p:nvSpPr>
          <p:cNvPr id="9" name="Google Shape;64;p15">
            <a:extLst>
              <a:ext uri="{FF2B5EF4-FFF2-40B4-BE49-F238E27FC236}">
                <a16:creationId xmlns:a16="http://schemas.microsoft.com/office/drawing/2014/main" id="{C1ADA0C6-B880-472E-9759-8BD9D7FF14F7}"/>
              </a:ext>
            </a:extLst>
          </p:cNvPr>
          <p:cNvSpPr txBox="1">
            <a:spLocks noGrp="1"/>
          </p:cNvSpPr>
          <p:nvPr>
            <p:ph type="body" idx="14" hasCustomPrompt="1"/>
          </p:nvPr>
        </p:nvSpPr>
        <p:spPr>
          <a:xfrm>
            <a:off x="4688412" y="731520"/>
            <a:ext cx="4076244" cy="4104900"/>
          </a:xfrm>
          <a:prstGeom prst="rect">
            <a:avLst/>
          </a:prstGeom>
          <a:noFill/>
          <a:ln>
            <a:noFill/>
          </a:ln>
        </p:spPr>
        <p:txBody>
          <a:bodyPr spcFirstLastPara="1" wrap="square" lIns="68575" tIns="68575" rIns="68575" bIns="68575" anchor="t" anchorCtr="0"/>
          <a:lstStyle>
            <a:lvl1pPr marL="0" marR="0" lvl="0" indent="0" algn="l" rtl="0">
              <a:lnSpc>
                <a:spcPct val="100000"/>
              </a:lnSpc>
              <a:spcBef>
                <a:spcPts val="600"/>
              </a:spcBef>
              <a:spcAft>
                <a:spcPts val="0"/>
              </a:spcAft>
              <a:buClr>
                <a:srgbClr val="53585F"/>
              </a:buClr>
              <a:buSzPts val="2000"/>
              <a:buFontTx/>
              <a:buNone/>
              <a:defRPr sz="1600" b="1" i="0" u="none" strike="noStrike" cap="none">
                <a:solidFill>
                  <a:schemeClr val="accent1">
                    <a:lumMod val="50000"/>
                  </a:schemeClr>
                </a:solidFill>
                <a:latin typeface="Calibri"/>
                <a:ea typeface="Calibri"/>
                <a:cs typeface="Calibri"/>
                <a:sym typeface="Calibri"/>
              </a:defRPr>
            </a:lvl1pPr>
            <a:lvl2pPr marL="365760" marR="0" lvl="1" indent="-228600" algn="l" rtl="0">
              <a:lnSpc>
                <a:spcPct val="100000"/>
              </a:lnSpc>
              <a:spcBef>
                <a:spcPts val="0"/>
              </a:spcBef>
              <a:spcAft>
                <a:spcPts val="0"/>
              </a:spcAft>
              <a:buClr>
                <a:srgbClr val="0070C0"/>
              </a:buClr>
              <a:buSzPts val="2000"/>
              <a:buFont typeface="Arial"/>
              <a:buChar char="•"/>
              <a:defRPr sz="1200" b="0" i="0" u="none" strike="noStrike" cap="none">
                <a:solidFill>
                  <a:srgbClr val="53585F"/>
                </a:solidFill>
                <a:latin typeface="Calibri"/>
                <a:ea typeface="Calibri"/>
                <a:cs typeface="Calibri"/>
                <a:sym typeface="Calibri"/>
              </a:defRPr>
            </a:lvl2pPr>
            <a:lvl3pPr marL="640080" marR="0" lvl="2" indent="-228600" algn="l" rtl="0">
              <a:lnSpc>
                <a:spcPct val="100000"/>
              </a:lnSpc>
              <a:spcBef>
                <a:spcPts val="0"/>
              </a:spcBef>
              <a:spcAft>
                <a:spcPts val="0"/>
              </a:spcAft>
              <a:buClr>
                <a:schemeClr val="accent3"/>
              </a:buClr>
              <a:buSzPct val="100000"/>
              <a:buFont typeface="Wingdings" panose="05000000000000000000" pitchFamily="2" charset="2"/>
              <a:buChar char="ü"/>
              <a:defRPr sz="1100" b="0" i="1" u="none" strike="noStrike" cap="none">
                <a:solidFill>
                  <a:srgbClr val="53585F"/>
                </a:solidFill>
                <a:latin typeface="Calibri"/>
                <a:ea typeface="Calibri"/>
                <a:cs typeface="Calibri"/>
                <a:sym typeface="Calibri"/>
              </a:defRPr>
            </a:lvl3pPr>
            <a:lvl4pPr marL="914400" marR="0" lvl="3" indent="-182880" algn="l" rtl="0">
              <a:spcBef>
                <a:spcPts val="0"/>
              </a:spcBef>
              <a:spcAft>
                <a:spcPts val="0"/>
              </a:spcAft>
              <a:buClr>
                <a:schemeClr val="bg2"/>
              </a:buClr>
              <a:buSzPct val="100000"/>
              <a:buFont typeface="Wingdings" panose="05000000000000000000" pitchFamily="2" charset="2"/>
              <a:buChar char="§"/>
              <a:defRPr sz="900" b="0" i="1" u="none" strike="noStrike" cap="none">
                <a:solidFill>
                  <a:schemeClr val="bg2"/>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r>
              <a:rPr lang="en-US" dirty="0"/>
              <a:t>Level 1</a:t>
            </a:r>
          </a:p>
          <a:p>
            <a:pPr lvl="1"/>
            <a:r>
              <a:rPr lang="en-US" dirty="0"/>
              <a:t>Level 2</a:t>
            </a:r>
          </a:p>
          <a:p>
            <a:pPr lvl="2"/>
            <a:r>
              <a:rPr lang="en-US" dirty="0"/>
              <a:t>Level 3</a:t>
            </a:r>
          </a:p>
          <a:p>
            <a:pPr lvl="3"/>
            <a:r>
              <a:rPr lang="en-US" dirty="0"/>
              <a:t>Level 4</a:t>
            </a:r>
            <a:endParaRPr dirty="0"/>
          </a:p>
        </p:txBody>
      </p:sp>
    </p:spTree>
    <p:extLst>
      <p:ext uri="{BB962C8B-B14F-4D97-AF65-F5344CB8AC3E}">
        <p14:creationId xmlns:p14="http://schemas.microsoft.com/office/powerpoint/2010/main" val="1567693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Green" userDrawn="1">
  <p:cSld name="1_Title - Green">
    <p:spTree>
      <p:nvGrpSpPr>
        <p:cNvPr id="1" name="Shape 14"/>
        <p:cNvGrpSpPr/>
        <p:nvPr/>
      </p:nvGrpSpPr>
      <p:grpSpPr>
        <a:xfrm>
          <a:off x="0" y="0"/>
          <a:ext cx="0" cy="0"/>
          <a:chOff x="0" y="0"/>
          <a:chExt cx="0" cy="0"/>
        </a:xfrm>
      </p:grpSpPr>
      <p:pic>
        <p:nvPicPr>
          <p:cNvPr id="15" name="Google Shape;15;p2"/>
          <p:cNvPicPr preferRelativeResize="0"/>
          <p:nvPr/>
        </p:nvPicPr>
        <p:blipFill rotWithShape="1">
          <a:blip r:embed="rId2">
            <a:alphaModFix amt="74000"/>
          </a:blip>
          <a:srcRect/>
          <a:stretch/>
        </p:blipFill>
        <p:spPr>
          <a:xfrm>
            <a:off x="0" y="0"/>
            <a:ext cx="9144000" cy="5143500"/>
          </a:xfrm>
          <a:prstGeom prst="rect">
            <a:avLst/>
          </a:prstGeom>
          <a:noFill/>
          <a:ln>
            <a:noFill/>
          </a:ln>
        </p:spPr>
      </p:pic>
      <p:sp>
        <p:nvSpPr>
          <p:cNvPr id="16" name="Google Shape;16;p2"/>
          <p:cNvSpPr/>
          <p:nvPr/>
        </p:nvSpPr>
        <p:spPr>
          <a:xfrm>
            <a:off x="0" y="9407"/>
            <a:ext cx="9144000" cy="5143500"/>
          </a:xfrm>
          <a:prstGeom prst="rect">
            <a:avLst/>
          </a:prstGeom>
          <a:gradFill>
            <a:gsLst>
              <a:gs pos="0">
                <a:srgbClr val="70B9F0">
                  <a:alpha val="60000"/>
                </a:srgbClr>
              </a:gs>
              <a:gs pos="33000">
                <a:srgbClr val="70B9F0">
                  <a:alpha val="40000"/>
                </a:srgbClr>
              </a:gs>
              <a:gs pos="66000">
                <a:srgbClr val="71CD9C">
                  <a:alpha val="40000"/>
                </a:srgbClr>
              </a:gs>
              <a:gs pos="100000">
                <a:srgbClr val="71CD9C">
                  <a:alpha val="60000"/>
                </a:srgbClr>
              </a:gs>
            </a:gsLst>
            <a:lin ang="16200000" scaled="0"/>
          </a:gradFill>
          <a:ln>
            <a:noFill/>
          </a:ln>
          <a:effectLst>
            <a:outerShdw blurRad="53975" algn="tl" rotWithShape="0">
              <a:srgbClr val="000000">
                <a:alpha val="6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7" name="Google Shape;17;p2"/>
          <p:cNvPicPr preferRelativeResize="0"/>
          <p:nvPr/>
        </p:nvPicPr>
        <p:blipFill>
          <a:blip r:embed="rId3">
            <a:alphaModFix/>
          </a:blip>
          <a:stretch>
            <a:fillRect/>
          </a:stretch>
        </p:blipFill>
        <p:spPr>
          <a:xfrm>
            <a:off x="842250" y="44724"/>
            <a:ext cx="7569400" cy="4766225"/>
          </a:xfrm>
          <a:prstGeom prst="rect">
            <a:avLst/>
          </a:prstGeom>
          <a:noFill/>
          <a:ln>
            <a:noFill/>
          </a:ln>
        </p:spPr>
      </p:pic>
      <p:sp>
        <p:nvSpPr>
          <p:cNvPr id="18" name="Google Shape;18;p2"/>
          <p:cNvSpPr txBox="1">
            <a:spLocks noGrp="1"/>
          </p:cNvSpPr>
          <p:nvPr>
            <p:ph type="sldNum" idx="12"/>
          </p:nvPr>
        </p:nvSpPr>
        <p:spPr>
          <a:xfrm>
            <a:off x="154458" y="4764915"/>
            <a:ext cx="428803" cy="274637"/>
          </a:xfrm>
          <a:prstGeom prst="rect">
            <a:avLst/>
          </a:prstGeom>
          <a:noFill/>
          <a:ln>
            <a:noFill/>
          </a:ln>
        </p:spPr>
        <p:txBody>
          <a:bodyPr spcFirstLastPara="1" wrap="square" lIns="91425" tIns="0" rIns="91425" bIns="0" anchor="ctr" anchorCtr="0">
            <a:noAutofit/>
          </a:bodyPr>
          <a:lstStyle>
            <a:lvl1pPr marL="0" marR="0" lvl="0" indent="0" algn="ctr" rtl="0">
              <a:spcBef>
                <a:spcPts val="0"/>
              </a:spcBef>
              <a:buNone/>
              <a:defRPr sz="1000" b="0" i="0" u="none" strike="noStrike" cap="none">
                <a:solidFill>
                  <a:srgbClr val="F2F2F2"/>
                </a:solidFill>
                <a:latin typeface="Calibri"/>
                <a:ea typeface="Calibri"/>
                <a:cs typeface="Calibri"/>
                <a:sym typeface="Calibri"/>
              </a:defRPr>
            </a:lvl1pPr>
            <a:lvl2pPr marL="0" marR="0" lvl="1" indent="0" algn="ctr" rtl="0">
              <a:spcBef>
                <a:spcPts val="0"/>
              </a:spcBef>
              <a:buNone/>
              <a:defRPr sz="1000" b="0" i="0" u="none" strike="noStrike" cap="none">
                <a:solidFill>
                  <a:srgbClr val="F2F2F2"/>
                </a:solidFill>
                <a:latin typeface="Calibri"/>
                <a:ea typeface="Calibri"/>
                <a:cs typeface="Calibri"/>
                <a:sym typeface="Calibri"/>
              </a:defRPr>
            </a:lvl2pPr>
            <a:lvl3pPr marL="0" marR="0" lvl="2" indent="0" algn="ctr" rtl="0">
              <a:spcBef>
                <a:spcPts val="0"/>
              </a:spcBef>
              <a:buNone/>
              <a:defRPr sz="1000" b="0" i="0" u="none" strike="noStrike" cap="none">
                <a:solidFill>
                  <a:srgbClr val="F2F2F2"/>
                </a:solidFill>
                <a:latin typeface="Calibri"/>
                <a:ea typeface="Calibri"/>
                <a:cs typeface="Calibri"/>
                <a:sym typeface="Calibri"/>
              </a:defRPr>
            </a:lvl3pPr>
            <a:lvl4pPr marL="0" marR="0" lvl="3" indent="0" algn="ctr" rtl="0">
              <a:spcBef>
                <a:spcPts val="0"/>
              </a:spcBef>
              <a:buNone/>
              <a:defRPr sz="1000" b="0" i="0" u="none" strike="noStrike" cap="none">
                <a:solidFill>
                  <a:srgbClr val="F2F2F2"/>
                </a:solidFill>
                <a:latin typeface="Calibri"/>
                <a:ea typeface="Calibri"/>
                <a:cs typeface="Calibri"/>
                <a:sym typeface="Calibri"/>
              </a:defRPr>
            </a:lvl4pPr>
            <a:lvl5pPr marL="0" marR="0" lvl="4" indent="0" algn="ctr" rtl="0">
              <a:spcBef>
                <a:spcPts val="0"/>
              </a:spcBef>
              <a:buNone/>
              <a:defRPr sz="1000" b="0" i="0" u="none" strike="noStrike" cap="none">
                <a:solidFill>
                  <a:srgbClr val="F2F2F2"/>
                </a:solidFill>
                <a:latin typeface="Calibri"/>
                <a:ea typeface="Calibri"/>
                <a:cs typeface="Calibri"/>
                <a:sym typeface="Calibri"/>
              </a:defRPr>
            </a:lvl5pPr>
            <a:lvl6pPr marL="0" marR="0" lvl="5" indent="0" algn="ctr" rtl="0">
              <a:spcBef>
                <a:spcPts val="0"/>
              </a:spcBef>
              <a:buNone/>
              <a:defRPr sz="1000" b="0" i="0" u="none" strike="noStrike" cap="none">
                <a:solidFill>
                  <a:srgbClr val="F2F2F2"/>
                </a:solidFill>
                <a:latin typeface="Calibri"/>
                <a:ea typeface="Calibri"/>
                <a:cs typeface="Calibri"/>
                <a:sym typeface="Calibri"/>
              </a:defRPr>
            </a:lvl6pPr>
            <a:lvl7pPr marL="0" marR="0" lvl="6" indent="0" algn="ctr" rtl="0">
              <a:spcBef>
                <a:spcPts val="0"/>
              </a:spcBef>
              <a:buNone/>
              <a:defRPr sz="1000" b="0" i="0" u="none" strike="noStrike" cap="none">
                <a:solidFill>
                  <a:srgbClr val="F2F2F2"/>
                </a:solidFill>
                <a:latin typeface="Calibri"/>
                <a:ea typeface="Calibri"/>
                <a:cs typeface="Calibri"/>
                <a:sym typeface="Calibri"/>
              </a:defRPr>
            </a:lvl7pPr>
            <a:lvl8pPr marL="0" marR="0" lvl="7" indent="0" algn="ctr" rtl="0">
              <a:spcBef>
                <a:spcPts val="0"/>
              </a:spcBef>
              <a:buNone/>
              <a:defRPr sz="1000" b="0" i="0" u="none" strike="noStrike" cap="none">
                <a:solidFill>
                  <a:srgbClr val="F2F2F2"/>
                </a:solidFill>
                <a:latin typeface="Calibri"/>
                <a:ea typeface="Calibri"/>
                <a:cs typeface="Calibri"/>
                <a:sym typeface="Calibri"/>
              </a:defRPr>
            </a:lvl8pPr>
            <a:lvl9pPr marL="0" marR="0" lvl="8" indent="0" algn="ctr" rtl="0">
              <a:spcBef>
                <a:spcPts val="0"/>
              </a:spcBef>
              <a:buNone/>
              <a:defRPr sz="1000" b="0" i="0" u="none" strike="noStrike" cap="none">
                <a:solidFill>
                  <a:srgbClr val="F2F2F2"/>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19" name="Google Shape;19;p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622850" y="4401875"/>
            <a:ext cx="1160974" cy="464400"/>
          </a:xfrm>
          <a:prstGeom prst="rect">
            <a:avLst/>
          </a:prstGeom>
          <a:noFill/>
          <a:ln>
            <a:noFill/>
          </a:ln>
        </p:spPr>
      </p:pic>
      <p:sp>
        <p:nvSpPr>
          <p:cNvPr id="20" name="Google Shape;20;p2"/>
          <p:cNvSpPr txBox="1">
            <a:spLocks noGrp="1"/>
          </p:cNvSpPr>
          <p:nvPr>
            <p:ph type="title"/>
          </p:nvPr>
        </p:nvSpPr>
        <p:spPr>
          <a:xfrm>
            <a:off x="611488" y="1615214"/>
            <a:ext cx="7846711" cy="1679608"/>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Clr>
                <a:schemeClr val="lt1"/>
              </a:buClr>
              <a:buSzPts val="1400"/>
              <a:buFont typeface="Open Sans ExtraBold"/>
              <a:buNone/>
              <a:defRPr sz="4000" b="1" i="0" u="none" strike="noStrike" cap="none">
                <a:solidFill>
                  <a:schemeClr val="lt1"/>
                </a:solidFill>
                <a:effectLst>
                  <a:outerShdw blurRad="38100" dist="38100" dir="2700000" algn="tl">
                    <a:srgbClr val="000000">
                      <a:alpha val="43137"/>
                    </a:srgbClr>
                  </a:outerShdw>
                </a:effectLst>
                <a:latin typeface="Open Sans ExtraBold"/>
                <a:ea typeface="Open Sans ExtraBold"/>
                <a:cs typeface="Open Sans ExtraBold"/>
                <a:sym typeface="Open Sans ExtraBo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dirty="0"/>
          </a:p>
        </p:txBody>
      </p:sp>
    </p:spTree>
    <p:extLst>
      <p:ext uri="{BB962C8B-B14F-4D97-AF65-F5344CB8AC3E}">
        <p14:creationId xmlns:p14="http://schemas.microsoft.com/office/powerpoint/2010/main" val="1809882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 Green Footer 1" type="tx">
  <p:cSld name="Blank - Green Footer 1">
    <p:spTree>
      <p:nvGrpSpPr>
        <p:cNvPr id="1" name="Shape 68"/>
        <p:cNvGrpSpPr/>
        <p:nvPr/>
      </p:nvGrpSpPr>
      <p:grpSpPr>
        <a:xfrm>
          <a:off x="0" y="0"/>
          <a:ext cx="0" cy="0"/>
          <a:chOff x="0" y="0"/>
          <a:chExt cx="0" cy="0"/>
        </a:xfrm>
      </p:grpSpPr>
      <p:sp>
        <p:nvSpPr>
          <p:cNvPr id="69" name="Google Shape;69;p13"/>
          <p:cNvSpPr txBox="1">
            <a:spLocks noGrp="1"/>
          </p:cNvSpPr>
          <p:nvPr>
            <p:ph type="sldNum" idx="12"/>
          </p:nvPr>
        </p:nvSpPr>
        <p:spPr>
          <a:xfrm>
            <a:off x="248909" y="4824965"/>
            <a:ext cx="126900" cy="135600"/>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8B8B8B"/>
              </a:buClr>
              <a:buSzPts val="1000"/>
              <a:buFont typeface="Calibri"/>
              <a:buNone/>
              <a:defRPr sz="1000" b="0" i="0" u="none" strike="noStrike" cap="none">
                <a:solidFill>
                  <a:srgbClr val="8B8B8B"/>
                </a:solidFill>
                <a:latin typeface="Calibri"/>
                <a:ea typeface="Calibri"/>
                <a:cs typeface="Calibri"/>
                <a:sym typeface="Calibri"/>
              </a:defRPr>
            </a:lvl1pPr>
            <a:lvl2pPr marL="0" marR="0" lvl="1" indent="0" algn="ctr" rtl="0">
              <a:lnSpc>
                <a:spcPct val="100000"/>
              </a:lnSpc>
              <a:spcBef>
                <a:spcPts val="0"/>
              </a:spcBef>
              <a:spcAft>
                <a:spcPts val="0"/>
              </a:spcAft>
              <a:buClr>
                <a:srgbClr val="8B8B8B"/>
              </a:buClr>
              <a:buSzPts val="1000"/>
              <a:buFont typeface="Calibri"/>
              <a:buNone/>
              <a:defRPr sz="1000" b="0" i="0" u="none" strike="noStrike" cap="none">
                <a:solidFill>
                  <a:srgbClr val="8B8B8B"/>
                </a:solidFill>
                <a:latin typeface="Calibri"/>
                <a:ea typeface="Calibri"/>
                <a:cs typeface="Calibri"/>
                <a:sym typeface="Calibri"/>
              </a:defRPr>
            </a:lvl2pPr>
            <a:lvl3pPr marL="0" marR="0" lvl="2" indent="0" algn="ctr" rtl="0">
              <a:lnSpc>
                <a:spcPct val="100000"/>
              </a:lnSpc>
              <a:spcBef>
                <a:spcPts val="0"/>
              </a:spcBef>
              <a:spcAft>
                <a:spcPts val="0"/>
              </a:spcAft>
              <a:buClr>
                <a:srgbClr val="8B8B8B"/>
              </a:buClr>
              <a:buSzPts val="1000"/>
              <a:buFont typeface="Calibri"/>
              <a:buNone/>
              <a:defRPr sz="1000" b="0" i="0" u="none" strike="noStrike" cap="none">
                <a:solidFill>
                  <a:srgbClr val="8B8B8B"/>
                </a:solidFill>
                <a:latin typeface="Calibri"/>
                <a:ea typeface="Calibri"/>
                <a:cs typeface="Calibri"/>
                <a:sym typeface="Calibri"/>
              </a:defRPr>
            </a:lvl3pPr>
            <a:lvl4pPr marL="0" marR="0" lvl="3" indent="0" algn="ctr" rtl="0">
              <a:lnSpc>
                <a:spcPct val="100000"/>
              </a:lnSpc>
              <a:spcBef>
                <a:spcPts val="0"/>
              </a:spcBef>
              <a:spcAft>
                <a:spcPts val="0"/>
              </a:spcAft>
              <a:buClr>
                <a:srgbClr val="8B8B8B"/>
              </a:buClr>
              <a:buSzPts val="1000"/>
              <a:buFont typeface="Calibri"/>
              <a:buNone/>
              <a:defRPr sz="1000" b="0" i="0" u="none" strike="noStrike" cap="none">
                <a:solidFill>
                  <a:srgbClr val="8B8B8B"/>
                </a:solidFill>
                <a:latin typeface="Calibri"/>
                <a:ea typeface="Calibri"/>
                <a:cs typeface="Calibri"/>
                <a:sym typeface="Calibri"/>
              </a:defRPr>
            </a:lvl4pPr>
            <a:lvl5pPr marL="0" marR="0" lvl="4" indent="0" algn="ctr" rtl="0">
              <a:lnSpc>
                <a:spcPct val="100000"/>
              </a:lnSpc>
              <a:spcBef>
                <a:spcPts val="0"/>
              </a:spcBef>
              <a:spcAft>
                <a:spcPts val="0"/>
              </a:spcAft>
              <a:buClr>
                <a:srgbClr val="8B8B8B"/>
              </a:buClr>
              <a:buSzPts val="1000"/>
              <a:buFont typeface="Calibri"/>
              <a:buNone/>
              <a:defRPr sz="1000" b="0" i="0" u="none" strike="noStrike" cap="none">
                <a:solidFill>
                  <a:srgbClr val="8B8B8B"/>
                </a:solidFill>
                <a:latin typeface="Calibri"/>
                <a:ea typeface="Calibri"/>
                <a:cs typeface="Calibri"/>
                <a:sym typeface="Calibri"/>
              </a:defRPr>
            </a:lvl5pPr>
            <a:lvl6pPr marL="0" marR="0" lvl="5" indent="0" algn="ctr" rtl="0">
              <a:lnSpc>
                <a:spcPct val="100000"/>
              </a:lnSpc>
              <a:spcBef>
                <a:spcPts val="0"/>
              </a:spcBef>
              <a:spcAft>
                <a:spcPts val="0"/>
              </a:spcAft>
              <a:buClr>
                <a:srgbClr val="8B8B8B"/>
              </a:buClr>
              <a:buSzPts val="1000"/>
              <a:buFont typeface="Calibri"/>
              <a:buNone/>
              <a:defRPr sz="1000" b="0" i="0" u="none" strike="noStrike" cap="none">
                <a:solidFill>
                  <a:srgbClr val="8B8B8B"/>
                </a:solidFill>
                <a:latin typeface="Calibri"/>
                <a:ea typeface="Calibri"/>
                <a:cs typeface="Calibri"/>
                <a:sym typeface="Calibri"/>
              </a:defRPr>
            </a:lvl6pPr>
            <a:lvl7pPr marL="0" marR="0" lvl="6" indent="0" algn="ctr" rtl="0">
              <a:lnSpc>
                <a:spcPct val="100000"/>
              </a:lnSpc>
              <a:spcBef>
                <a:spcPts val="0"/>
              </a:spcBef>
              <a:spcAft>
                <a:spcPts val="0"/>
              </a:spcAft>
              <a:buClr>
                <a:srgbClr val="8B8B8B"/>
              </a:buClr>
              <a:buSzPts val="1000"/>
              <a:buFont typeface="Calibri"/>
              <a:buNone/>
              <a:defRPr sz="1000" b="0" i="0" u="none" strike="noStrike" cap="none">
                <a:solidFill>
                  <a:srgbClr val="8B8B8B"/>
                </a:solidFill>
                <a:latin typeface="Calibri"/>
                <a:ea typeface="Calibri"/>
                <a:cs typeface="Calibri"/>
                <a:sym typeface="Calibri"/>
              </a:defRPr>
            </a:lvl7pPr>
            <a:lvl8pPr marL="0" marR="0" lvl="7" indent="0" algn="ctr" rtl="0">
              <a:lnSpc>
                <a:spcPct val="100000"/>
              </a:lnSpc>
              <a:spcBef>
                <a:spcPts val="0"/>
              </a:spcBef>
              <a:spcAft>
                <a:spcPts val="0"/>
              </a:spcAft>
              <a:buClr>
                <a:srgbClr val="8B8B8B"/>
              </a:buClr>
              <a:buSzPts val="1000"/>
              <a:buFont typeface="Calibri"/>
              <a:buNone/>
              <a:defRPr sz="1000" b="0" i="0" u="none" strike="noStrike" cap="none">
                <a:solidFill>
                  <a:srgbClr val="8B8B8B"/>
                </a:solidFill>
                <a:latin typeface="Calibri"/>
                <a:ea typeface="Calibri"/>
                <a:cs typeface="Calibri"/>
                <a:sym typeface="Calibri"/>
              </a:defRPr>
            </a:lvl8pPr>
            <a:lvl9pPr marL="0" marR="0" lvl="8" indent="0" algn="ctr" rtl="0">
              <a:lnSpc>
                <a:spcPct val="100000"/>
              </a:lnSpc>
              <a:spcBef>
                <a:spcPts val="0"/>
              </a:spcBef>
              <a:spcAft>
                <a:spcPts val="0"/>
              </a:spcAft>
              <a:buClr>
                <a:srgbClr val="8B8B8B"/>
              </a:buClr>
              <a:buSzPts val="1000"/>
              <a:buFont typeface="Calibri"/>
              <a:buNone/>
              <a:defRPr sz="1000" b="0" i="0" u="none" strike="noStrike" cap="none">
                <a:solidFill>
                  <a:srgbClr val="8B8B8B"/>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70" name="Google Shape;70;p13" descr="Picture 5"/>
          <p:cNvPicPr preferRelativeResize="0"/>
          <p:nvPr/>
        </p:nvPicPr>
        <p:blipFill rotWithShape="1">
          <a:blip r:embed="rId2">
            <a:alphaModFix/>
          </a:blip>
          <a:srcRect/>
          <a:stretch/>
        </p:blipFill>
        <p:spPr>
          <a:xfrm>
            <a:off x="-9407" y="5039556"/>
            <a:ext cx="9162289" cy="120743"/>
          </a:xfrm>
          <a:prstGeom prst="rect">
            <a:avLst/>
          </a:prstGeom>
          <a:noFill/>
          <a:ln>
            <a:noFill/>
          </a:ln>
        </p:spPr>
      </p:pic>
      <p:sp>
        <p:nvSpPr>
          <p:cNvPr id="71" name="Google Shape;71;p13"/>
          <p:cNvSpPr txBox="1">
            <a:spLocks noGrp="1"/>
          </p:cNvSpPr>
          <p:nvPr>
            <p:ph type="title"/>
          </p:nvPr>
        </p:nvSpPr>
        <p:spPr>
          <a:xfrm>
            <a:off x="457200" y="206375"/>
            <a:ext cx="8229600" cy="8574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3E3E3E"/>
              </a:buClr>
              <a:buSzPts val="2700"/>
              <a:buFont typeface="Calibri"/>
              <a:buNone/>
              <a:defRPr sz="2700" b="1" i="0" u="none" strike="noStrike" cap="none">
                <a:solidFill>
                  <a:srgbClr val="3E3E3E"/>
                </a:solidFill>
                <a:latin typeface="Calibri"/>
                <a:ea typeface="Calibri"/>
                <a:cs typeface="Calibri"/>
                <a:sym typeface="Calibri"/>
              </a:defRPr>
            </a:lvl1pPr>
            <a:lvl2pPr lvl="1" algn="l" rtl="0">
              <a:lnSpc>
                <a:spcPct val="100000"/>
              </a:lnSpc>
              <a:spcBef>
                <a:spcPts val="0"/>
              </a:spcBef>
              <a:spcAft>
                <a:spcPts val="0"/>
              </a:spcAft>
              <a:buSzPts val="1400"/>
              <a:buFont typeface="Arial"/>
              <a:buNone/>
              <a:defRPr sz="1800"/>
            </a:lvl2pPr>
            <a:lvl3pPr lvl="2" algn="l" rtl="0">
              <a:lnSpc>
                <a:spcPct val="100000"/>
              </a:lnSpc>
              <a:spcBef>
                <a:spcPts val="0"/>
              </a:spcBef>
              <a:spcAft>
                <a:spcPts val="0"/>
              </a:spcAft>
              <a:buSzPts val="1400"/>
              <a:buFont typeface="Arial"/>
              <a:buNone/>
              <a:defRPr sz="1800"/>
            </a:lvl3pPr>
            <a:lvl4pPr lvl="3" algn="l" rtl="0">
              <a:lnSpc>
                <a:spcPct val="100000"/>
              </a:lnSpc>
              <a:spcBef>
                <a:spcPts val="0"/>
              </a:spcBef>
              <a:spcAft>
                <a:spcPts val="0"/>
              </a:spcAft>
              <a:buSzPts val="1400"/>
              <a:buFont typeface="Arial"/>
              <a:buNone/>
              <a:defRPr sz="1800"/>
            </a:lvl4pPr>
            <a:lvl5pPr lvl="4" algn="l" rtl="0">
              <a:lnSpc>
                <a:spcPct val="100000"/>
              </a:lnSpc>
              <a:spcBef>
                <a:spcPts val="0"/>
              </a:spcBef>
              <a:spcAft>
                <a:spcPts val="0"/>
              </a:spcAft>
              <a:buSzPts val="1400"/>
              <a:buFont typeface="Arial"/>
              <a:buNone/>
              <a:defRPr sz="1800"/>
            </a:lvl5pPr>
            <a:lvl6pPr lvl="5" algn="l" rtl="0">
              <a:lnSpc>
                <a:spcPct val="100000"/>
              </a:lnSpc>
              <a:spcBef>
                <a:spcPts val="0"/>
              </a:spcBef>
              <a:spcAft>
                <a:spcPts val="0"/>
              </a:spcAft>
              <a:buSzPts val="1400"/>
              <a:buFont typeface="Arial"/>
              <a:buNone/>
              <a:defRPr sz="1800"/>
            </a:lvl6pPr>
            <a:lvl7pPr lvl="6" algn="l" rtl="0">
              <a:lnSpc>
                <a:spcPct val="100000"/>
              </a:lnSpc>
              <a:spcBef>
                <a:spcPts val="0"/>
              </a:spcBef>
              <a:spcAft>
                <a:spcPts val="0"/>
              </a:spcAft>
              <a:buSzPts val="1400"/>
              <a:buFont typeface="Arial"/>
              <a:buNone/>
              <a:defRPr sz="1800"/>
            </a:lvl7pPr>
            <a:lvl8pPr lvl="7" algn="l" rtl="0">
              <a:lnSpc>
                <a:spcPct val="100000"/>
              </a:lnSpc>
              <a:spcBef>
                <a:spcPts val="0"/>
              </a:spcBef>
              <a:spcAft>
                <a:spcPts val="0"/>
              </a:spcAft>
              <a:buSzPts val="1400"/>
              <a:buFont typeface="Arial"/>
              <a:buNone/>
              <a:defRPr sz="1800"/>
            </a:lvl8pPr>
            <a:lvl9pPr lvl="8" algn="l" rtl="0">
              <a:lnSpc>
                <a:spcPct val="100000"/>
              </a:lnSpc>
              <a:spcBef>
                <a:spcPts val="0"/>
              </a:spcBef>
              <a:spcAft>
                <a:spcPts val="0"/>
              </a:spcAft>
              <a:buSzPts val="1400"/>
              <a:buFont typeface="Arial"/>
              <a:buNone/>
              <a:defRPr sz="1800"/>
            </a:lvl9pPr>
          </a:lstStyle>
          <a:p>
            <a:endParaRPr/>
          </a:p>
        </p:txBody>
      </p:sp>
      <p:pic>
        <p:nvPicPr>
          <p:cNvPr id="72" name="Google Shape;72;p13"/>
          <p:cNvPicPr preferRelativeResize="0"/>
          <p:nvPr/>
        </p:nvPicPr>
        <p:blipFill>
          <a:blip r:embed="rId3">
            <a:alphaModFix/>
          </a:blip>
          <a:stretch>
            <a:fillRect/>
          </a:stretch>
        </p:blipFill>
        <p:spPr>
          <a:xfrm>
            <a:off x="8265625" y="4695375"/>
            <a:ext cx="745162" cy="252175"/>
          </a:xfrm>
          <a:prstGeom prst="rect">
            <a:avLst/>
          </a:prstGeom>
          <a:noFill/>
          <a:ln>
            <a:noFill/>
          </a:ln>
        </p:spPr>
      </p:pic>
    </p:spTree>
    <p:extLst>
      <p:ext uri="{BB962C8B-B14F-4D97-AF65-F5344CB8AC3E}">
        <p14:creationId xmlns:p14="http://schemas.microsoft.com/office/powerpoint/2010/main" val="2366687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Purple">
  <p:cSld name="Title - Purple">
    <p:spTree>
      <p:nvGrpSpPr>
        <p:cNvPr id="1" name="Shape 82"/>
        <p:cNvGrpSpPr/>
        <p:nvPr/>
      </p:nvGrpSpPr>
      <p:grpSpPr>
        <a:xfrm>
          <a:off x="0" y="0"/>
          <a:ext cx="0" cy="0"/>
          <a:chOff x="0" y="0"/>
          <a:chExt cx="0" cy="0"/>
        </a:xfrm>
      </p:grpSpPr>
      <p:pic>
        <p:nvPicPr>
          <p:cNvPr id="83" name="Google Shape;83;p13"/>
          <p:cNvPicPr preferRelativeResize="0"/>
          <p:nvPr/>
        </p:nvPicPr>
        <p:blipFill rotWithShape="1">
          <a:blip r:embed="rId2">
            <a:alphaModFix amt="62000"/>
          </a:blip>
          <a:srcRect/>
          <a:stretch/>
        </p:blipFill>
        <p:spPr>
          <a:xfrm>
            <a:off x="0" y="0"/>
            <a:ext cx="9144000" cy="5143500"/>
          </a:xfrm>
          <a:prstGeom prst="rect">
            <a:avLst/>
          </a:prstGeom>
          <a:noFill/>
          <a:ln>
            <a:noFill/>
          </a:ln>
        </p:spPr>
      </p:pic>
      <p:sp>
        <p:nvSpPr>
          <p:cNvPr id="84" name="Google Shape;84;p13"/>
          <p:cNvSpPr/>
          <p:nvPr/>
        </p:nvSpPr>
        <p:spPr>
          <a:xfrm>
            <a:off x="0" y="0"/>
            <a:ext cx="9144000" cy="5143500"/>
          </a:xfrm>
          <a:prstGeom prst="rect">
            <a:avLst/>
          </a:prstGeom>
          <a:gradFill>
            <a:gsLst>
              <a:gs pos="0">
                <a:srgbClr val="70B9F0">
                  <a:alpha val="60000"/>
                </a:srgbClr>
              </a:gs>
              <a:gs pos="33000">
                <a:srgbClr val="70B9F0">
                  <a:alpha val="40000"/>
                </a:srgbClr>
              </a:gs>
              <a:gs pos="66000">
                <a:srgbClr val="DB96F7">
                  <a:alpha val="40000"/>
                </a:srgbClr>
              </a:gs>
              <a:gs pos="100000">
                <a:srgbClr val="DB96F7">
                  <a:alpha val="60000"/>
                </a:srgbClr>
              </a:gs>
            </a:gsLst>
            <a:lin ang="16200000" scaled="0"/>
          </a:gradFill>
          <a:ln>
            <a:noFill/>
          </a:ln>
          <a:effectLst>
            <a:outerShdw blurRad="50800" dist="12700" dir="2700000" algn="tl" rotWithShape="0">
              <a:srgbClr val="000000">
                <a:alpha val="6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5" name="Google Shape;85;p13" descr="BlackGraph.png"/>
          <p:cNvPicPr preferRelativeResize="0"/>
          <p:nvPr/>
        </p:nvPicPr>
        <p:blipFill rotWithShape="1">
          <a:blip r:embed="rId3">
            <a:alphaModFix amt="16000"/>
          </a:blip>
          <a:srcRect l="13032" t="19176" r="8981" b="16631"/>
          <a:stretch/>
        </p:blipFill>
        <p:spPr>
          <a:xfrm>
            <a:off x="610664" y="-65849"/>
            <a:ext cx="8000028" cy="5086587"/>
          </a:xfrm>
          <a:prstGeom prst="rect">
            <a:avLst/>
          </a:prstGeom>
          <a:noFill/>
          <a:ln>
            <a:noFill/>
          </a:ln>
        </p:spPr>
      </p:pic>
      <p:sp>
        <p:nvSpPr>
          <p:cNvPr id="86" name="Google Shape;86;p13"/>
          <p:cNvSpPr txBox="1">
            <a:spLocks noGrp="1"/>
          </p:cNvSpPr>
          <p:nvPr>
            <p:ph type="title"/>
          </p:nvPr>
        </p:nvSpPr>
        <p:spPr>
          <a:xfrm>
            <a:off x="611489" y="1615214"/>
            <a:ext cx="7516518" cy="764861"/>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lt1"/>
              </a:buClr>
              <a:buSzPts val="1400"/>
              <a:buFont typeface="Open Sans ExtraBold"/>
              <a:buNone/>
              <a:defRPr sz="4000" b="1" i="0" u="none" strike="noStrike" cap="none">
                <a:solidFill>
                  <a:schemeClr val="lt1"/>
                </a:solidFill>
                <a:latin typeface="Open Sans ExtraBold"/>
                <a:ea typeface="Open Sans ExtraBold"/>
                <a:cs typeface="Open Sans ExtraBold"/>
                <a:sym typeface="Open Sans ExtraBo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87" name="Google Shape;87;p13"/>
          <p:cNvSpPr txBox="1">
            <a:spLocks noGrp="1"/>
          </p:cNvSpPr>
          <p:nvPr>
            <p:ph type="body" idx="1"/>
          </p:nvPr>
        </p:nvSpPr>
        <p:spPr>
          <a:xfrm>
            <a:off x="639710" y="2417703"/>
            <a:ext cx="7488297" cy="2069632"/>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20000"/>
              </a:lnSpc>
              <a:spcBef>
                <a:spcPts val="500"/>
              </a:spcBef>
              <a:spcAft>
                <a:spcPts val="0"/>
              </a:spcAft>
              <a:buClr>
                <a:schemeClr val="lt1"/>
              </a:buClr>
              <a:buSzPts val="2000"/>
              <a:buFont typeface="Arial"/>
              <a:buNone/>
              <a:defRPr sz="2400" b="0" i="0" u="none" strike="noStrike" cap="none">
                <a:solidFill>
                  <a:schemeClr val="lt1"/>
                </a:solidFill>
                <a:latin typeface="Open Sans Light"/>
                <a:ea typeface="Open Sans Light"/>
                <a:cs typeface="Open Sans Light"/>
                <a:sym typeface="Open Sans Light"/>
              </a:defRPr>
            </a:lvl1pPr>
            <a:lvl2pPr marL="914400" marR="0" lvl="1" indent="-228600" algn="l" rtl="0">
              <a:lnSpc>
                <a:spcPct val="120000"/>
              </a:lnSpc>
              <a:spcBef>
                <a:spcPts val="500"/>
              </a:spcBef>
              <a:spcAft>
                <a:spcPts val="0"/>
              </a:spcAft>
              <a:buClr>
                <a:schemeClr val="lt1"/>
              </a:buClr>
              <a:buSzPts val="2000"/>
              <a:buFont typeface="Arial"/>
              <a:buNone/>
              <a:defRPr sz="2400" b="0" i="0" u="none" strike="noStrike" cap="none">
                <a:solidFill>
                  <a:schemeClr val="lt1"/>
                </a:solidFill>
                <a:latin typeface="Open Sans Light"/>
                <a:ea typeface="Open Sans Light"/>
                <a:cs typeface="Open Sans Light"/>
                <a:sym typeface="Open Sans Light"/>
              </a:defRPr>
            </a:lvl2pPr>
            <a:lvl3pPr marL="1371600" marR="0" lvl="2" indent="-228600" algn="l" rtl="0">
              <a:lnSpc>
                <a:spcPct val="120000"/>
              </a:lnSpc>
              <a:spcBef>
                <a:spcPts val="500"/>
              </a:spcBef>
              <a:spcAft>
                <a:spcPts val="0"/>
              </a:spcAft>
              <a:buClr>
                <a:schemeClr val="lt1"/>
              </a:buClr>
              <a:buSzPts val="2000"/>
              <a:buFont typeface="Arial"/>
              <a:buNone/>
              <a:defRPr sz="2400" b="0" i="0" u="none" strike="noStrike" cap="none">
                <a:solidFill>
                  <a:schemeClr val="lt1"/>
                </a:solidFill>
                <a:latin typeface="Open Sans Light"/>
                <a:ea typeface="Open Sans Light"/>
                <a:cs typeface="Open Sans Light"/>
                <a:sym typeface="Open Sans Light"/>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sldNum" idx="12"/>
          </p:nvPr>
        </p:nvSpPr>
        <p:spPr>
          <a:xfrm>
            <a:off x="154458" y="4764915"/>
            <a:ext cx="428803" cy="274637"/>
          </a:xfrm>
          <a:prstGeom prst="rect">
            <a:avLst/>
          </a:prstGeom>
          <a:noFill/>
          <a:ln>
            <a:noFill/>
          </a:ln>
        </p:spPr>
        <p:txBody>
          <a:bodyPr spcFirstLastPara="1" wrap="square" lIns="91425" tIns="0" rIns="91425" bIns="0" anchor="ctr" anchorCtr="0">
            <a:noAutofit/>
          </a:bodyPr>
          <a:lstStyle>
            <a:lvl1pPr marL="0" marR="0" lvl="0" indent="0" algn="ctr" rtl="0">
              <a:spcBef>
                <a:spcPts val="0"/>
              </a:spcBef>
              <a:buNone/>
              <a:defRPr sz="1000" b="0" i="0" u="none" strike="noStrike" cap="none">
                <a:solidFill>
                  <a:srgbClr val="F2F2F2"/>
                </a:solidFill>
                <a:latin typeface="Calibri"/>
                <a:ea typeface="Calibri"/>
                <a:cs typeface="Calibri"/>
                <a:sym typeface="Calibri"/>
              </a:defRPr>
            </a:lvl1pPr>
            <a:lvl2pPr marL="0" marR="0" lvl="1" indent="0" algn="ctr" rtl="0">
              <a:spcBef>
                <a:spcPts val="0"/>
              </a:spcBef>
              <a:buNone/>
              <a:defRPr sz="1000" b="0" i="0" u="none" strike="noStrike" cap="none">
                <a:solidFill>
                  <a:srgbClr val="F2F2F2"/>
                </a:solidFill>
                <a:latin typeface="Calibri"/>
                <a:ea typeface="Calibri"/>
                <a:cs typeface="Calibri"/>
                <a:sym typeface="Calibri"/>
              </a:defRPr>
            </a:lvl2pPr>
            <a:lvl3pPr marL="0" marR="0" lvl="2" indent="0" algn="ctr" rtl="0">
              <a:spcBef>
                <a:spcPts val="0"/>
              </a:spcBef>
              <a:buNone/>
              <a:defRPr sz="1000" b="0" i="0" u="none" strike="noStrike" cap="none">
                <a:solidFill>
                  <a:srgbClr val="F2F2F2"/>
                </a:solidFill>
                <a:latin typeface="Calibri"/>
                <a:ea typeface="Calibri"/>
                <a:cs typeface="Calibri"/>
                <a:sym typeface="Calibri"/>
              </a:defRPr>
            </a:lvl3pPr>
            <a:lvl4pPr marL="0" marR="0" lvl="3" indent="0" algn="ctr" rtl="0">
              <a:spcBef>
                <a:spcPts val="0"/>
              </a:spcBef>
              <a:buNone/>
              <a:defRPr sz="1000" b="0" i="0" u="none" strike="noStrike" cap="none">
                <a:solidFill>
                  <a:srgbClr val="F2F2F2"/>
                </a:solidFill>
                <a:latin typeface="Calibri"/>
                <a:ea typeface="Calibri"/>
                <a:cs typeface="Calibri"/>
                <a:sym typeface="Calibri"/>
              </a:defRPr>
            </a:lvl4pPr>
            <a:lvl5pPr marL="0" marR="0" lvl="4" indent="0" algn="ctr" rtl="0">
              <a:spcBef>
                <a:spcPts val="0"/>
              </a:spcBef>
              <a:buNone/>
              <a:defRPr sz="1000" b="0" i="0" u="none" strike="noStrike" cap="none">
                <a:solidFill>
                  <a:srgbClr val="F2F2F2"/>
                </a:solidFill>
                <a:latin typeface="Calibri"/>
                <a:ea typeface="Calibri"/>
                <a:cs typeface="Calibri"/>
                <a:sym typeface="Calibri"/>
              </a:defRPr>
            </a:lvl5pPr>
            <a:lvl6pPr marL="0" marR="0" lvl="5" indent="0" algn="ctr" rtl="0">
              <a:spcBef>
                <a:spcPts val="0"/>
              </a:spcBef>
              <a:buNone/>
              <a:defRPr sz="1000" b="0" i="0" u="none" strike="noStrike" cap="none">
                <a:solidFill>
                  <a:srgbClr val="F2F2F2"/>
                </a:solidFill>
                <a:latin typeface="Calibri"/>
                <a:ea typeface="Calibri"/>
                <a:cs typeface="Calibri"/>
                <a:sym typeface="Calibri"/>
              </a:defRPr>
            </a:lvl6pPr>
            <a:lvl7pPr marL="0" marR="0" lvl="6" indent="0" algn="ctr" rtl="0">
              <a:spcBef>
                <a:spcPts val="0"/>
              </a:spcBef>
              <a:buNone/>
              <a:defRPr sz="1000" b="0" i="0" u="none" strike="noStrike" cap="none">
                <a:solidFill>
                  <a:srgbClr val="F2F2F2"/>
                </a:solidFill>
                <a:latin typeface="Calibri"/>
                <a:ea typeface="Calibri"/>
                <a:cs typeface="Calibri"/>
                <a:sym typeface="Calibri"/>
              </a:defRPr>
            </a:lvl7pPr>
            <a:lvl8pPr marL="0" marR="0" lvl="7" indent="0" algn="ctr" rtl="0">
              <a:spcBef>
                <a:spcPts val="0"/>
              </a:spcBef>
              <a:buNone/>
              <a:defRPr sz="1000" b="0" i="0" u="none" strike="noStrike" cap="none">
                <a:solidFill>
                  <a:srgbClr val="F2F2F2"/>
                </a:solidFill>
                <a:latin typeface="Calibri"/>
                <a:ea typeface="Calibri"/>
                <a:cs typeface="Calibri"/>
                <a:sym typeface="Calibri"/>
              </a:defRPr>
            </a:lvl8pPr>
            <a:lvl9pPr marL="0" marR="0" lvl="8" indent="0" algn="ctr" rtl="0">
              <a:spcBef>
                <a:spcPts val="0"/>
              </a:spcBef>
              <a:buNone/>
              <a:defRPr sz="1000" b="0" i="0" u="none" strike="noStrike" cap="none">
                <a:solidFill>
                  <a:srgbClr val="F2F2F2"/>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89" name="Google Shape;89;p13"/>
          <p:cNvPicPr preferRelativeResize="0"/>
          <p:nvPr/>
        </p:nvPicPr>
        <p:blipFill>
          <a:blip r:embed="rId4">
            <a:alphaModFix/>
          </a:blip>
          <a:stretch>
            <a:fillRect/>
          </a:stretch>
        </p:blipFill>
        <p:spPr>
          <a:xfrm>
            <a:off x="7622850" y="4401875"/>
            <a:ext cx="1160974" cy="464400"/>
          </a:xfrm>
          <a:prstGeom prst="rect">
            <a:avLst/>
          </a:prstGeom>
          <a:noFill/>
          <a:ln>
            <a:noFill/>
          </a:ln>
        </p:spPr>
      </p:pic>
    </p:spTree>
    <p:extLst>
      <p:ext uri="{BB962C8B-B14F-4D97-AF65-F5344CB8AC3E}">
        <p14:creationId xmlns:p14="http://schemas.microsoft.com/office/powerpoint/2010/main" val="10450393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 Green Footer">
  <p:cSld name="Blank - Green Footer">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531525" y="307343"/>
            <a:ext cx="8081100" cy="5598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404040"/>
              </a:buClr>
              <a:buSzPts val="1400"/>
              <a:buFont typeface="Open Sans ExtraBold"/>
              <a:buNone/>
              <a:defRPr sz="3000" b="1" i="0" u="none" strike="noStrike" cap="none">
                <a:solidFill>
                  <a:srgbClr val="404040"/>
                </a:solidFill>
                <a:latin typeface="Open Sans ExtraBold"/>
                <a:ea typeface="Open Sans ExtraBold"/>
                <a:cs typeface="Open Sans ExtraBold"/>
                <a:sym typeface="Open Sans ExtraBo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6" name="Google Shape;46;p6"/>
          <p:cNvSpPr txBox="1">
            <a:spLocks noGrp="1"/>
          </p:cNvSpPr>
          <p:nvPr>
            <p:ph type="sldNum" idx="12"/>
          </p:nvPr>
        </p:nvSpPr>
        <p:spPr>
          <a:xfrm>
            <a:off x="98016" y="4755508"/>
            <a:ext cx="428803" cy="274637"/>
          </a:xfrm>
          <a:prstGeom prst="rect">
            <a:avLst/>
          </a:prstGeom>
          <a:noFill/>
          <a:ln>
            <a:noFill/>
          </a:ln>
        </p:spPr>
        <p:txBody>
          <a:bodyPr spcFirstLastPara="1" wrap="square" lIns="91425" tIns="0" rIns="91425" bIns="0" anchor="ctr" anchorCtr="0">
            <a:noAutofit/>
          </a:bodyPr>
          <a:lstStyle>
            <a:lvl1pPr marL="0" marR="0" lvl="0" indent="0" algn="ctr" rtl="0">
              <a:spcBef>
                <a:spcPts val="0"/>
              </a:spcBef>
              <a:buNone/>
              <a:defRPr sz="1000" b="0" i="0" u="none" strike="noStrike" cap="none">
                <a:solidFill>
                  <a:srgbClr val="8B8B8B"/>
                </a:solidFill>
                <a:latin typeface="Calibri"/>
                <a:ea typeface="Calibri"/>
                <a:cs typeface="Calibri"/>
                <a:sym typeface="Calibri"/>
              </a:defRPr>
            </a:lvl1pPr>
            <a:lvl2pPr marL="0" marR="0" lvl="1" indent="0" algn="ctr" rtl="0">
              <a:spcBef>
                <a:spcPts val="0"/>
              </a:spcBef>
              <a:buNone/>
              <a:defRPr sz="1000" b="0" i="0" u="none" strike="noStrike" cap="none">
                <a:solidFill>
                  <a:srgbClr val="8B8B8B"/>
                </a:solidFill>
                <a:latin typeface="Calibri"/>
                <a:ea typeface="Calibri"/>
                <a:cs typeface="Calibri"/>
                <a:sym typeface="Calibri"/>
              </a:defRPr>
            </a:lvl2pPr>
            <a:lvl3pPr marL="0" marR="0" lvl="2" indent="0" algn="ctr" rtl="0">
              <a:spcBef>
                <a:spcPts val="0"/>
              </a:spcBef>
              <a:buNone/>
              <a:defRPr sz="1000" b="0" i="0" u="none" strike="noStrike" cap="none">
                <a:solidFill>
                  <a:srgbClr val="8B8B8B"/>
                </a:solidFill>
                <a:latin typeface="Calibri"/>
                <a:ea typeface="Calibri"/>
                <a:cs typeface="Calibri"/>
                <a:sym typeface="Calibri"/>
              </a:defRPr>
            </a:lvl3pPr>
            <a:lvl4pPr marL="0" marR="0" lvl="3" indent="0" algn="ctr" rtl="0">
              <a:spcBef>
                <a:spcPts val="0"/>
              </a:spcBef>
              <a:buNone/>
              <a:defRPr sz="1000" b="0" i="0" u="none" strike="noStrike" cap="none">
                <a:solidFill>
                  <a:srgbClr val="8B8B8B"/>
                </a:solidFill>
                <a:latin typeface="Calibri"/>
                <a:ea typeface="Calibri"/>
                <a:cs typeface="Calibri"/>
                <a:sym typeface="Calibri"/>
              </a:defRPr>
            </a:lvl4pPr>
            <a:lvl5pPr marL="0" marR="0" lvl="4" indent="0" algn="ctr" rtl="0">
              <a:spcBef>
                <a:spcPts val="0"/>
              </a:spcBef>
              <a:buNone/>
              <a:defRPr sz="1000" b="0" i="0" u="none" strike="noStrike" cap="none">
                <a:solidFill>
                  <a:srgbClr val="8B8B8B"/>
                </a:solidFill>
                <a:latin typeface="Calibri"/>
                <a:ea typeface="Calibri"/>
                <a:cs typeface="Calibri"/>
                <a:sym typeface="Calibri"/>
              </a:defRPr>
            </a:lvl5pPr>
            <a:lvl6pPr marL="0" marR="0" lvl="5" indent="0" algn="ctr" rtl="0">
              <a:spcBef>
                <a:spcPts val="0"/>
              </a:spcBef>
              <a:buNone/>
              <a:defRPr sz="1000" b="0" i="0" u="none" strike="noStrike" cap="none">
                <a:solidFill>
                  <a:srgbClr val="8B8B8B"/>
                </a:solidFill>
                <a:latin typeface="Calibri"/>
                <a:ea typeface="Calibri"/>
                <a:cs typeface="Calibri"/>
                <a:sym typeface="Calibri"/>
              </a:defRPr>
            </a:lvl6pPr>
            <a:lvl7pPr marL="0" marR="0" lvl="6" indent="0" algn="ctr" rtl="0">
              <a:spcBef>
                <a:spcPts val="0"/>
              </a:spcBef>
              <a:buNone/>
              <a:defRPr sz="1000" b="0" i="0" u="none" strike="noStrike" cap="none">
                <a:solidFill>
                  <a:srgbClr val="8B8B8B"/>
                </a:solidFill>
                <a:latin typeface="Calibri"/>
                <a:ea typeface="Calibri"/>
                <a:cs typeface="Calibri"/>
                <a:sym typeface="Calibri"/>
              </a:defRPr>
            </a:lvl7pPr>
            <a:lvl8pPr marL="0" marR="0" lvl="7" indent="0" algn="ctr" rtl="0">
              <a:spcBef>
                <a:spcPts val="0"/>
              </a:spcBef>
              <a:buNone/>
              <a:defRPr sz="1000" b="0" i="0" u="none" strike="noStrike" cap="none">
                <a:solidFill>
                  <a:srgbClr val="8B8B8B"/>
                </a:solidFill>
                <a:latin typeface="Calibri"/>
                <a:ea typeface="Calibri"/>
                <a:cs typeface="Calibri"/>
                <a:sym typeface="Calibri"/>
              </a:defRPr>
            </a:lvl8pPr>
            <a:lvl9pPr marL="0" marR="0" lvl="8" indent="0" algn="ctr" rtl="0">
              <a:spcBef>
                <a:spcPts val="0"/>
              </a:spcBef>
              <a:buNone/>
              <a:defRPr sz="1000" b="0" i="0" u="none" strike="noStrike" cap="none">
                <a:solidFill>
                  <a:srgbClr val="8B8B8B"/>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47" name="Google Shape;47;p6"/>
          <p:cNvPicPr preferRelativeResize="0"/>
          <p:nvPr/>
        </p:nvPicPr>
        <p:blipFill rotWithShape="1">
          <a:blip r:embed="rId2">
            <a:alphaModFix/>
          </a:blip>
          <a:srcRect/>
          <a:stretch/>
        </p:blipFill>
        <p:spPr>
          <a:xfrm>
            <a:off x="-9407" y="5039552"/>
            <a:ext cx="9162288" cy="120743"/>
          </a:xfrm>
          <a:prstGeom prst="rect">
            <a:avLst/>
          </a:prstGeom>
          <a:noFill/>
          <a:ln>
            <a:noFill/>
          </a:ln>
        </p:spPr>
      </p:pic>
      <p:pic>
        <p:nvPicPr>
          <p:cNvPr id="48" name="Google Shape;48;p6"/>
          <p:cNvPicPr preferRelativeResize="0"/>
          <p:nvPr/>
        </p:nvPicPr>
        <p:blipFill>
          <a:blip r:embed="rId3">
            <a:alphaModFix/>
          </a:blip>
          <a:stretch>
            <a:fillRect/>
          </a:stretch>
        </p:blipFill>
        <p:spPr>
          <a:xfrm>
            <a:off x="8246975" y="4677400"/>
            <a:ext cx="766751" cy="306700"/>
          </a:xfrm>
          <a:prstGeom prst="rect">
            <a:avLst/>
          </a:prstGeom>
          <a:noFill/>
          <a:ln>
            <a:noFill/>
          </a:ln>
        </p:spPr>
      </p:pic>
    </p:spTree>
    <p:extLst>
      <p:ext uri="{BB962C8B-B14F-4D97-AF65-F5344CB8AC3E}">
        <p14:creationId xmlns:p14="http://schemas.microsoft.com/office/powerpoint/2010/main" val="4217449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Gold">
  <p:cSld name="Title - Gold">
    <p:spTree>
      <p:nvGrpSpPr>
        <p:cNvPr id="1" name="Shape 74"/>
        <p:cNvGrpSpPr/>
        <p:nvPr/>
      </p:nvGrpSpPr>
      <p:grpSpPr>
        <a:xfrm>
          <a:off x="0" y="0"/>
          <a:ext cx="0" cy="0"/>
          <a:chOff x="0" y="0"/>
          <a:chExt cx="0" cy="0"/>
        </a:xfrm>
      </p:grpSpPr>
      <p:pic>
        <p:nvPicPr>
          <p:cNvPr id="75" name="Google Shape;75;p12"/>
          <p:cNvPicPr preferRelativeResize="0"/>
          <p:nvPr/>
        </p:nvPicPr>
        <p:blipFill rotWithShape="1">
          <a:blip r:embed="rId2">
            <a:alphaModFix amt="60000"/>
          </a:blip>
          <a:srcRect/>
          <a:stretch/>
        </p:blipFill>
        <p:spPr>
          <a:xfrm>
            <a:off x="0" y="0"/>
            <a:ext cx="9144000" cy="5143500"/>
          </a:xfrm>
          <a:prstGeom prst="rect">
            <a:avLst/>
          </a:prstGeom>
          <a:noFill/>
          <a:ln>
            <a:noFill/>
          </a:ln>
        </p:spPr>
      </p:pic>
      <p:sp>
        <p:nvSpPr>
          <p:cNvPr id="76" name="Google Shape;76;p12"/>
          <p:cNvSpPr/>
          <p:nvPr/>
        </p:nvSpPr>
        <p:spPr>
          <a:xfrm>
            <a:off x="0" y="0"/>
            <a:ext cx="9144000" cy="5171721"/>
          </a:xfrm>
          <a:prstGeom prst="rect">
            <a:avLst/>
          </a:prstGeom>
          <a:gradFill>
            <a:gsLst>
              <a:gs pos="0">
                <a:srgbClr val="70B9F0">
                  <a:alpha val="60000"/>
                </a:srgbClr>
              </a:gs>
              <a:gs pos="33000">
                <a:srgbClr val="70B9F0">
                  <a:alpha val="40000"/>
                </a:srgbClr>
              </a:gs>
              <a:gs pos="66000">
                <a:srgbClr val="E2B944">
                  <a:alpha val="40000"/>
                </a:srgbClr>
              </a:gs>
              <a:gs pos="100000">
                <a:srgbClr val="E2B944">
                  <a:alpha val="60000"/>
                </a:srgbClr>
              </a:gs>
            </a:gsLst>
            <a:lin ang="19860001" scaled="0"/>
          </a:gradFill>
          <a:ln>
            <a:noFill/>
          </a:ln>
          <a:effectLst>
            <a:outerShdw blurRad="50800" dist="12700" dir="2700000" algn="tl" rotWithShape="0">
              <a:srgbClr val="000000">
                <a:alpha val="6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 name="Google Shape;77;p12"/>
          <p:cNvSpPr txBox="1">
            <a:spLocks noGrp="1"/>
          </p:cNvSpPr>
          <p:nvPr>
            <p:ph type="title"/>
          </p:nvPr>
        </p:nvSpPr>
        <p:spPr>
          <a:xfrm>
            <a:off x="611489" y="1615214"/>
            <a:ext cx="7516518" cy="764861"/>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lt1"/>
              </a:buClr>
              <a:buSzPts val="1400"/>
              <a:buFont typeface="Open Sans ExtraBold"/>
              <a:buNone/>
              <a:defRPr sz="4000" b="1" i="0" u="none" strike="noStrike" cap="none">
                <a:solidFill>
                  <a:schemeClr val="lt1"/>
                </a:solidFill>
                <a:latin typeface="Open Sans ExtraBold"/>
                <a:ea typeface="Open Sans ExtraBold"/>
                <a:cs typeface="Open Sans ExtraBold"/>
                <a:sym typeface="Open Sans ExtraBo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8" name="Google Shape;78;p12"/>
          <p:cNvSpPr txBox="1">
            <a:spLocks noGrp="1"/>
          </p:cNvSpPr>
          <p:nvPr>
            <p:ph type="sldNum" idx="12"/>
          </p:nvPr>
        </p:nvSpPr>
        <p:spPr>
          <a:xfrm>
            <a:off x="154458" y="4764915"/>
            <a:ext cx="428803" cy="274637"/>
          </a:xfrm>
          <a:prstGeom prst="rect">
            <a:avLst/>
          </a:prstGeom>
          <a:noFill/>
          <a:ln>
            <a:noFill/>
          </a:ln>
        </p:spPr>
        <p:txBody>
          <a:bodyPr spcFirstLastPara="1" wrap="square" lIns="91425" tIns="0" rIns="91425" bIns="0" anchor="ctr" anchorCtr="0">
            <a:noAutofit/>
          </a:bodyPr>
          <a:lstStyle>
            <a:lvl1pPr marL="0" marR="0" lvl="0" indent="0" algn="ctr" rtl="0">
              <a:spcBef>
                <a:spcPts val="0"/>
              </a:spcBef>
              <a:buNone/>
              <a:defRPr sz="1000" b="0" i="0" u="none" strike="noStrike" cap="none">
                <a:solidFill>
                  <a:srgbClr val="F2F2F2"/>
                </a:solidFill>
                <a:latin typeface="Calibri"/>
                <a:ea typeface="Calibri"/>
                <a:cs typeface="Calibri"/>
                <a:sym typeface="Calibri"/>
              </a:defRPr>
            </a:lvl1pPr>
            <a:lvl2pPr marL="0" marR="0" lvl="1" indent="0" algn="ctr" rtl="0">
              <a:spcBef>
                <a:spcPts val="0"/>
              </a:spcBef>
              <a:buNone/>
              <a:defRPr sz="1000" b="0" i="0" u="none" strike="noStrike" cap="none">
                <a:solidFill>
                  <a:srgbClr val="F2F2F2"/>
                </a:solidFill>
                <a:latin typeface="Calibri"/>
                <a:ea typeface="Calibri"/>
                <a:cs typeface="Calibri"/>
                <a:sym typeface="Calibri"/>
              </a:defRPr>
            </a:lvl2pPr>
            <a:lvl3pPr marL="0" marR="0" lvl="2" indent="0" algn="ctr" rtl="0">
              <a:spcBef>
                <a:spcPts val="0"/>
              </a:spcBef>
              <a:buNone/>
              <a:defRPr sz="1000" b="0" i="0" u="none" strike="noStrike" cap="none">
                <a:solidFill>
                  <a:srgbClr val="F2F2F2"/>
                </a:solidFill>
                <a:latin typeface="Calibri"/>
                <a:ea typeface="Calibri"/>
                <a:cs typeface="Calibri"/>
                <a:sym typeface="Calibri"/>
              </a:defRPr>
            </a:lvl3pPr>
            <a:lvl4pPr marL="0" marR="0" lvl="3" indent="0" algn="ctr" rtl="0">
              <a:spcBef>
                <a:spcPts val="0"/>
              </a:spcBef>
              <a:buNone/>
              <a:defRPr sz="1000" b="0" i="0" u="none" strike="noStrike" cap="none">
                <a:solidFill>
                  <a:srgbClr val="F2F2F2"/>
                </a:solidFill>
                <a:latin typeface="Calibri"/>
                <a:ea typeface="Calibri"/>
                <a:cs typeface="Calibri"/>
                <a:sym typeface="Calibri"/>
              </a:defRPr>
            </a:lvl4pPr>
            <a:lvl5pPr marL="0" marR="0" lvl="4" indent="0" algn="ctr" rtl="0">
              <a:spcBef>
                <a:spcPts val="0"/>
              </a:spcBef>
              <a:buNone/>
              <a:defRPr sz="1000" b="0" i="0" u="none" strike="noStrike" cap="none">
                <a:solidFill>
                  <a:srgbClr val="F2F2F2"/>
                </a:solidFill>
                <a:latin typeface="Calibri"/>
                <a:ea typeface="Calibri"/>
                <a:cs typeface="Calibri"/>
                <a:sym typeface="Calibri"/>
              </a:defRPr>
            </a:lvl5pPr>
            <a:lvl6pPr marL="0" marR="0" lvl="5" indent="0" algn="ctr" rtl="0">
              <a:spcBef>
                <a:spcPts val="0"/>
              </a:spcBef>
              <a:buNone/>
              <a:defRPr sz="1000" b="0" i="0" u="none" strike="noStrike" cap="none">
                <a:solidFill>
                  <a:srgbClr val="F2F2F2"/>
                </a:solidFill>
                <a:latin typeface="Calibri"/>
                <a:ea typeface="Calibri"/>
                <a:cs typeface="Calibri"/>
                <a:sym typeface="Calibri"/>
              </a:defRPr>
            </a:lvl6pPr>
            <a:lvl7pPr marL="0" marR="0" lvl="6" indent="0" algn="ctr" rtl="0">
              <a:spcBef>
                <a:spcPts val="0"/>
              </a:spcBef>
              <a:buNone/>
              <a:defRPr sz="1000" b="0" i="0" u="none" strike="noStrike" cap="none">
                <a:solidFill>
                  <a:srgbClr val="F2F2F2"/>
                </a:solidFill>
                <a:latin typeface="Calibri"/>
                <a:ea typeface="Calibri"/>
                <a:cs typeface="Calibri"/>
                <a:sym typeface="Calibri"/>
              </a:defRPr>
            </a:lvl7pPr>
            <a:lvl8pPr marL="0" marR="0" lvl="7" indent="0" algn="ctr" rtl="0">
              <a:spcBef>
                <a:spcPts val="0"/>
              </a:spcBef>
              <a:buNone/>
              <a:defRPr sz="1000" b="0" i="0" u="none" strike="noStrike" cap="none">
                <a:solidFill>
                  <a:srgbClr val="F2F2F2"/>
                </a:solidFill>
                <a:latin typeface="Calibri"/>
                <a:ea typeface="Calibri"/>
                <a:cs typeface="Calibri"/>
                <a:sym typeface="Calibri"/>
              </a:defRPr>
            </a:lvl8pPr>
            <a:lvl9pPr marL="0" marR="0" lvl="8" indent="0" algn="ctr" rtl="0">
              <a:spcBef>
                <a:spcPts val="0"/>
              </a:spcBef>
              <a:buNone/>
              <a:defRPr sz="1000" b="0" i="0" u="none" strike="noStrike" cap="none">
                <a:solidFill>
                  <a:srgbClr val="F2F2F2"/>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79" name="Google Shape;79;p12" descr="BlackGraph.png"/>
          <p:cNvPicPr preferRelativeResize="0"/>
          <p:nvPr/>
        </p:nvPicPr>
        <p:blipFill rotWithShape="1">
          <a:blip r:embed="rId3">
            <a:alphaModFix amt="16000"/>
          </a:blip>
          <a:srcRect l="13032" t="19176" r="8981" b="16631"/>
          <a:stretch/>
        </p:blipFill>
        <p:spPr>
          <a:xfrm rot="-559619">
            <a:off x="3174745" y="51295"/>
            <a:ext cx="7612469" cy="4840169"/>
          </a:xfrm>
          <a:prstGeom prst="rect">
            <a:avLst/>
          </a:prstGeom>
          <a:noFill/>
          <a:ln>
            <a:noFill/>
          </a:ln>
        </p:spPr>
      </p:pic>
      <p:sp>
        <p:nvSpPr>
          <p:cNvPr id="80" name="Google Shape;80;p12"/>
          <p:cNvSpPr txBox="1">
            <a:spLocks noGrp="1"/>
          </p:cNvSpPr>
          <p:nvPr>
            <p:ph type="body" idx="1"/>
          </p:nvPr>
        </p:nvSpPr>
        <p:spPr>
          <a:xfrm>
            <a:off x="639710" y="2417703"/>
            <a:ext cx="7488297" cy="2069632"/>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20000"/>
              </a:lnSpc>
              <a:spcBef>
                <a:spcPts val="500"/>
              </a:spcBef>
              <a:spcAft>
                <a:spcPts val="0"/>
              </a:spcAft>
              <a:buClr>
                <a:schemeClr val="lt1"/>
              </a:buClr>
              <a:buSzPts val="2000"/>
              <a:buFont typeface="Arial"/>
              <a:buNone/>
              <a:defRPr sz="2400" b="0" i="0" u="none" strike="noStrike" cap="none">
                <a:solidFill>
                  <a:schemeClr val="lt1"/>
                </a:solidFill>
                <a:latin typeface="Open Sans Light"/>
                <a:ea typeface="Open Sans Light"/>
                <a:cs typeface="Open Sans Light"/>
                <a:sym typeface="Open Sans Light"/>
              </a:defRPr>
            </a:lvl1pPr>
            <a:lvl2pPr marL="914400" marR="0" lvl="1" indent="-228600" algn="l" rtl="0">
              <a:lnSpc>
                <a:spcPct val="120000"/>
              </a:lnSpc>
              <a:spcBef>
                <a:spcPts val="500"/>
              </a:spcBef>
              <a:spcAft>
                <a:spcPts val="0"/>
              </a:spcAft>
              <a:buClr>
                <a:schemeClr val="lt1"/>
              </a:buClr>
              <a:buSzPts val="2000"/>
              <a:buFont typeface="Arial"/>
              <a:buNone/>
              <a:defRPr sz="2400" b="0" i="0" u="none" strike="noStrike" cap="none">
                <a:solidFill>
                  <a:schemeClr val="lt1"/>
                </a:solidFill>
                <a:latin typeface="Open Sans Light"/>
                <a:ea typeface="Open Sans Light"/>
                <a:cs typeface="Open Sans Light"/>
                <a:sym typeface="Open Sans Light"/>
              </a:defRPr>
            </a:lvl2pPr>
            <a:lvl3pPr marL="1371600" marR="0" lvl="2" indent="-228600" algn="l" rtl="0">
              <a:lnSpc>
                <a:spcPct val="120000"/>
              </a:lnSpc>
              <a:spcBef>
                <a:spcPts val="500"/>
              </a:spcBef>
              <a:spcAft>
                <a:spcPts val="0"/>
              </a:spcAft>
              <a:buClr>
                <a:schemeClr val="lt1"/>
              </a:buClr>
              <a:buSzPts val="2000"/>
              <a:buFont typeface="Arial"/>
              <a:buNone/>
              <a:defRPr sz="2400" b="0" i="0" u="none" strike="noStrike" cap="none">
                <a:solidFill>
                  <a:schemeClr val="lt1"/>
                </a:solidFill>
                <a:latin typeface="Open Sans Light"/>
                <a:ea typeface="Open Sans Light"/>
                <a:cs typeface="Open Sans Light"/>
                <a:sym typeface="Open Sans Light"/>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81" name="Google Shape;81;p12"/>
          <p:cNvPicPr preferRelativeResize="0"/>
          <p:nvPr/>
        </p:nvPicPr>
        <p:blipFill>
          <a:blip r:embed="rId4">
            <a:alphaModFix/>
          </a:blip>
          <a:stretch>
            <a:fillRect/>
          </a:stretch>
        </p:blipFill>
        <p:spPr>
          <a:xfrm>
            <a:off x="7622850" y="4401875"/>
            <a:ext cx="1160974" cy="464400"/>
          </a:xfrm>
          <a:prstGeom prst="rect">
            <a:avLst/>
          </a:prstGeom>
          <a:noFill/>
          <a:ln>
            <a:noFill/>
          </a:ln>
        </p:spPr>
      </p:pic>
    </p:spTree>
    <p:extLst>
      <p:ext uri="{BB962C8B-B14F-4D97-AF65-F5344CB8AC3E}">
        <p14:creationId xmlns:p14="http://schemas.microsoft.com/office/powerpoint/2010/main" val="15718848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2"/>
        <p:cNvGrpSpPr/>
        <p:nvPr/>
      </p:nvGrpSpPr>
      <p:grpSpPr>
        <a:xfrm>
          <a:off x="0" y="0"/>
          <a:ext cx="0" cy="0"/>
          <a:chOff x="0" y="0"/>
          <a:chExt cx="0" cy="0"/>
        </a:xfrm>
      </p:grpSpPr>
      <p:sp>
        <p:nvSpPr>
          <p:cNvPr id="23" name="Google Shape;23;p3"/>
          <p:cNvSpPr txBox="1">
            <a:spLocks noGrp="1"/>
          </p:cNvSpPr>
          <p:nvPr>
            <p:ph type="body" idx="1"/>
          </p:nvPr>
        </p:nvSpPr>
        <p:spPr>
          <a:xfrm>
            <a:off x="583323" y="1038816"/>
            <a:ext cx="8182800" cy="34110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10000"/>
              </a:lnSpc>
              <a:spcBef>
                <a:spcPts val="500"/>
              </a:spcBef>
              <a:spcAft>
                <a:spcPts val="0"/>
              </a:spcAft>
              <a:buClr>
                <a:srgbClr val="53585F"/>
              </a:buClr>
              <a:buSzPts val="2000"/>
              <a:buFont typeface="Arial"/>
              <a:buChar char="•"/>
              <a:defRPr sz="2000" b="0" i="0" u="none" strike="noStrike" cap="none">
                <a:solidFill>
                  <a:srgbClr val="53585F"/>
                </a:solidFill>
                <a:latin typeface="Open Sans"/>
                <a:ea typeface="Open Sans"/>
                <a:cs typeface="Open Sans"/>
                <a:sym typeface="Open Sans"/>
              </a:defRPr>
            </a:lvl1pPr>
            <a:lvl2pPr marL="914400" marR="0" lvl="1" indent="-355600" algn="l" rtl="0">
              <a:lnSpc>
                <a:spcPct val="110000"/>
              </a:lnSpc>
              <a:spcBef>
                <a:spcPts val="500"/>
              </a:spcBef>
              <a:spcAft>
                <a:spcPts val="0"/>
              </a:spcAft>
              <a:buClr>
                <a:srgbClr val="53585F"/>
              </a:buClr>
              <a:buSzPts val="2000"/>
              <a:buFont typeface="Arial"/>
              <a:buChar char="•"/>
              <a:defRPr sz="2000" b="0" i="0" u="none" strike="noStrike" cap="none">
                <a:solidFill>
                  <a:srgbClr val="53585F"/>
                </a:solidFill>
                <a:latin typeface="Open Sans"/>
                <a:ea typeface="Open Sans"/>
                <a:cs typeface="Open Sans"/>
                <a:sym typeface="Open Sans"/>
              </a:defRPr>
            </a:lvl2pPr>
            <a:lvl3pPr marL="1371600" marR="0" lvl="2" indent="-355600" algn="l" rtl="0">
              <a:lnSpc>
                <a:spcPct val="110000"/>
              </a:lnSpc>
              <a:spcBef>
                <a:spcPts val="500"/>
              </a:spcBef>
              <a:spcAft>
                <a:spcPts val="0"/>
              </a:spcAft>
              <a:buClr>
                <a:srgbClr val="53585F"/>
              </a:buClr>
              <a:buSzPts val="2000"/>
              <a:buFont typeface="Arial"/>
              <a:buChar char="•"/>
              <a:defRPr sz="2000" b="0" i="1" u="none" strike="noStrike" cap="none">
                <a:solidFill>
                  <a:srgbClr val="53585F"/>
                </a:solidFill>
                <a:latin typeface="Open Sans Light"/>
                <a:ea typeface="Open Sans Light"/>
                <a:cs typeface="Open Sans Light"/>
                <a:sym typeface="Open Sans Light"/>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sldNum" idx="12"/>
          </p:nvPr>
        </p:nvSpPr>
        <p:spPr>
          <a:xfrm>
            <a:off x="154458" y="4764915"/>
            <a:ext cx="428803" cy="274637"/>
          </a:xfrm>
          <a:prstGeom prst="rect">
            <a:avLst/>
          </a:prstGeom>
          <a:noFill/>
          <a:ln>
            <a:noFill/>
          </a:ln>
        </p:spPr>
        <p:txBody>
          <a:bodyPr spcFirstLastPara="1" wrap="square" lIns="91425" tIns="0" rIns="91425" bIns="0" anchor="ctr" anchorCtr="0">
            <a:noAutofit/>
          </a:bodyPr>
          <a:lstStyle>
            <a:lvl1pPr marL="0" marR="0" lvl="0" indent="0" algn="ctr" rtl="0">
              <a:spcBef>
                <a:spcPts val="0"/>
              </a:spcBef>
              <a:buNone/>
              <a:defRPr sz="1000" b="0" i="0" u="none" strike="noStrike" cap="none">
                <a:solidFill>
                  <a:srgbClr val="8B8B8B"/>
                </a:solidFill>
                <a:latin typeface="Calibri"/>
                <a:ea typeface="Calibri"/>
                <a:cs typeface="Calibri"/>
                <a:sym typeface="Calibri"/>
              </a:defRPr>
            </a:lvl1pPr>
            <a:lvl2pPr marL="0" marR="0" lvl="1" indent="0" algn="ctr" rtl="0">
              <a:spcBef>
                <a:spcPts val="0"/>
              </a:spcBef>
              <a:buNone/>
              <a:defRPr sz="1000" b="0" i="0" u="none" strike="noStrike" cap="none">
                <a:solidFill>
                  <a:srgbClr val="8B8B8B"/>
                </a:solidFill>
                <a:latin typeface="Calibri"/>
                <a:ea typeface="Calibri"/>
                <a:cs typeface="Calibri"/>
                <a:sym typeface="Calibri"/>
              </a:defRPr>
            </a:lvl2pPr>
            <a:lvl3pPr marL="0" marR="0" lvl="2" indent="0" algn="ctr" rtl="0">
              <a:spcBef>
                <a:spcPts val="0"/>
              </a:spcBef>
              <a:buNone/>
              <a:defRPr sz="1000" b="0" i="0" u="none" strike="noStrike" cap="none">
                <a:solidFill>
                  <a:srgbClr val="8B8B8B"/>
                </a:solidFill>
                <a:latin typeface="Calibri"/>
                <a:ea typeface="Calibri"/>
                <a:cs typeface="Calibri"/>
                <a:sym typeface="Calibri"/>
              </a:defRPr>
            </a:lvl3pPr>
            <a:lvl4pPr marL="0" marR="0" lvl="3" indent="0" algn="ctr" rtl="0">
              <a:spcBef>
                <a:spcPts val="0"/>
              </a:spcBef>
              <a:buNone/>
              <a:defRPr sz="1000" b="0" i="0" u="none" strike="noStrike" cap="none">
                <a:solidFill>
                  <a:srgbClr val="8B8B8B"/>
                </a:solidFill>
                <a:latin typeface="Calibri"/>
                <a:ea typeface="Calibri"/>
                <a:cs typeface="Calibri"/>
                <a:sym typeface="Calibri"/>
              </a:defRPr>
            </a:lvl4pPr>
            <a:lvl5pPr marL="0" marR="0" lvl="4" indent="0" algn="ctr" rtl="0">
              <a:spcBef>
                <a:spcPts val="0"/>
              </a:spcBef>
              <a:buNone/>
              <a:defRPr sz="1000" b="0" i="0" u="none" strike="noStrike" cap="none">
                <a:solidFill>
                  <a:srgbClr val="8B8B8B"/>
                </a:solidFill>
                <a:latin typeface="Calibri"/>
                <a:ea typeface="Calibri"/>
                <a:cs typeface="Calibri"/>
                <a:sym typeface="Calibri"/>
              </a:defRPr>
            </a:lvl5pPr>
            <a:lvl6pPr marL="0" marR="0" lvl="5" indent="0" algn="ctr" rtl="0">
              <a:spcBef>
                <a:spcPts val="0"/>
              </a:spcBef>
              <a:buNone/>
              <a:defRPr sz="1000" b="0" i="0" u="none" strike="noStrike" cap="none">
                <a:solidFill>
                  <a:srgbClr val="8B8B8B"/>
                </a:solidFill>
                <a:latin typeface="Calibri"/>
                <a:ea typeface="Calibri"/>
                <a:cs typeface="Calibri"/>
                <a:sym typeface="Calibri"/>
              </a:defRPr>
            </a:lvl6pPr>
            <a:lvl7pPr marL="0" marR="0" lvl="6" indent="0" algn="ctr" rtl="0">
              <a:spcBef>
                <a:spcPts val="0"/>
              </a:spcBef>
              <a:buNone/>
              <a:defRPr sz="1000" b="0" i="0" u="none" strike="noStrike" cap="none">
                <a:solidFill>
                  <a:srgbClr val="8B8B8B"/>
                </a:solidFill>
                <a:latin typeface="Calibri"/>
                <a:ea typeface="Calibri"/>
                <a:cs typeface="Calibri"/>
                <a:sym typeface="Calibri"/>
              </a:defRPr>
            </a:lvl7pPr>
            <a:lvl8pPr marL="0" marR="0" lvl="7" indent="0" algn="ctr" rtl="0">
              <a:spcBef>
                <a:spcPts val="0"/>
              </a:spcBef>
              <a:buNone/>
              <a:defRPr sz="1000" b="0" i="0" u="none" strike="noStrike" cap="none">
                <a:solidFill>
                  <a:srgbClr val="8B8B8B"/>
                </a:solidFill>
                <a:latin typeface="Calibri"/>
                <a:ea typeface="Calibri"/>
                <a:cs typeface="Calibri"/>
                <a:sym typeface="Calibri"/>
              </a:defRPr>
            </a:lvl8pPr>
            <a:lvl9pPr marL="0" marR="0" lvl="8" indent="0" algn="ctr" rtl="0">
              <a:spcBef>
                <a:spcPts val="0"/>
              </a:spcBef>
              <a:buNone/>
              <a:defRPr sz="1000" b="0" i="0" u="none" strike="noStrike" cap="none">
                <a:solidFill>
                  <a:srgbClr val="8B8B8B"/>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25" name="Google Shape;25;p3"/>
          <p:cNvPicPr preferRelativeResize="0"/>
          <p:nvPr/>
        </p:nvPicPr>
        <p:blipFill>
          <a:blip r:embed="rId2">
            <a:alphaModFix/>
          </a:blip>
          <a:stretch>
            <a:fillRect/>
          </a:stretch>
        </p:blipFill>
        <p:spPr>
          <a:xfrm>
            <a:off x="8246975" y="4677400"/>
            <a:ext cx="766751" cy="306700"/>
          </a:xfrm>
          <a:prstGeom prst="rect">
            <a:avLst/>
          </a:prstGeom>
          <a:noFill/>
          <a:ln>
            <a:noFill/>
          </a:ln>
        </p:spPr>
      </p:pic>
      <p:pic>
        <p:nvPicPr>
          <p:cNvPr id="26" name="Google Shape;26;p3"/>
          <p:cNvPicPr preferRelativeResize="0"/>
          <p:nvPr/>
        </p:nvPicPr>
        <p:blipFill rotWithShape="1">
          <a:blip r:embed="rId3">
            <a:alphaModFix/>
          </a:blip>
          <a:srcRect/>
          <a:stretch/>
        </p:blipFill>
        <p:spPr>
          <a:xfrm>
            <a:off x="-9407" y="5039552"/>
            <a:ext cx="9162288" cy="120743"/>
          </a:xfrm>
          <a:prstGeom prst="rect">
            <a:avLst/>
          </a:prstGeom>
          <a:noFill/>
          <a:ln>
            <a:noFill/>
          </a:ln>
        </p:spPr>
      </p:pic>
      <p:sp>
        <p:nvSpPr>
          <p:cNvPr id="27" name="Google Shape;27;p3"/>
          <p:cNvSpPr txBox="1">
            <a:spLocks noGrp="1"/>
          </p:cNvSpPr>
          <p:nvPr>
            <p:ph type="title"/>
          </p:nvPr>
        </p:nvSpPr>
        <p:spPr>
          <a:xfrm>
            <a:off x="583260" y="181424"/>
            <a:ext cx="8182800" cy="8574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rgbClr val="5D5D5D"/>
              </a:buClr>
              <a:buSzPts val="1400"/>
              <a:buFont typeface="Open Sans ExtraBold"/>
              <a:buNone/>
              <a:defRPr sz="3000" b="0" i="0" u="none" strike="noStrike" cap="none">
                <a:solidFill>
                  <a:srgbClr val="5D5D5D"/>
                </a:solidFill>
                <a:latin typeface="Open Sans ExtraBold"/>
                <a:ea typeface="Open Sans ExtraBold"/>
                <a:cs typeface="Open Sans ExtraBold"/>
                <a:sym typeface="Open Sans ExtraBo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extLst>
      <p:ext uri="{BB962C8B-B14F-4D97-AF65-F5344CB8AC3E}">
        <p14:creationId xmlns:p14="http://schemas.microsoft.com/office/powerpoint/2010/main" val="3034026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lumns 1">
  <p:cSld name="Two Columns 1">
    <p:spTree>
      <p:nvGrpSpPr>
        <p:cNvPr id="1" name="Shape 111"/>
        <p:cNvGrpSpPr/>
        <p:nvPr/>
      </p:nvGrpSpPr>
      <p:grpSpPr>
        <a:xfrm>
          <a:off x="0" y="0"/>
          <a:ext cx="0" cy="0"/>
          <a:chOff x="0" y="0"/>
          <a:chExt cx="0" cy="0"/>
        </a:xfrm>
      </p:grpSpPr>
      <p:sp>
        <p:nvSpPr>
          <p:cNvPr id="112" name="Google Shape;112;p17"/>
          <p:cNvSpPr txBox="1">
            <a:spLocks noGrp="1"/>
          </p:cNvSpPr>
          <p:nvPr>
            <p:ph type="body" idx="1"/>
          </p:nvPr>
        </p:nvSpPr>
        <p:spPr>
          <a:xfrm>
            <a:off x="457204" y="1288817"/>
            <a:ext cx="4048800" cy="32268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5000"/>
              </a:lnSpc>
              <a:spcBef>
                <a:spcPts val="500"/>
              </a:spcBef>
              <a:spcAft>
                <a:spcPts val="0"/>
              </a:spcAft>
              <a:buClr>
                <a:srgbClr val="53585F"/>
              </a:buClr>
              <a:buSzPts val="2000"/>
              <a:buFont typeface="Arial"/>
              <a:buChar char="•"/>
              <a:defRPr sz="2000" b="0" i="0" u="none" strike="noStrike" cap="none">
                <a:solidFill>
                  <a:srgbClr val="53585F"/>
                </a:solidFill>
                <a:latin typeface="Calibri"/>
                <a:ea typeface="Calibri"/>
                <a:cs typeface="Calibri"/>
                <a:sym typeface="Calibri"/>
              </a:defRPr>
            </a:lvl1pPr>
            <a:lvl2pPr marL="914400" marR="0" lvl="1" indent="-355600" algn="l" rtl="0">
              <a:lnSpc>
                <a:spcPct val="95000"/>
              </a:lnSpc>
              <a:spcBef>
                <a:spcPts val="500"/>
              </a:spcBef>
              <a:spcAft>
                <a:spcPts val="0"/>
              </a:spcAft>
              <a:buClr>
                <a:srgbClr val="53585F"/>
              </a:buClr>
              <a:buSzPts val="2000"/>
              <a:buFont typeface="Arial"/>
              <a:buChar char="•"/>
              <a:defRPr sz="2000" b="0" i="0" u="none" strike="noStrike" cap="none">
                <a:solidFill>
                  <a:srgbClr val="53585F"/>
                </a:solidFill>
                <a:latin typeface="Calibri"/>
                <a:ea typeface="Calibri"/>
                <a:cs typeface="Calibri"/>
                <a:sym typeface="Calibri"/>
              </a:defRPr>
            </a:lvl2pPr>
            <a:lvl3pPr marL="1371600" marR="0" lvl="2" indent="-355600" algn="l" rtl="0">
              <a:lnSpc>
                <a:spcPct val="95000"/>
              </a:lnSpc>
              <a:spcBef>
                <a:spcPts val="500"/>
              </a:spcBef>
              <a:spcAft>
                <a:spcPts val="0"/>
              </a:spcAft>
              <a:buClr>
                <a:srgbClr val="53585F"/>
              </a:buClr>
              <a:buSzPts val="2000"/>
              <a:buFont typeface="Arial"/>
              <a:buChar char="•"/>
              <a:defRPr sz="2000" b="0" i="1" u="none" strike="noStrike" cap="none">
                <a:solidFill>
                  <a:srgbClr val="53585F"/>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p17"/>
          <p:cNvSpPr txBox="1">
            <a:spLocks noGrp="1"/>
          </p:cNvSpPr>
          <p:nvPr>
            <p:ph type="body" idx="2"/>
          </p:nvPr>
        </p:nvSpPr>
        <p:spPr>
          <a:xfrm>
            <a:off x="4703704" y="1288817"/>
            <a:ext cx="3966300" cy="32268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5000"/>
              </a:lnSpc>
              <a:spcBef>
                <a:spcPts val="500"/>
              </a:spcBef>
              <a:spcAft>
                <a:spcPts val="0"/>
              </a:spcAft>
              <a:buClr>
                <a:srgbClr val="53585F"/>
              </a:buClr>
              <a:buSzPts val="2000"/>
              <a:buFont typeface="Arial"/>
              <a:buChar char="•"/>
              <a:defRPr sz="2000" b="0" i="0" u="none" strike="noStrike" cap="none">
                <a:solidFill>
                  <a:srgbClr val="53585F"/>
                </a:solidFill>
                <a:latin typeface="Calibri"/>
                <a:ea typeface="Calibri"/>
                <a:cs typeface="Calibri"/>
                <a:sym typeface="Calibri"/>
              </a:defRPr>
            </a:lvl1pPr>
            <a:lvl2pPr marL="914400" marR="0" lvl="1" indent="-355600" algn="l" rtl="0">
              <a:lnSpc>
                <a:spcPct val="95000"/>
              </a:lnSpc>
              <a:spcBef>
                <a:spcPts val="500"/>
              </a:spcBef>
              <a:spcAft>
                <a:spcPts val="0"/>
              </a:spcAft>
              <a:buClr>
                <a:srgbClr val="53585F"/>
              </a:buClr>
              <a:buSzPts val="2000"/>
              <a:buFont typeface="Arial"/>
              <a:buChar char="•"/>
              <a:defRPr sz="2000" b="0" i="0" u="none" strike="noStrike" cap="none">
                <a:solidFill>
                  <a:srgbClr val="53585F"/>
                </a:solidFill>
                <a:latin typeface="Calibri"/>
                <a:ea typeface="Calibri"/>
                <a:cs typeface="Calibri"/>
                <a:sym typeface="Calibri"/>
              </a:defRPr>
            </a:lvl2pPr>
            <a:lvl3pPr marL="1371600" marR="0" lvl="2" indent="-355600" algn="l" rtl="0">
              <a:lnSpc>
                <a:spcPct val="95000"/>
              </a:lnSpc>
              <a:spcBef>
                <a:spcPts val="500"/>
              </a:spcBef>
              <a:spcAft>
                <a:spcPts val="0"/>
              </a:spcAft>
              <a:buClr>
                <a:srgbClr val="53585F"/>
              </a:buClr>
              <a:buSzPts val="2000"/>
              <a:buFont typeface="Arial"/>
              <a:buChar char="•"/>
              <a:defRPr sz="2000" b="0" i="1" u="none" strike="noStrike" cap="none">
                <a:solidFill>
                  <a:srgbClr val="53585F"/>
                </a:solidFill>
                <a:latin typeface="Calibri"/>
                <a:ea typeface="Calibri"/>
                <a:cs typeface="Calibri"/>
                <a:sym typeface="Calibri"/>
              </a:defRPr>
            </a:lvl3pPr>
            <a:lvl4pPr marL="1828800" marR="0" lvl="3" indent="-342900" algn="l" rtl="0">
              <a:lnSpc>
                <a:spcPct val="100000"/>
              </a:lnSpc>
              <a:spcBef>
                <a:spcPts val="360"/>
              </a:spcBef>
              <a:spcAft>
                <a:spcPts val="0"/>
              </a:spcAft>
              <a:buClr>
                <a:srgbClr val="404040"/>
              </a:buClr>
              <a:buSzPts val="1800"/>
              <a:buFont typeface="Arial"/>
              <a:buChar char="–"/>
              <a:defRPr sz="1800" b="0" i="0" u="none" strike="noStrike" cap="none">
                <a:solidFill>
                  <a:srgbClr val="404040"/>
                </a:solidFill>
                <a:latin typeface="Calibri"/>
                <a:ea typeface="Calibri"/>
                <a:cs typeface="Calibri"/>
                <a:sym typeface="Calibri"/>
              </a:defRPr>
            </a:lvl4pPr>
            <a:lvl5pPr marL="2286000" marR="0" lvl="4" indent="-342900" algn="l" rtl="0">
              <a:lnSpc>
                <a:spcPct val="100000"/>
              </a:lnSpc>
              <a:spcBef>
                <a:spcPts val="360"/>
              </a:spcBef>
              <a:spcAft>
                <a:spcPts val="0"/>
              </a:spcAft>
              <a:buClr>
                <a:srgbClr val="404040"/>
              </a:buClr>
              <a:buSzPts val="1800"/>
              <a:buFont typeface="Arial"/>
              <a:buChar char="»"/>
              <a:defRPr sz="1800" b="0" i="0" u="none" strike="noStrike" cap="none">
                <a:solidFill>
                  <a:srgbClr val="404040"/>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17"/>
          <p:cNvSpPr txBox="1">
            <a:spLocks noGrp="1"/>
          </p:cNvSpPr>
          <p:nvPr>
            <p:ph type="sldNum" idx="12"/>
          </p:nvPr>
        </p:nvSpPr>
        <p:spPr>
          <a:xfrm>
            <a:off x="154462" y="4764919"/>
            <a:ext cx="428700" cy="274500"/>
          </a:xfrm>
          <a:prstGeom prst="rect">
            <a:avLst/>
          </a:prstGeom>
          <a:noFill/>
          <a:ln>
            <a:noFill/>
          </a:ln>
        </p:spPr>
        <p:txBody>
          <a:bodyPr spcFirstLastPara="1" wrap="square" lIns="91425" tIns="0" rIns="91425" bIns="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0" i="0" u="none" strike="noStrike" cap="none">
                <a:solidFill>
                  <a:srgbClr val="8B8B8B"/>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1000"/>
              <a:buFont typeface="Arial"/>
              <a:buNone/>
              <a:defRPr sz="1000" b="0" i="0" u="none" strike="noStrike" cap="none">
                <a:solidFill>
                  <a:srgbClr val="8B8B8B"/>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1000"/>
              <a:buFont typeface="Arial"/>
              <a:buNone/>
              <a:defRPr sz="1000" b="0" i="0" u="none" strike="noStrike" cap="none">
                <a:solidFill>
                  <a:srgbClr val="8B8B8B"/>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1000"/>
              <a:buFont typeface="Arial"/>
              <a:buNone/>
              <a:defRPr sz="1000" b="0" i="0" u="none" strike="noStrike" cap="none">
                <a:solidFill>
                  <a:srgbClr val="8B8B8B"/>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1000"/>
              <a:buFont typeface="Arial"/>
              <a:buNone/>
              <a:defRPr sz="1000" b="0" i="0" u="none" strike="noStrike" cap="none">
                <a:solidFill>
                  <a:srgbClr val="8B8B8B"/>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1000"/>
              <a:buFont typeface="Arial"/>
              <a:buNone/>
              <a:defRPr sz="1000" b="0" i="0" u="none" strike="noStrike" cap="none">
                <a:solidFill>
                  <a:srgbClr val="8B8B8B"/>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1000"/>
              <a:buFont typeface="Arial"/>
              <a:buNone/>
              <a:defRPr sz="1000" b="0" i="0" u="none" strike="noStrike" cap="none">
                <a:solidFill>
                  <a:srgbClr val="8B8B8B"/>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1000"/>
              <a:buFont typeface="Arial"/>
              <a:buNone/>
              <a:defRPr sz="1000" b="0" i="0" u="none" strike="noStrike" cap="none">
                <a:solidFill>
                  <a:srgbClr val="8B8B8B"/>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1000"/>
              <a:buFont typeface="Arial"/>
              <a:buNone/>
              <a:defRPr sz="1000" b="0" i="0" u="none" strike="noStrike" cap="none">
                <a:solidFill>
                  <a:srgbClr val="8B8B8B"/>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115" name="Google Shape;115;p17"/>
          <p:cNvPicPr preferRelativeResize="0"/>
          <p:nvPr/>
        </p:nvPicPr>
        <p:blipFill rotWithShape="1">
          <a:blip r:embed="rId2">
            <a:alphaModFix/>
          </a:blip>
          <a:srcRect/>
          <a:stretch/>
        </p:blipFill>
        <p:spPr>
          <a:xfrm>
            <a:off x="8259705" y="4704666"/>
            <a:ext cx="741305" cy="252196"/>
          </a:xfrm>
          <a:prstGeom prst="rect">
            <a:avLst/>
          </a:prstGeom>
          <a:noFill/>
          <a:ln>
            <a:noFill/>
          </a:ln>
        </p:spPr>
      </p:pic>
      <p:pic>
        <p:nvPicPr>
          <p:cNvPr id="116" name="Google Shape;116;p17"/>
          <p:cNvPicPr preferRelativeResize="0"/>
          <p:nvPr/>
        </p:nvPicPr>
        <p:blipFill rotWithShape="1">
          <a:blip r:embed="rId3">
            <a:alphaModFix/>
          </a:blip>
          <a:srcRect/>
          <a:stretch/>
        </p:blipFill>
        <p:spPr>
          <a:xfrm>
            <a:off x="-9407" y="5039556"/>
            <a:ext cx="9162289" cy="120743"/>
          </a:xfrm>
          <a:prstGeom prst="rect">
            <a:avLst/>
          </a:prstGeom>
          <a:noFill/>
          <a:ln>
            <a:noFill/>
          </a:ln>
        </p:spPr>
      </p:pic>
      <p:sp>
        <p:nvSpPr>
          <p:cNvPr id="117" name="Google Shape;117;p17"/>
          <p:cNvSpPr txBox="1">
            <a:spLocks noGrp="1"/>
          </p:cNvSpPr>
          <p:nvPr>
            <p:ph type="title"/>
          </p:nvPr>
        </p:nvSpPr>
        <p:spPr>
          <a:xfrm>
            <a:off x="457200" y="206375"/>
            <a:ext cx="8229600" cy="857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3D3D3D"/>
              </a:buClr>
              <a:buSzPts val="2800"/>
              <a:buFont typeface="Calibri"/>
              <a:buNone/>
              <a:defRPr sz="2800" b="1" i="0" u="none" strike="noStrike" cap="none">
                <a:solidFill>
                  <a:srgbClr val="3D3D3D"/>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18" name="Google Shape;118;p17"/>
          <p:cNvPicPr preferRelativeResize="0"/>
          <p:nvPr/>
        </p:nvPicPr>
        <p:blipFill rotWithShape="1">
          <a:blip r:embed="rId2">
            <a:alphaModFix/>
          </a:blip>
          <a:srcRect/>
          <a:stretch/>
        </p:blipFill>
        <p:spPr>
          <a:xfrm>
            <a:off x="8259703" y="4704666"/>
            <a:ext cx="741305" cy="252196"/>
          </a:xfrm>
          <a:prstGeom prst="rect">
            <a:avLst/>
          </a:prstGeom>
          <a:noFill/>
          <a:ln>
            <a:noFill/>
          </a:ln>
        </p:spPr>
      </p:pic>
      <p:pic>
        <p:nvPicPr>
          <p:cNvPr id="119" name="Google Shape;119;p17"/>
          <p:cNvPicPr preferRelativeResize="0"/>
          <p:nvPr/>
        </p:nvPicPr>
        <p:blipFill rotWithShape="1">
          <a:blip r:embed="rId3">
            <a:alphaModFix/>
          </a:blip>
          <a:srcRect/>
          <a:stretch/>
        </p:blipFill>
        <p:spPr>
          <a:xfrm>
            <a:off x="-9407" y="5039552"/>
            <a:ext cx="9162289" cy="120743"/>
          </a:xfrm>
          <a:prstGeom prst="rect">
            <a:avLst/>
          </a:prstGeom>
          <a:noFill/>
          <a:ln>
            <a:noFill/>
          </a:ln>
        </p:spPr>
      </p:pic>
    </p:spTree>
    <p:extLst>
      <p:ext uri="{BB962C8B-B14F-4D97-AF65-F5344CB8AC3E}">
        <p14:creationId xmlns:p14="http://schemas.microsoft.com/office/powerpoint/2010/main" val="3119539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d Columns">
  <p:cSld name="2 Titled Columns">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583260" y="384724"/>
            <a:ext cx="8109183" cy="85725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rgbClr val="5D5D5D"/>
              </a:buClr>
              <a:buSzPts val="1400"/>
              <a:buFont typeface="Open Sans ExtraBold"/>
              <a:buNone/>
              <a:defRPr sz="3000" b="1" i="0" u="none" strike="noStrike" cap="none">
                <a:solidFill>
                  <a:srgbClr val="5D5D5D"/>
                </a:solidFill>
                <a:latin typeface="Open Sans ExtraBold"/>
                <a:ea typeface="Open Sans ExtraBold"/>
                <a:cs typeface="Open Sans ExtraBold"/>
                <a:sym typeface="Open Sans ExtraBo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583259" y="1311227"/>
            <a:ext cx="3904074" cy="47982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10000"/>
              </a:lnSpc>
              <a:spcBef>
                <a:spcPts val="500"/>
              </a:spcBef>
              <a:spcAft>
                <a:spcPts val="0"/>
              </a:spcAft>
              <a:buClr>
                <a:srgbClr val="53585F"/>
              </a:buClr>
              <a:buSzPts val="2000"/>
              <a:buFont typeface="Arial"/>
              <a:buNone/>
              <a:defRPr sz="2400" b="1" i="1" u="none" strike="noStrike" cap="none">
                <a:solidFill>
                  <a:srgbClr val="939393"/>
                </a:solidFill>
                <a:latin typeface="Open Sans"/>
                <a:ea typeface="Open Sans"/>
                <a:cs typeface="Open Sans"/>
                <a:sym typeface="Open Sans"/>
              </a:defRPr>
            </a:lvl1pPr>
            <a:lvl2pPr marL="914400" marR="0" lvl="1" indent="-228600" algn="l" rtl="0">
              <a:lnSpc>
                <a:spcPct val="110000"/>
              </a:lnSpc>
              <a:spcBef>
                <a:spcPts val="500"/>
              </a:spcBef>
              <a:spcAft>
                <a:spcPts val="0"/>
              </a:spcAft>
              <a:buClr>
                <a:srgbClr val="53585F"/>
              </a:buClr>
              <a:buSzPts val="2000"/>
              <a:buFont typeface="Arial"/>
              <a:buNone/>
              <a:defRPr sz="2000" b="1" i="0" u="none" strike="noStrike" cap="none">
                <a:solidFill>
                  <a:srgbClr val="53585F"/>
                </a:solidFill>
                <a:latin typeface="Open Sans"/>
                <a:ea typeface="Open Sans"/>
                <a:cs typeface="Open Sans"/>
                <a:sym typeface="Open Sans"/>
              </a:defRPr>
            </a:lvl2pPr>
            <a:lvl3pPr marL="1371600" marR="0" lvl="2" indent="-228600" algn="l" rtl="0">
              <a:lnSpc>
                <a:spcPct val="110000"/>
              </a:lnSpc>
              <a:spcBef>
                <a:spcPts val="500"/>
              </a:spcBef>
              <a:spcAft>
                <a:spcPts val="0"/>
              </a:spcAft>
              <a:buClr>
                <a:srgbClr val="53585F"/>
              </a:buClr>
              <a:buSzPts val="2000"/>
              <a:buFont typeface="Arial"/>
              <a:buNone/>
              <a:defRPr sz="1800" b="1" i="1" u="none" strike="noStrike" cap="none">
                <a:solidFill>
                  <a:srgbClr val="53585F"/>
                </a:solidFill>
                <a:latin typeface="Open Sans Light"/>
                <a:ea typeface="Open Sans Light"/>
                <a:cs typeface="Open Sans Light"/>
                <a:sym typeface="Open Sans Light"/>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body" idx="2"/>
          </p:nvPr>
        </p:nvSpPr>
        <p:spPr>
          <a:xfrm>
            <a:off x="4645028" y="1301819"/>
            <a:ext cx="4041775" cy="47982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10000"/>
              </a:lnSpc>
              <a:spcBef>
                <a:spcPts val="500"/>
              </a:spcBef>
              <a:spcAft>
                <a:spcPts val="0"/>
              </a:spcAft>
              <a:buClr>
                <a:srgbClr val="53585F"/>
              </a:buClr>
              <a:buSzPts val="2000"/>
              <a:buFont typeface="Arial"/>
              <a:buNone/>
              <a:defRPr sz="2400" b="1" i="1" u="none" strike="noStrike" cap="none">
                <a:solidFill>
                  <a:srgbClr val="949494"/>
                </a:solidFill>
                <a:latin typeface="Open Sans"/>
                <a:ea typeface="Open Sans"/>
                <a:cs typeface="Open Sans"/>
                <a:sym typeface="Open Sans"/>
              </a:defRPr>
            </a:lvl1pPr>
            <a:lvl2pPr marL="914400" marR="0" lvl="1" indent="-228600" algn="l" rtl="0">
              <a:lnSpc>
                <a:spcPct val="110000"/>
              </a:lnSpc>
              <a:spcBef>
                <a:spcPts val="500"/>
              </a:spcBef>
              <a:spcAft>
                <a:spcPts val="0"/>
              </a:spcAft>
              <a:buClr>
                <a:srgbClr val="53585F"/>
              </a:buClr>
              <a:buSzPts val="2000"/>
              <a:buFont typeface="Arial"/>
              <a:buNone/>
              <a:defRPr sz="2000" b="1" i="0" u="none" strike="noStrike" cap="none">
                <a:solidFill>
                  <a:srgbClr val="53585F"/>
                </a:solidFill>
                <a:latin typeface="Open Sans"/>
                <a:ea typeface="Open Sans"/>
                <a:cs typeface="Open Sans"/>
                <a:sym typeface="Open Sans"/>
              </a:defRPr>
            </a:lvl2pPr>
            <a:lvl3pPr marL="1371600" marR="0" lvl="2" indent="-228600" algn="l" rtl="0">
              <a:lnSpc>
                <a:spcPct val="110000"/>
              </a:lnSpc>
              <a:spcBef>
                <a:spcPts val="500"/>
              </a:spcBef>
              <a:spcAft>
                <a:spcPts val="0"/>
              </a:spcAft>
              <a:buClr>
                <a:srgbClr val="53585F"/>
              </a:buClr>
              <a:buSzPts val="2000"/>
              <a:buFont typeface="Arial"/>
              <a:buNone/>
              <a:defRPr sz="1800" b="1" i="1" u="none" strike="noStrike" cap="none">
                <a:solidFill>
                  <a:srgbClr val="53585F"/>
                </a:solidFill>
                <a:latin typeface="Open Sans Light"/>
                <a:ea typeface="Open Sans Light"/>
                <a:cs typeface="Open Sans Light"/>
                <a:sym typeface="Open Sans Light"/>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sldNum" idx="12"/>
          </p:nvPr>
        </p:nvSpPr>
        <p:spPr>
          <a:xfrm>
            <a:off x="154458" y="4764915"/>
            <a:ext cx="428803" cy="274637"/>
          </a:xfrm>
          <a:prstGeom prst="rect">
            <a:avLst/>
          </a:prstGeom>
          <a:noFill/>
          <a:ln>
            <a:noFill/>
          </a:ln>
        </p:spPr>
        <p:txBody>
          <a:bodyPr spcFirstLastPara="1" wrap="square" lIns="91425" tIns="0" rIns="91425" bIns="0" anchor="ctr" anchorCtr="0">
            <a:noAutofit/>
          </a:bodyPr>
          <a:lstStyle>
            <a:lvl1pPr marL="0" marR="0" lvl="0" indent="0" algn="ctr" rtl="0">
              <a:spcBef>
                <a:spcPts val="0"/>
              </a:spcBef>
              <a:buNone/>
              <a:defRPr sz="1000" b="0" i="0" u="none" strike="noStrike" cap="none">
                <a:solidFill>
                  <a:srgbClr val="8B8B8B"/>
                </a:solidFill>
                <a:latin typeface="Calibri"/>
                <a:ea typeface="Calibri"/>
                <a:cs typeface="Calibri"/>
                <a:sym typeface="Calibri"/>
              </a:defRPr>
            </a:lvl1pPr>
            <a:lvl2pPr marL="0" marR="0" lvl="1" indent="0" algn="ctr" rtl="0">
              <a:spcBef>
                <a:spcPts val="0"/>
              </a:spcBef>
              <a:buNone/>
              <a:defRPr sz="1000" b="0" i="0" u="none" strike="noStrike" cap="none">
                <a:solidFill>
                  <a:srgbClr val="8B8B8B"/>
                </a:solidFill>
                <a:latin typeface="Calibri"/>
                <a:ea typeface="Calibri"/>
                <a:cs typeface="Calibri"/>
                <a:sym typeface="Calibri"/>
              </a:defRPr>
            </a:lvl2pPr>
            <a:lvl3pPr marL="0" marR="0" lvl="2" indent="0" algn="ctr" rtl="0">
              <a:spcBef>
                <a:spcPts val="0"/>
              </a:spcBef>
              <a:buNone/>
              <a:defRPr sz="1000" b="0" i="0" u="none" strike="noStrike" cap="none">
                <a:solidFill>
                  <a:srgbClr val="8B8B8B"/>
                </a:solidFill>
                <a:latin typeface="Calibri"/>
                <a:ea typeface="Calibri"/>
                <a:cs typeface="Calibri"/>
                <a:sym typeface="Calibri"/>
              </a:defRPr>
            </a:lvl3pPr>
            <a:lvl4pPr marL="0" marR="0" lvl="3" indent="0" algn="ctr" rtl="0">
              <a:spcBef>
                <a:spcPts val="0"/>
              </a:spcBef>
              <a:buNone/>
              <a:defRPr sz="1000" b="0" i="0" u="none" strike="noStrike" cap="none">
                <a:solidFill>
                  <a:srgbClr val="8B8B8B"/>
                </a:solidFill>
                <a:latin typeface="Calibri"/>
                <a:ea typeface="Calibri"/>
                <a:cs typeface="Calibri"/>
                <a:sym typeface="Calibri"/>
              </a:defRPr>
            </a:lvl4pPr>
            <a:lvl5pPr marL="0" marR="0" lvl="4" indent="0" algn="ctr" rtl="0">
              <a:spcBef>
                <a:spcPts val="0"/>
              </a:spcBef>
              <a:buNone/>
              <a:defRPr sz="1000" b="0" i="0" u="none" strike="noStrike" cap="none">
                <a:solidFill>
                  <a:srgbClr val="8B8B8B"/>
                </a:solidFill>
                <a:latin typeface="Calibri"/>
                <a:ea typeface="Calibri"/>
                <a:cs typeface="Calibri"/>
                <a:sym typeface="Calibri"/>
              </a:defRPr>
            </a:lvl5pPr>
            <a:lvl6pPr marL="0" marR="0" lvl="5" indent="0" algn="ctr" rtl="0">
              <a:spcBef>
                <a:spcPts val="0"/>
              </a:spcBef>
              <a:buNone/>
              <a:defRPr sz="1000" b="0" i="0" u="none" strike="noStrike" cap="none">
                <a:solidFill>
                  <a:srgbClr val="8B8B8B"/>
                </a:solidFill>
                <a:latin typeface="Calibri"/>
                <a:ea typeface="Calibri"/>
                <a:cs typeface="Calibri"/>
                <a:sym typeface="Calibri"/>
              </a:defRPr>
            </a:lvl6pPr>
            <a:lvl7pPr marL="0" marR="0" lvl="6" indent="0" algn="ctr" rtl="0">
              <a:spcBef>
                <a:spcPts val="0"/>
              </a:spcBef>
              <a:buNone/>
              <a:defRPr sz="1000" b="0" i="0" u="none" strike="noStrike" cap="none">
                <a:solidFill>
                  <a:srgbClr val="8B8B8B"/>
                </a:solidFill>
                <a:latin typeface="Calibri"/>
                <a:ea typeface="Calibri"/>
                <a:cs typeface="Calibri"/>
                <a:sym typeface="Calibri"/>
              </a:defRPr>
            </a:lvl7pPr>
            <a:lvl8pPr marL="0" marR="0" lvl="7" indent="0" algn="ctr" rtl="0">
              <a:spcBef>
                <a:spcPts val="0"/>
              </a:spcBef>
              <a:buNone/>
              <a:defRPr sz="1000" b="0" i="0" u="none" strike="noStrike" cap="none">
                <a:solidFill>
                  <a:srgbClr val="8B8B8B"/>
                </a:solidFill>
                <a:latin typeface="Calibri"/>
                <a:ea typeface="Calibri"/>
                <a:cs typeface="Calibri"/>
                <a:sym typeface="Calibri"/>
              </a:defRPr>
            </a:lvl8pPr>
            <a:lvl9pPr marL="0" marR="0" lvl="8" indent="0" algn="ctr" rtl="0">
              <a:spcBef>
                <a:spcPts val="0"/>
              </a:spcBef>
              <a:buNone/>
              <a:defRPr sz="1000" b="0" i="0" u="none" strike="noStrike" cap="none">
                <a:solidFill>
                  <a:srgbClr val="8B8B8B"/>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40" name="Google Shape;40;p5"/>
          <p:cNvPicPr preferRelativeResize="0"/>
          <p:nvPr/>
        </p:nvPicPr>
        <p:blipFill rotWithShape="1">
          <a:blip r:embed="rId2">
            <a:alphaModFix/>
          </a:blip>
          <a:srcRect/>
          <a:stretch/>
        </p:blipFill>
        <p:spPr>
          <a:xfrm>
            <a:off x="-9407" y="5039552"/>
            <a:ext cx="9162288" cy="120743"/>
          </a:xfrm>
          <a:prstGeom prst="rect">
            <a:avLst/>
          </a:prstGeom>
          <a:noFill/>
          <a:ln>
            <a:noFill/>
          </a:ln>
        </p:spPr>
      </p:pic>
      <p:sp>
        <p:nvSpPr>
          <p:cNvPr id="41" name="Google Shape;41;p5"/>
          <p:cNvSpPr txBox="1">
            <a:spLocks noGrp="1"/>
          </p:cNvSpPr>
          <p:nvPr>
            <p:ph type="body" idx="3"/>
          </p:nvPr>
        </p:nvSpPr>
        <p:spPr>
          <a:xfrm>
            <a:off x="583261" y="1890894"/>
            <a:ext cx="3904072" cy="2643476"/>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10000"/>
              </a:lnSpc>
              <a:spcBef>
                <a:spcPts val="500"/>
              </a:spcBef>
              <a:spcAft>
                <a:spcPts val="0"/>
              </a:spcAft>
              <a:buClr>
                <a:srgbClr val="53585F"/>
              </a:buClr>
              <a:buSzPts val="2000"/>
              <a:buFont typeface="Arial"/>
              <a:buChar char="•"/>
              <a:defRPr sz="2000" b="0" i="0" u="none" strike="noStrike" cap="none">
                <a:solidFill>
                  <a:srgbClr val="53585F"/>
                </a:solidFill>
                <a:latin typeface="Open Sans"/>
                <a:ea typeface="Open Sans"/>
                <a:cs typeface="Open Sans"/>
                <a:sym typeface="Open Sans"/>
              </a:defRPr>
            </a:lvl1pPr>
            <a:lvl2pPr marL="914400" marR="0" lvl="1" indent="-355600" algn="l" rtl="0">
              <a:lnSpc>
                <a:spcPct val="110000"/>
              </a:lnSpc>
              <a:spcBef>
                <a:spcPts val="500"/>
              </a:spcBef>
              <a:spcAft>
                <a:spcPts val="0"/>
              </a:spcAft>
              <a:buClr>
                <a:srgbClr val="53585F"/>
              </a:buClr>
              <a:buSzPts val="2000"/>
              <a:buFont typeface="Arial"/>
              <a:buChar char="•"/>
              <a:defRPr sz="2000" b="0" i="0" u="none" strike="noStrike" cap="none">
                <a:solidFill>
                  <a:srgbClr val="53585F"/>
                </a:solidFill>
                <a:latin typeface="Open Sans"/>
                <a:ea typeface="Open Sans"/>
                <a:cs typeface="Open Sans"/>
                <a:sym typeface="Open Sans"/>
              </a:defRPr>
            </a:lvl2pPr>
            <a:lvl3pPr marL="1371600" marR="0" lvl="2" indent="-355600" algn="l" rtl="0">
              <a:lnSpc>
                <a:spcPct val="110000"/>
              </a:lnSpc>
              <a:spcBef>
                <a:spcPts val="500"/>
              </a:spcBef>
              <a:spcAft>
                <a:spcPts val="0"/>
              </a:spcAft>
              <a:buClr>
                <a:srgbClr val="53585F"/>
              </a:buClr>
              <a:buSzPts val="2000"/>
              <a:buFont typeface="Arial"/>
              <a:buChar char="•"/>
              <a:defRPr sz="2000" b="0" i="1" u="none" strike="noStrike" cap="none">
                <a:solidFill>
                  <a:srgbClr val="53585F"/>
                </a:solidFill>
                <a:latin typeface="Open Sans Light"/>
                <a:ea typeface="Open Sans Light"/>
                <a:cs typeface="Open Sans Light"/>
                <a:sym typeface="Open Sans Light"/>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5"/>
          <p:cNvSpPr txBox="1">
            <a:spLocks noGrp="1"/>
          </p:cNvSpPr>
          <p:nvPr>
            <p:ph type="body" idx="4"/>
          </p:nvPr>
        </p:nvSpPr>
        <p:spPr>
          <a:xfrm>
            <a:off x="4645028" y="1890894"/>
            <a:ext cx="4025062" cy="2643476"/>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10000"/>
              </a:lnSpc>
              <a:spcBef>
                <a:spcPts val="500"/>
              </a:spcBef>
              <a:spcAft>
                <a:spcPts val="0"/>
              </a:spcAft>
              <a:buClr>
                <a:srgbClr val="53585F"/>
              </a:buClr>
              <a:buSzPts val="2000"/>
              <a:buFont typeface="Arial"/>
              <a:buChar char="•"/>
              <a:defRPr sz="2000" b="0" i="0" u="none" strike="noStrike" cap="none">
                <a:solidFill>
                  <a:srgbClr val="53585F"/>
                </a:solidFill>
                <a:latin typeface="Open Sans"/>
                <a:ea typeface="Open Sans"/>
                <a:cs typeface="Open Sans"/>
                <a:sym typeface="Open Sans"/>
              </a:defRPr>
            </a:lvl1pPr>
            <a:lvl2pPr marL="914400" marR="0" lvl="1" indent="-355600" algn="l" rtl="0">
              <a:lnSpc>
                <a:spcPct val="110000"/>
              </a:lnSpc>
              <a:spcBef>
                <a:spcPts val="500"/>
              </a:spcBef>
              <a:spcAft>
                <a:spcPts val="0"/>
              </a:spcAft>
              <a:buClr>
                <a:srgbClr val="53585F"/>
              </a:buClr>
              <a:buSzPts val="2000"/>
              <a:buFont typeface="Arial"/>
              <a:buChar char="•"/>
              <a:defRPr sz="2000" b="0" i="0" u="none" strike="noStrike" cap="none">
                <a:solidFill>
                  <a:srgbClr val="53585F"/>
                </a:solidFill>
                <a:latin typeface="Open Sans"/>
                <a:ea typeface="Open Sans"/>
                <a:cs typeface="Open Sans"/>
                <a:sym typeface="Open Sans"/>
              </a:defRPr>
            </a:lvl2pPr>
            <a:lvl3pPr marL="1371600" marR="0" lvl="2" indent="-355600" algn="l" rtl="0">
              <a:lnSpc>
                <a:spcPct val="110000"/>
              </a:lnSpc>
              <a:spcBef>
                <a:spcPts val="500"/>
              </a:spcBef>
              <a:spcAft>
                <a:spcPts val="0"/>
              </a:spcAft>
              <a:buClr>
                <a:srgbClr val="53585F"/>
              </a:buClr>
              <a:buSzPts val="2000"/>
              <a:buFont typeface="Arial"/>
              <a:buChar char="•"/>
              <a:defRPr sz="2000" b="0" i="1" u="none" strike="noStrike" cap="none">
                <a:solidFill>
                  <a:srgbClr val="53585F"/>
                </a:solidFill>
                <a:latin typeface="Open Sans Light"/>
                <a:ea typeface="Open Sans Light"/>
                <a:cs typeface="Open Sans Light"/>
                <a:sym typeface="Open Sans Light"/>
              </a:defRPr>
            </a:lvl3pPr>
            <a:lvl4pPr marL="1828800" marR="0" lvl="3" indent="-342900" algn="l" rtl="0">
              <a:spcBef>
                <a:spcPts val="360"/>
              </a:spcBef>
              <a:spcAft>
                <a:spcPts val="0"/>
              </a:spcAft>
              <a:buClr>
                <a:srgbClr val="404040"/>
              </a:buClr>
              <a:buSzPts val="1800"/>
              <a:buFont typeface="Arial"/>
              <a:buChar char="–"/>
              <a:defRPr sz="1800" b="0" i="0" u="none" strike="noStrike" cap="none">
                <a:solidFill>
                  <a:srgbClr val="404040"/>
                </a:solidFill>
                <a:latin typeface="Calibri"/>
                <a:ea typeface="Calibri"/>
                <a:cs typeface="Calibri"/>
                <a:sym typeface="Calibri"/>
              </a:defRPr>
            </a:lvl4pPr>
            <a:lvl5pPr marL="2286000" marR="0" lvl="4" indent="-342900" algn="l" rtl="0">
              <a:spcBef>
                <a:spcPts val="360"/>
              </a:spcBef>
              <a:spcAft>
                <a:spcPts val="0"/>
              </a:spcAft>
              <a:buClr>
                <a:srgbClr val="404040"/>
              </a:buClr>
              <a:buSzPts val="1800"/>
              <a:buFont typeface="Arial"/>
              <a:buChar char="»"/>
              <a:defRPr sz="1800" b="0" i="0" u="none" strike="noStrike" cap="none">
                <a:solidFill>
                  <a:srgbClr val="404040"/>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3" name="Google Shape;43;p5"/>
          <p:cNvPicPr preferRelativeResize="0"/>
          <p:nvPr/>
        </p:nvPicPr>
        <p:blipFill>
          <a:blip r:embed="rId3">
            <a:alphaModFix/>
          </a:blip>
          <a:stretch>
            <a:fillRect/>
          </a:stretch>
        </p:blipFill>
        <p:spPr>
          <a:xfrm>
            <a:off x="8246975" y="4677400"/>
            <a:ext cx="766751" cy="306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 Green" type="titleOnly">
  <p:cSld name="TITLE_ONLY">
    <p:bg>
      <p:bgPr>
        <a:gradFill>
          <a:gsLst>
            <a:gs pos="0">
              <a:srgbClr val="70B9F0"/>
            </a:gs>
            <a:gs pos="100000">
              <a:srgbClr val="71CD9C"/>
            </a:gs>
          </a:gsLst>
          <a:lin ang="1740000" scaled="0"/>
        </a:gradFill>
        <a:effectLst/>
      </p:bgPr>
    </p:bg>
    <p:spTree>
      <p:nvGrpSpPr>
        <p:cNvPr id="1" name="Shape 49"/>
        <p:cNvGrpSpPr/>
        <p:nvPr/>
      </p:nvGrpSpPr>
      <p:grpSpPr>
        <a:xfrm>
          <a:off x="0" y="0"/>
          <a:ext cx="0" cy="0"/>
          <a:chOff x="0" y="0"/>
          <a:chExt cx="0" cy="0"/>
        </a:xfrm>
      </p:grpSpPr>
      <p:pic>
        <p:nvPicPr>
          <p:cNvPr id="50" name="Google Shape;50;p7"/>
          <p:cNvPicPr preferRelativeResize="0"/>
          <p:nvPr/>
        </p:nvPicPr>
        <p:blipFill>
          <a:blip r:embed="rId2">
            <a:alphaModFix/>
          </a:blip>
          <a:stretch>
            <a:fillRect/>
          </a:stretch>
        </p:blipFill>
        <p:spPr>
          <a:xfrm>
            <a:off x="1499250" y="382225"/>
            <a:ext cx="6255400" cy="3938825"/>
          </a:xfrm>
          <a:prstGeom prst="rect">
            <a:avLst/>
          </a:prstGeom>
          <a:noFill/>
          <a:ln>
            <a:noFill/>
          </a:ln>
        </p:spPr>
      </p:pic>
      <p:sp>
        <p:nvSpPr>
          <p:cNvPr id="51" name="Google Shape;51;p7"/>
          <p:cNvSpPr txBox="1">
            <a:spLocks noGrp="1"/>
          </p:cNvSpPr>
          <p:nvPr>
            <p:ph type="title"/>
          </p:nvPr>
        </p:nvSpPr>
        <p:spPr>
          <a:xfrm>
            <a:off x="780815" y="1154250"/>
            <a:ext cx="7516518" cy="2618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lt1"/>
              </a:buClr>
              <a:buSzPts val="1400"/>
              <a:buFont typeface="Open Sans ExtraBold"/>
              <a:buNone/>
              <a:defRPr sz="4600" b="1" i="0" u="none" strike="noStrike" cap="none">
                <a:solidFill>
                  <a:schemeClr val="lt1"/>
                </a:solidFill>
                <a:latin typeface="Open Sans ExtraBold"/>
                <a:ea typeface="Open Sans ExtraBold"/>
                <a:cs typeface="Open Sans ExtraBold"/>
                <a:sym typeface="Open Sans ExtraBo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2" name="Google Shape;52;p7"/>
          <p:cNvSpPr txBox="1">
            <a:spLocks noGrp="1"/>
          </p:cNvSpPr>
          <p:nvPr>
            <p:ph type="sldNum" idx="12"/>
          </p:nvPr>
        </p:nvSpPr>
        <p:spPr>
          <a:xfrm>
            <a:off x="154458" y="4764915"/>
            <a:ext cx="428803" cy="274637"/>
          </a:xfrm>
          <a:prstGeom prst="rect">
            <a:avLst/>
          </a:prstGeom>
          <a:noFill/>
          <a:ln>
            <a:noFill/>
          </a:ln>
        </p:spPr>
        <p:txBody>
          <a:bodyPr spcFirstLastPara="1" wrap="square" lIns="91425" tIns="0" rIns="91425" bIns="0" anchor="ctr" anchorCtr="0">
            <a:noAutofit/>
          </a:bodyPr>
          <a:lstStyle>
            <a:lvl1pPr marL="0" marR="0" lvl="0" indent="0" algn="ctr" rtl="0">
              <a:spcBef>
                <a:spcPts val="0"/>
              </a:spcBef>
              <a:buNone/>
              <a:defRPr sz="1000" b="0" i="0" u="none" strike="noStrike" cap="none">
                <a:solidFill>
                  <a:srgbClr val="F2F2F2"/>
                </a:solidFill>
                <a:latin typeface="Calibri"/>
                <a:ea typeface="Calibri"/>
                <a:cs typeface="Calibri"/>
                <a:sym typeface="Calibri"/>
              </a:defRPr>
            </a:lvl1pPr>
            <a:lvl2pPr marL="0" marR="0" lvl="1" indent="0" algn="ctr" rtl="0">
              <a:spcBef>
                <a:spcPts val="0"/>
              </a:spcBef>
              <a:buNone/>
              <a:defRPr sz="1000" b="0" i="0" u="none" strike="noStrike" cap="none">
                <a:solidFill>
                  <a:srgbClr val="F2F2F2"/>
                </a:solidFill>
                <a:latin typeface="Calibri"/>
                <a:ea typeface="Calibri"/>
                <a:cs typeface="Calibri"/>
                <a:sym typeface="Calibri"/>
              </a:defRPr>
            </a:lvl2pPr>
            <a:lvl3pPr marL="0" marR="0" lvl="2" indent="0" algn="ctr" rtl="0">
              <a:spcBef>
                <a:spcPts val="0"/>
              </a:spcBef>
              <a:buNone/>
              <a:defRPr sz="1000" b="0" i="0" u="none" strike="noStrike" cap="none">
                <a:solidFill>
                  <a:srgbClr val="F2F2F2"/>
                </a:solidFill>
                <a:latin typeface="Calibri"/>
                <a:ea typeface="Calibri"/>
                <a:cs typeface="Calibri"/>
                <a:sym typeface="Calibri"/>
              </a:defRPr>
            </a:lvl3pPr>
            <a:lvl4pPr marL="0" marR="0" lvl="3" indent="0" algn="ctr" rtl="0">
              <a:spcBef>
                <a:spcPts val="0"/>
              </a:spcBef>
              <a:buNone/>
              <a:defRPr sz="1000" b="0" i="0" u="none" strike="noStrike" cap="none">
                <a:solidFill>
                  <a:srgbClr val="F2F2F2"/>
                </a:solidFill>
                <a:latin typeface="Calibri"/>
                <a:ea typeface="Calibri"/>
                <a:cs typeface="Calibri"/>
                <a:sym typeface="Calibri"/>
              </a:defRPr>
            </a:lvl4pPr>
            <a:lvl5pPr marL="0" marR="0" lvl="4" indent="0" algn="ctr" rtl="0">
              <a:spcBef>
                <a:spcPts val="0"/>
              </a:spcBef>
              <a:buNone/>
              <a:defRPr sz="1000" b="0" i="0" u="none" strike="noStrike" cap="none">
                <a:solidFill>
                  <a:srgbClr val="F2F2F2"/>
                </a:solidFill>
                <a:latin typeface="Calibri"/>
                <a:ea typeface="Calibri"/>
                <a:cs typeface="Calibri"/>
                <a:sym typeface="Calibri"/>
              </a:defRPr>
            </a:lvl5pPr>
            <a:lvl6pPr marL="0" marR="0" lvl="5" indent="0" algn="ctr" rtl="0">
              <a:spcBef>
                <a:spcPts val="0"/>
              </a:spcBef>
              <a:buNone/>
              <a:defRPr sz="1000" b="0" i="0" u="none" strike="noStrike" cap="none">
                <a:solidFill>
                  <a:srgbClr val="F2F2F2"/>
                </a:solidFill>
                <a:latin typeface="Calibri"/>
                <a:ea typeface="Calibri"/>
                <a:cs typeface="Calibri"/>
                <a:sym typeface="Calibri"/>
              </a:defRPr>
            </a:lvl6pPr>
            <a:lvl7pPr marL="0" marR="0" lvl="6" indent="0" algn="ctr" rtl="0">
              <a:spcBef>
                <a:spcPts val="0"/>
              </a:spcBef>
              <a:buNone/>
              <a:defRPr sz="1000" b="0" i="0" u="none" strike="noStrike" cap="none">
                <a:solidFill>
                  <a:srgbClr val="F2F2F2"/>
                </a:solidFill>
                <a:latin typeface="Calibri"/>
                <a:ea typeface="Calibri"/>
                <a:cs typeface="Calibri"/>
                <a:sym typeface="Calibri"/>
              </a:defRPr>
            </a:lvl7pPr>
            <a:lvl8pPr marL="0" marR="0" lvl="7" indent="0" algn="ctr" rtl="0">
              <a:spcBef>
                <a:spcPts val="0"/>
              </a:spcBef>
              <a:buNone/>
              <a:defRPr sz="1000" b="0" i="0" u="none" strike="noStrike" cap="none">
                <a:solidFill>
                  <a:srgbClr val="F2F2F2"/>
                </a:solidFill>
                <a:latin typeface="Calibri"/>
                <a:ea typeface="Calibri"/>
                <a:cs typeface="Calibri"/>
                <a:sym typeface="Calibri"/>
              </a:defRPr>
            </a:lvl8pPr>
            <a:lvl9pPr marL="0" marR="0" lvl="8" indent="0" algn="ctr" rtl="0">
              <a:spcBef>
                <a:spcPts val="0"/>
              </a:spcBef>
              <a:buNone/>
              <a:defRPr sz="1000" b="0" i="0" u="none" strike="noStrike" cap="none">
                <a:solidFill>
                  <a:srgbClr val="F2F2F2"/>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53" name="Google Shape;53;p7"/>
          <p:cNvPicPr preferRelativeResize="0"/>
          <p:nvPr/>
        </p:nvPicPr>
        <p:blipFill>
          <a:blip r:embed="rId3">
            <a:alphaModFix/>
          </a:blip>
          <a:stretch>
            <a:fillRect/>
          </a:stretch>
        </p:blipFill>
        <p:spPr>
          <a:xfrm>
            <a:off x="3991512" y="4401938"/>
            <a:ext cx="1160974" cy="4644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 Yellow">
  <p:cSld name="Section - Yellow">
    <p:bg>
      <p:bgPr>
        <a:gradFill>
          <a:gsLst>
            <a:gs pos="0">
              <a:srgbClr val="70B9F0"/>
            </a:gs>
            <a:gs pos="100000">
              <a:srgbClr val="E2B944"/>
            </a:gs>
          </a:gsLst>
          <a:lin ang="1740000" scaled="0"/>
        </a:gradFill>
        <a:effectLst/>
      </p:bgPr>
    </p:bg>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780815" y="1154250"/>
            <a:ext cx="7516518" cy="2618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lt1"/>
              </a:buClr>
              <a:buSzPts val="1400"/>
              <a:buFont typeface="Open Sans ExtraBold"/>
              <a:buNone/>
              <a:defRPr sz="4600" b="1" i="0" u="none" strike="noStrike" cap="none">
                <a:solidFill>
                  <a:schemeClr val="lt1"/>
                </a:solidFill>
                <a:latin typeface="Open Sans ExtraBold"/>
                <a:ea typeface="Open Sans ExtraBold"/>
                <a:cs typeface="Open Sans ExtraBold"/>
                <a:sym typeface="Open Sans ExtraBo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6" name="Google Shape;56;p8"/>
          <p:cNvSpPr txBox="1">
            <a:spLocks noGrp="1"/>
          </p:cNvSpPr>
          <p:nvPr>
            <p:ph type="sldNum" idx="12"/>
          </p:nvPr>
        </p:nvSpPr>
        <p:spPr>
          <a:xfrm>
            <a:off x="154458" y="4764915"/>
            <a:ext cx="428803" cy="274637"/>
          </a:xfrm>
          <a:prstGeom prst="rect">
            <a:avLst/>
          </a:prstGeom>
          <a:noFill/>
          <a:ln>
            <a:noFill/>
          </a:ln>
        </p:spPr>
        <p:txBody>
          <a:bodyPr spcFirstLastPara="1" wrap="square" lIns="91425" tIns="0" rIns="91425" bIns="0" anchor="ctr" anchorCtr="0">
            <a:noAutofit/>
          </a:bodyPr>
          <a:lstStyle>
            <a:lvl1pPr marL="0" marR="0" lvl="0" indent="0" algn="ctr" rtl="0">
              <a:spcBef>
                <a:spcPts val="0"/>
              </a:spcBef>
              <a:buNone/>
              <a:defRPr sz="1000" b="0" i="0" u="none" strike="noStrike" cap="none">
                <a:solidFill>
                  <a:srgbClr val="F2F2F2"/>
                </a:solidFill>
                <a:latin typeface="Calibri"/>
                <a:ea typeface="Calibri"/>
                <a:cs typeface="Calibri"/>
                <a:sym typeface="Calibri"/>
              </a:defRPr>
            </a:lvl1pPr>
            <a:lvl2pPr marL="0" marR="0" lvl="1" indent="0" algn="ctr" rtl="0">
              <a:spcBef>
                <a:spcPts val="0"/>
              </a:spcBef>
              <a:buNone/>
              <a:defRPr sz="1000" b="0" i="0" u="none" strike="noStrike" cap="none">
                <a:solidFill>
                  <a:srgbClr val="F2F2F2"/>
                </a:solidFill>
                <a:latin typeface="Calibri"/>
                <a:ea typeface="Calibri"/>
                <a:cs typeface="Calibri"/>
                <a:sym typeface="Calibri"/>
              </a:defRPr>
            </a:lvl2pPr>
            <a:lvl3pPr marL="0" marR="0" lvl="2" indent="0" algn="ctr" rtl="0">
              <a:spcBef>
                <a:spcPts val="0"/>
              </a:spcBef>
              <a:buNone/>
              <a:defRPr sz="1000" b="0" i="0" u="none" strike="noStrike" cap="none">
                <a:solidFill>
                  <a:srgbClr val="F2F2F2"/>
                </a:solidFill>
                <a:latin typeface="Calibri"/>
                <a:ea typeface="Calibri"/>
                <a:cs typeface="Calibri"/>
                <a:sym typeface="Calibri"/>
              </a:defRPr>
            </a:lvl3pPr>
            <a:lvl4pPr marL="0" marR="0" lvl="3" indent="0" algn="ctr" rtl="0">
              <a:spcBef>
                <a:spcPts val="0"/>
              </a:spcBef>
              <a:buNone/>
              <a:defRPr sz="1000" b="0" i="0" u="none" strike="noStrike" cap="none">
                <a:solidFill>
                  <a:srgbClr val="F2F2F2"/>
                </a:solidFill>
                <a:latin typeface="Calibri"/>
                <a:ea typeface="Calibri"/>
                <a:cs typeface="Calibri"/>
                <a:sym typeface="Calibri"/>
              </a:defRPr>
            </a:lvl4pPr>
            <a:lvl5pPr marL="0" marR="0" lvl="4" indent="0" algn="ctr" rtl="0">
              <a:spcBef>
                <a:spcPts val="0"/>
              </a:spcBef>
              <a:buNone/>
              <a:defRPr sz="1000" b="0" i="0" u="none" strike="noStrike" cap="none">
                <a:solidFill>
                  <a:srgbClr val="F2F2F2"/>
                </a:solidFill>
                <a:latin typeface="Calibri"/>
                <a:ea typeface="Calibri"/>
                <a:cs typeface="Calibri"/>
                <a:sym typeface="Calibri"/>
              </a:defRPr>
            </a:lvl5pPr>
            <a:lvl6pPr marL="0" marR="0" lvl="5" indent="0" algn="ctr" rtl="0">
              <a:spcBef>
                <a:spcPts val="0"/>
              </a:spcBef>
              <a:buNone/>
              <a:defRPr sz="1000" b="0" i="0" u="none" strike="noStrike" cap="none">
                <a:solidFill>
                  <a:srgbClr val="F2F2F2"/>
                </a:solidFill>
                <a:latin typeface="Calibri"/>
                <a:ea typeface="Calibri"/>
                <a:cs typeface="Calibri"/>
                <a:sym typeface="Calibri"/>
              </a:defRPr>
            </a:lvl6pPr>
            <a:lvl7pPr marL="0" marR="0" lvl="6" indent="0" algn="ctr" rtl="0">
              <a:spcBef>
                <a:spcPts val="0"/>
              </a:spcBef>
              <a:buNone/>
              <a:defRPr sz="1000" b="0" i="0" u="none" strike="noStrike" cap="none">
                <a:solidFill>
                  <a:srgbClr val="F2F2F2"/>
                </a:solidFill>
                <a:latin typeface="Calibri"/>
                <a:ea typeface="Calibri"/>
                <a:cs typeface="Calibri"/>
                <a:sym typeface="Calibri"/>
              </a:defRPr>
            </a:lvl7pPr>
            <a:lvl8pPr marL="0" marR="0" lvl="7" indent="0" algn="ctr" rtl="0">
              <a:spcBef>
                <a:spcPts val="0"/>
              </a:spcBef>
              <a:buNone/>
              <a:defRPr sz="1000" b="0" i="0" u="none" strike="noStrike" cap="none">
                <a:solidFill>
                  <a:srgbClr val="F2F2F2"/>
                </a:solidFill>
                <a:latin typeface="Calibri"/>
                <a:ea typeface="Calibri"/>
                <a:cs typeface="Calibri"/>
                <a:sym typeface="Calibri"/>
              </a:defRPr>
            </a:lvl8pPr>
            <a:lvl9pPr marL="0" marR="0" lvl="8" indent="0" algn="ctr" rtl="0">
              <a:spcBef>
                <a:spcPts val="0"/>
              </a:spcBef>
              <a:buNone/>
              <a:defRPr sz="1000" b="0" i="0" u="none" strike="noStrike" cap="none">
                <a:solidFill>
                  <a:srgbClr val="F2F2F2"/>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57" name="Google Shape;57;p8"/>
          <p:cNvPicPr preferRelativeResize="0"/>
          <p:nvPr/>
        </p:nvPicPr>
        <p:blipFill>
          <a:blip r:embed="rId2">
            <a:alphaModFix/>
          </a:blip>
          <a:stretch>
            <a:fillRect/>
          </a:stretch>
        </p:blipFill>
        <p:spPr>
          <a:xfrm>
            <a:off x="1499250" y="382225"/>
            <a:ext cx="6255400" cy="3938825"/>
          </a:xfrm>
          <a:prstGeom prst="rect">
            <a:avLst/>
          </a:prstGeom>
          <a:noFill/>
          <a:ln>
            <a:noFill/>
          </a:ln>
        </p:spPr>
      </p:pic>
      <p:pic>
        <p:nvPicPr>
          <p:cNvPr id="58" name="Google Shape;58;p8"/>
          <p:cNvPicPr preferRelativeResize="0"/>
          <p:nvPr/>
        </p:nvPicPr>
        <p:blipFill>
          <a:blip r:embed="rId3">
            <a:alphaModFix/>
          </a:blip>
          <a:stretch>
            <a:fillRect/>
          </a:stretch>
        </p:blipFill>
        <p:spPr>
          <a:xfrm>
            <a:off x="3991512" y="4401938"/>
            <a:ext cx="1160974" cy="464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Yellow Footer">
  <p:cSld name="Blank - Yellow Footer">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601813" y="300567"/>
            <a:ext cx="7939800" cy="5703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rgbClr val="5D5D5D"/>
              </a:buClr>
              <a:buSzPts val="1400"/>
              <a:buFont typeface="Open Sans ExtraBold"/>
              <a:buNone/>
              <a:defRPr sz="3000" b="0" i="0" u="none" strike="noStrike" cap="none">
                <a:solidFill>
                  <a:srgbClr val="5D5D5D"/>
                </a:solidFill>
                <a:latin typeface="Open Sans ExtraBold"/>
                <a:ea typeface="Open Sans ExtraBold"/>
                <a:cs typeface="Open Sans ExtraBold"/>
                <a:sym typeface="Open Sans ExtraBo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6" name="Google Shape;66;p10"/>
          <p:cNvSpPr txBox="1">
            <a:spLocks noGrp="1"/>
          </p:cNvSpPr>
          <p:nvPr>
            <p:ph type="sldNum" idx="12"/>
          </p:nvPr>
        </p:nvSpPr>
        <p:spPr>
          <a:xfrm>
            <a:off x="98016" y="4755508"/>
            <a:ext cx="428803" cy="274637"/>
          </a:xfrm>
          <a:prstGeom prst="rect">
            <a:avLst/>
          </a:prstGeom>
          <a:noFill/>
          <a:ln>
            <a:noFill/>
          </a:ln>
        </p:spPr>
        <p:txBody>
          <a:bodyPr spcFirstLastPara="1" wrap="square" lIns="91425" tIns="0" rIns="91425" bIns="0" anchor="ctr" anchorCtr="0">
            <a:noAutofit/>
          </a:bodyPr>
          <a:lstStyle>
            <a:lvl1pPr marL="0" marR="0" lvl="0" indent="0" algn="ctr" rtl="0">
              <a:spcBef>
                <a:spcPts val="0"/>
              </a:spcBef>
              <a:buNone/>
              <a:defRPr sz="1000" b="0" i="0" u="none" strike="noStrike" cap="none">
                <a:solidFill>
                  <a:srgbClr val="8B8B8B"/>
                </a:solidFill>
                <a:latin typeface="Calibri"/>
                <a:ea typeface="Calibri"/>
                <a:cs typeface="Calibri"/>
                <a:sym typeface="Calibri"/>
              </a:defRPr>
            </a:lvl1pPr>
            <a:lvl2pPr marL="0" marR="0" lvl="1" indent="0" algn="ctr" rtl="0">
              <a:spcBef>
                <a:spcPts val="0"/>
              </a:spcBef>
              <a:buNone/>
              <a:defRPr sz="1000" b="0" i="0" u="none" strike="noStrike" cap="none">
                <a:solidFill>
                  <a:srgbClr val="8B8B8B"/>
                </a:solidFill>
                <a:latin typeface="Calibri"/>
                <a:ea typeface="Calibri"/>
                <a:cs typeface="Calibri"/>
                <a:sym typeface="Calibri"/>
              </a:defRPr>
            </a:lvl2pPr>
            <a:lvl3pPr marL="0" marR="0" lvl="2" indent="0" algn="ctr" rtl="0">
              <a:spcBef>
                <a:spcPts val="0"/>
              </a:spcBef>
              <a:buNone/>
              <a:defRPr sz="1000" b="0" i="0" u="none" strike="noStrike" cap="none">
                <a:solidFill>
                  <a:srgbClr val="8B8B8B"/>
                </a:solidFill>
                <a:latin typeface="Calibri"/>
                <a:ea typeface="Calibri"/>
                <a:cs typeface="Calibri"/>
                <a:sym typeface="Calibri"/>
              </a:defRPr>
            </a:lvl3pPr>
            <a:lvl4pPr marL="0" marR="0" lvl="3" indent="0" algn="ctr" rtl="0">
              <a:spcBef>
                <a:spcPts val="0"/>
              </a:spcBef>
              <a:buNone/>
              <a:defRPr sz="1000" b="0" i="0" u="none" strike="noStrike" cap="none">
                <a:solidFill>
                  <a:srgbClr val="8B8B8B"/>
                </a:solidFill>
                <a:latin typeface="Calibri"/>
                <a:ea typeface="Calibri"/>
                <a:cs typeface="Calibri"/>
                <a:sym typeface="Calibri"/>
              </a:defRPr>
            </a:lvl4pPr>
            <a:lvl5pPr marL="0" marR="0" lvl="4" indent="0" algn="ctr" rtl="0">
              <a:spcBef>
                <a:spcPts val="0"/>
              </a:spcBef>
              <a:buNone/>
              <a:defRPr sz="1000" b="0" i="0" u="none" strike="noStrike" cap="none">
                <a:solidFill>
                  <a:srgbClr val="8B8B8B"/>
                </a:solidFill>
                <a:latin typeface="Calibri"/>
                <a:ea typeface="Calibri"/>
                <a:cs typeface="Calibri"/>
                <a:sym typeface="Calibri"/>
              </a:defRPr>
            </a:lvl5pPr>
            <a:lvl6pPr marL="0" marR="0" lvl="5" indent="0" algn="ctr" rtl="0">
              <a:spcBef>
                <a:spcPts val="0"/>
              </a:spcBef>
              <a:buNone/>
              <a:defRPr sz="1000" b="0" i="0" u="none" strike="noStrike" cap="none">
                <a:solidFill>
                  <a:srgbClr val="8B8B8B"/>
                </a:solidFill>
                <a:latin typeface="Calibri"/>
                <a:ea typeface="Calibri"/>
                <a:cs typeface="Calibri"/>
                <a:sym typeface="Calibri"/>
              </a:defRPr>
            </a:lvl6pPr>
            <a:lvl7pPr marL="0" marR="0" lvl="6" indent="0" algn="ctr" rtl="0">
              <a:spcBef>
                <a:spcPts val="0"/>
              </a:spcBef>
              <a:buNone/>
              <a:defRPr sz="1000" b="0" i="0" u="none" strike="noStrike" cap="none">
                <a:solidFill>
                  <a:srgbClr val="8B8B8B"/>
                </a:solidFill>
                <a:latin typeface="Calibri"/>
                <a:ea typeface="Calibri"/>
                <a:cs typeface="Calibri"/>
                <a:sym typeface="Calibri"/>
              </a:defRPr>
            </a:lvl7pPr>
            <a:lvl8pPr marL="0" marR="0" lvl="7" indent="0" algn="ctr" rtl="0">
              <a:spcBef>
                <a:spcPts val="0"/>
              </a:spcBef>
              <a:buNone/>
              <a:defRPr sz="1000" b="0" i="0" u="none" strike="noStrike" cap="none">
                <a:solidFill>
                  <a:srgbClr val="8B8B8B"/>
                </a:solidFill>
                <a:latin typeface="Calibri"/>
                <a:ea typeface="Calibri"/>
                <a:cs typeface="Calibri"/>
                <a:sym typeface="Calibri"/>
              </a:defRPr>
            </a:lvl8pPr>
            <a:lvl9pPr marL="0" marR="0" lvl="8" indent="0" algn="ctr" rtl="0">
              <a:spcBef>
                <a:spcPts val="0"/>
              </a:spcBef>
              <a:buNone/>
              <a:defRPr sz="1000" b="0" i="0" u="none" strike="noStrike" cap="none">
                <a:solidFill>
                  <a:srgbClr val="8B8B8B"/>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67" name="Google Shape;67;p10"/>
          <p:cNvPicPr preferRelativeResize="0"/>
          <p:nvPr/>
        </p:nvPicPr>
        <p:blipFill rotWithShape="1">
          <a:blip r:embed="rId2">
            <a:alphaModFix/>
          </a:blip>
          <a:srcRect/>
          <a:stretch/>
        </p:blipFill>
        <p:spPr>
          <a:xfrm>
            <a:off x="-9407" y="5048969"/>
            <a:ext cx="9162288" cy="120743"/>
          </a:xfrm>
          <a:prstGeom prst="rect">
            <a:avLst/>
          </a:prstGeom>
          <a:noFill/>
          <a:ln>
            <a:noFill/>
          </a:ln>
        </p:spPr>
      </p:pic>
      <p:pic>
        <p:nvPicPr>
          <p:cNvPr id="68" name="Google Shape;68;p10"/>
          <p:cNvPicPr preferRelativeResize="0"/>
          <p:nvPr/>
        </p:nvPicPr>
        <p:blipFill>
          <a:blip r:embed="rId3">
            <a:alphaModFix/>
          </a:blip>
          <a:stretch>
            <a:fillRect/>
          </a:stretch>
        </p:blipFill>
        <p:spPr>
          <a:xfrm>
            <a:off x="8246975" y="4677400"/>
            <a:ext cx="766751" cy="306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ock - Green">
  <p:cSld name="Block - Green">
    <p:spTree>
      <p:nvGrpSpPr>
        <p:cNvPr id="1" name="Shape 90"/>
        <p:cNvGrpSpPr/>
        <p:nvPr/>
      </p:nvGrpSpPr>
      <p:grpSpPr>
        <a:xfrm>
          <a:off x="0" y="0"/>
          <a:ext cx="0" cy="0"/>
          <a:chOff x="0" y="0"/>
          <a:chExt cx="0" cy="0"/>
        </a:xfrm>
      </p:grpSpPr>
      <p:sp>
        <p:nvSpPr>
          <p:cNvPr id="91" name="Google Shape;91;p14"/>
          <p:cNvSpPr/>
          <p:nvPr/>
        </p:nvSpPr>
        <p:spPr>
          <a:xfrm>
            <a:off x="0" y="5014146"/>
            <a:ext cx="9144000" cy="12888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4"/>
          <p:cNvSpPr/>
          <p:nvPr/>
        </p:nvSpPr>
        <p:spPr>
          <a:xfrm>
            <a:off x="0" y="0"/>
            <a:ext cx="4590815" cy="5143500"/>
          </a:xfrm>
          <a:prstGeom prst="rect">
            <a:avLst/>
          </a:prstGeom>
          <a:gradFill>
            <a:gsLst>
              <a:gs pos="0">
                <a:srgbClr val="70B9F0"/>
              </a:gs>
              <a:gs pos="100000">
                <a:srgbClr val="71CD9C"/>
              </a:gs>
            </a:gsLst>
            <a:lin ang="19860001"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14"/>
          <p:cNvSpPr txBox="1">
            <a:spLocks noGrp="1"/>
          </p:cNvSpPr>
          <p:nvPr>
            <p:ph type="title"/>
          </p:nvPr>
        </p:nvSpPr>
        <p:spPr>
          <a:xfrm>
            <a:off x="263423" y="392256"/>
            <a:ext cx="3791181" cy="529676"/>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rgbClr val="404040"/>
              </a:buClr>
              <a:buSzPts val="1400"/>
              <a:buFont typeface="Open Sans"/>
              <a:buNone/>
              <a:defRPr sz="2400" b="1" i="0" u="none" strike="noStrike" cap="none">
                <a:solidFill>
                  <a:srgbClr val="404040"/>
                </a:solidFill>
                <a:latin typeface="Open Sans"/>
                <a:ea typeface="Open Sans"/>
                <a:cs typeface="Open Sans"/>
                <a:sym typeface="Open Sans"/>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94" name="Google Shape;94;p14"/>
          <p:cNvSpPr txBox="1">
            <a:spLocks noGrp="1"/>
          </p:cNvSpPr>
          <p:nvPr>
            <p:ph type="sldNum" idx="12"/>
          </p:nvPr>
        </p:nvSpPr>
        <p:spPr>
          <a:xfrm>
            <a:off x="154458" y="4764915"/>
            <a:ext cx="428803" cy="274637"/>
          </a:xfrm>
          <a:prstGeom prst="rect">
            <a:avLst/>
          </a:prstGeom>
          <a:noFill/>
          <a:ln>
            <a:noFill/>
          </a:ln>
        </p:spPr>
        <p:txBody>
          <a:bodyPr spcFirstLastPara="1" wrap="square" lIns="91425" tIns="0" rIns="91425" bIns="0" anchor="ctr" anchorCtr="0">
            <a:noAutofit/>
          </a:bodyPr>
          <a:lstStyle>
            <a:lvl1pPr marL="0" marR="0" lvl="0" indent="0" algn="ctr" rtl="0">
              <a:spcBef>
                <a:spcPts val="0"/>
              </a:spcBef>
              <a:buNone/>
              <a:defRPr sz="1000" b="0" i="0" u="none" strike="noStrike" cap="none">
                <a:solidFill>
                  <a:srgbClr val="F2F2F2"/>
                </a:solidFill>
                <a:latin typeface="Calibri"/>
                <a:ea typeface="Calibri"/>
                <a:cs typeface="Calibri"/>
                <a:sym typeface="Calibri"/>
              </a:defRPr>
            </a:lvl1pPr>
            <a:lvl2pPr marL="0" marR="0" lvl="1" indent="0" algn="ctr" rtl="0">
              <a:spcBef>
                <a:spcPts val="0"/>
              </a:spcBef>
              <a:buNone/>
              <a:defRPr sz="1000" b="0" i="0" u="none" strike="noStrike" cap="none">
                <a:solidFill>
                  <a:srgbClr val="F2F2F2"/>
                </a:solidFill>
                <a:latin typeface="Calibri"/>
                <a:ea typeface="Calibri"/>
                <a:cs typeface="Calibri"/>
                <a:sym typeface="Calibri"/>
              </a:defRPr>
            </a:lvl2pPr>
            <a:lvl3pPr marL="0" marR="0" lvl="2" indent="0" algn="ctr" rtl="0">
              <a:spcBef>
                <a:spcPts val="0"/>
              </a:spcBef>
              <a:buNone/>
              <a:defRPr sz="1000" b="0" i="0" u="none" strike="noStrike" cap="none">
                <a:solidFill>
                  <a:srgbClr val="F2F2F2"/>
                </a:solidFill>
                <a:latin typeface="Calibri"/>
                <a:ea typeface="Calibri"/>
                <a:cs typeface="Calibri"/>
                <a:sym typeface="Calibri"/>
              </a:defRPr>
            </a:lvl3pPr>
            <a:lvl4pPr marL="0" marR="0" lvl="3" indent="0" algn="ctr" rtl="0">
              <a:spcBef>
                <a:spcPts val="0"/>
              </a:spcBef>
              <a:buNone/>
              <a:defRPr sz="1000" b="0" i="0" u="none" strike="noStrike" cap="none">
                <a:solidFill>
                  <a:srgbClr val="F2F2F2"/>
                </a:solidFill>
                <a:latin typeface="Calibri"/>
                <a:ea typeface="Calibri"/>
                <a:cs typeface="Calibri"/>
                <a:sym typeface="Calibri"/>
              </a:defRPr>
            </a:lvl4pPr>
            <a:lvl5pPr marL="0" marR="0" lvl="4" indent="0" algn="ctr" rtl="0">
              <a:spcBef>
                <a:spcPts val="0"/>
              </a:spcBef>
              <a:buNone/>
              <a:defRPr sz="1000" b="0" i="0" u="none" strike="noStrike" cap="none">
                <a:solidFill>
                  <a:srgbClr val="F2F2F2"/>
                </a:solidFill>
                <a:latin typeface="Calibri"/>
                <a:ea typeface="Calibri"/>
                <a:cs typeface="Calibri"/>
                <a:sym typeface="Calibri"/>
              </a:defRPr>
            </a:lvl5pPr>
            <a:lvl6pPr marL="0" marR="0" lvl="5" indent="0" algn="ctr" rtl="0">
              <a:spcBef>
                <a:spcPts val="0"/>
              </a:spcBef>
              <a:buNone/>
              <a:defRPr sz="1000" b="0" i="0" u="none" strike="noStrike" cap="none">
                <a:solidFill>
                  <a:srgbClr val="F2F2F2"/>
                </a:solidFill>
                <a:latin typeface="Calibri"/>
                <a:ea typeface="Calibri"/>
                <a:cs typeface="Calibri"/>
                <a:sym typeface="Calibri"/>
              </a:defRPr>
            </a:lvl6pPr>
            <a:lvl7pPr marL="0" marR="0" lvl="6" indent="0" algn="ctr" rtl="0">
              <a:spcBef>
                <a:spcPts val="0"/>
              </a:spcBef>
              <a:buNone/>
              <a:defRPr sz="1000" b="0" i="0" u="none" strike="noStrike" cap="none">
                <a:solidFill>
                  <a:srgbClr val="F2F2F2"/>
                </a:solidFill>
                <a:latin typeface="Calibri"/>
                <a:ea typeface="Calibri"/>
                <a:cs typeface="Calibri"/>
                <a:sym typeface="Calibri"/>
              </a:defRPr>
            </a:lvl7pPr>
            <a:lvl8pPr marL="0" marR="0" lvl="7" indent="0" algn="ctr" rtl="0">
              <a:spcBef>
                <a:spcPts val="0"/>
              </a:spcBef>
              <a:buNone/>
              <a:defRPr sz="1000" b="0" i="0" u="none" strike="noStrike" cap="none">
                <a:solidFill>
                  <a:srgbClr val="F2F2F2"/>
                </a:solidFill>
                <a:latin typeface="Calibri"/>
                <a:ea typeface="Calibri"/>
                <a:cs typeface="Calibri"/>
                <a:sym typeface="Calibri"/>
              </a:defRPr>
            </a:lvl8pPr>
            <a:lvl9pPr marL="0" marR="0" lvl="8" indent="0" algn="ctr" rtl="0">
              <a:spcBef>
                <a:spcPts val="0"/>
              </a:spcBef>
              <a:buNone/>
              <a:defRPr sz="1000" b="0" i="0" u="none" strike="noStrike" cap="none">
                <a:solidFill>
                  <a:srgbClr val="F2F2F2"/>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95" name="Google Shape;95;p14"/>
          <p:cNvSpPr txBox="1">
            <a:spLocks noGrp="1"/>
          </p:cNvSpPr>
          <p:nvPr>
            <p:ph type="body" idx="1"/>
          </p:nvPr>
        </p:nvSpPr>
        <p:spPr>
          <a:xfrm>
            <a:off x="282349" y="1069450"/>
            <a:ext cx="4026243" cy="3399071"/>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10000"/>
              </a:lnSpc>
              <a:spcBef>
                <a:spcPts val="500"/>
              </a:spcBef>
              <a:spcAft>
                <a:spcPts val="0"/>
              </a:spcAft>
              <a:buClr>
                <a:srgbClr val="404040"/>
              </a:buClr>
              <a:buSzPts val="2000"/>
              <a:buFont typeface="Arial"/>
              <a:buChar char="•"/>
              <a:defRPr sz="2000" b="0" i="0" u="none" strike="noStrike" cap="none">
                <a:solidFill>
                  <a:srgbClr val="404040"/>
                </a:solidFill>
                <a:latin typeface="Open Sans"/>
                <a:ea typeface="Open Sans"/>
                <a:cs typeface="Open Sans"/>
                <a:sym typeface="Open Sans"/>
              </a:defRPr>
            </a:lvl1pPr>
            <a:lvl2pPr marL="914400" marR="0" lvl="1" indent="-355600" algn="l" rtl="0">
              <a:lnSpc>
                <a:spcPct val="110000"/>
              </a:lnSpc>
              <a:spcBef>
                <a:spcPts val="500"/>
              </a:spcBef>
              <a:spcAft>
                <a:spcPts val="0"/>
              </a:spcAft>
              <a:buClr>
                <a:srgbClr val="404040"/>
              </a:buClr>
              <a:buSzPts val="2000"/>
              <a:buFont typeface="Arial"/>
              <a:buChar char="•"/>
              <a:defRPr sz="2000" b="0" i="0" u="none" strike="noStrike" cap="none">
                <a:solidFill>
                  <a:srgbClr val="404040"/>
                </a:solidFill>
                <a:latin typeface="Open Sans"/>
                <a:ea typeface="Open Sans"/>
                <a:cs typeface="Open Sans"/>
                <a:sym typeface="Open Sans"/>
              </a:defRPr>
            </a:lvl2pPr>
            <a:lvl3pPr marL="1371600" marR="0" lvl="2" indent="-355600" algn="l" rtl="0">
              <a:lnSpc>
                <a:spcPct val="110000"/>
              </a:lnSpc>
              <a:spcBef>
                <a:spcPts val="500"/>
              </a:spcBef>
              <a:spcAft>
                <a:spcPts val="0"/>
              </a:spcAft>
              <a:buClr>
                <a:srgbClr val="404040"/>
              </a:buClr>
              <a:buSzPts val="2000"/>
              <a:buFont typeface="Arial"/>
              <a:buChar char="•"/>
              <a:defRPr sz="2000" b="0" i="1" u="none" strike="noStrike" cap="none">
                <a:solidFill>
                  <a:srgbClr val="404040"/>
                </a:solidFill>
                <a:latin typeface="Open Sans"/>
                <a:ea typeface="Open Sans"/>
                <a:cs typeface="Open Sans"/>
                <a:sym typeface="Open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96" name="Google Shape;96;p14"/>
          <p:cNvPicPr preferRelativeResize="0"/>
          <p:nvPr/>
        </p:nvPicPr>
        <p:blipFill>
          <a:blip r:embed="rId2">
            <a:alphaModFix/>
          </a:blip>
          <a:stretch>
            <a:fillRect/>
          </a:stretch>
        </p:blipFill>
        <p:spPr>
          <a:xfrm>
            <a:off x="8246975" y="4677400"/>
            <a:ext cx="766751" cy="306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ock - Yellow">
  <p:cSld name="Block - Yellow">
    <p:spTree>
      <p:nvGrpSpPr>
        <p:cNvPr id="1" name="Shape 97"/>
        <p:cNvGrpSpPr/>
        <p:nvPr/>
      </p:nvGrpSpPr>
      <p:grpSpPr>
        <a:xfrm>
          <a:off x="0" y="0"/>
          <a:ext cx="0" cy="0"/>
          <a:chOff x="0" y="0"/>
          <a:chExt cx="0" cy="0"/>
        </a:xfrm>
      </p:grpSpPr>
      <p:sp>
        <p:nvSpPr>
          <p:cNvPr id="98" name="Google Shape;98;p15"/>
          <p:cNvSpPr/>
          <p:nvPr/>
        </p:nvSpPr>
        <p:spPr>
          <a:xfrm>
            <a:off x="0" y="5014146"/>
            <a:ext cx="9144000" cy="12888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 name="Google Shape;99;p15"/>
          <p:cNvSpPr/>
          <p:nvPr/>
        </p:nvSpPr>
        <p:spPr>
          <a:xfrm>
            <a:off x="0" y="0"/>
            <a:ext cx="4590815" cy="5143500"/>
          </a:xfrm>
          <a:prstGeom prst="rect">
            <a:avLst/>
          </a:prstGeom>
          <a:gradFill>
            <a:gsLst>
              <a:gs pos="0">
                <a:srgbClr val="70B9F0"/>
              </a:gs>
              <a:gs pos="100000">
                <a:srgbClr val="E2B944"/>
              </a:gs>
            </a:gsLst>
            <a:lin ang="19860001"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Google Shape;100;p15"/>
          <p:cNvSpPr txBox="1">
            <a:spLocks noGrp="1"/>
          </p:cNvSpPr>
          <p:nvPr>
            <p:ph type="title"/>
          </p:nvPr>
        </p:nvSpPr>
        <p:spPr>
          <a:xfrm>
            <a:off x="263423" y="392256"/>
            <a:ext cx="3791181" cy="529676"/>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rgbClr val="5D5D5D"/>
              </a:buClr>
              <a:buSzPts val="1400"/>
              <a:buFont typeface="Open Sans"/>
              <a:buNone/>
              <a:defRPr sz="2400" b="1" i="0" u="none" strike="noStrike" cap="none">
                <a:solidFill>
                  <a:srgbClr val="5D5D5D"/>
                </a:solidFill>
                <a:latin typeface="Open Sans"/>
                <a:ea typeface="Open Sans"/>
                <a:cs typeface="Open Sans"/>
                <a:sym typeface="Open Sans"/>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01" name="Google Shape;101;p15"/>
          <p:cNvSpPr txBox="1">
            <a:spLocks noGrp="1"/>
          </p:cNvSpPr>
          <p:nvPr>
            <p:ph type="sldNum" idx="12"/>
          </p:nvPr>
        </p:nvSpPr>
        <p:spPr>
          <a:xfrm>
            <a:off x="154458" y="4764915"/>
            <a:ext cx="428803" cy="274637"/>
          </a:xfrm>
          <a:prstGeom prst="rect">
            <a:avLst/>
          </a:prstGeom>
          <a:noFill/>
          <a:ln>
            <a:noFill/>
          </a:ln>
        </p:spPr>
        <p:txBody>
          <a:bodyPr spcFirstLastPara="1" wrap="square" lIns="91425" tIns="0" rIns="91425" bIns="0" anchor="ctr" anchorCtr="0">
            <a:noAutofit/>
          </a:bodyPr>
          <a:lstStyle>
            <a:lvl1pPr marL="0" marR="0" lvl="0" indent="0" algn="ctr" rtl="0">
              <a:spcBef>
                <a:spcPts val="0"/>
              </a:spcBef>
              <a:buNone/>
              <a:defRPr sz="1000" b="0" i="0" u="none" strike="noStrike" cap="none">
                <a:solidFill>
                  <a:srgbClr val="F2F2F2"/>
                </a:solidFill>
                <a:latin typeface="Calibri"/>
                <a:ea typeface="Calibri"/>
                <a:cs typeface="Calibri"/>
                <a:sym typeface="Calibri"/>
              </a:defRPr>
            </a:lvl1pPr>
            <a:lvl2pPr marL="0" marR="0" lvl="1" indent="0" algn="ctr" rtl="0">
              <a:spcBef>
                <a:spcPts val="0"/>
              </a:spcBef>
              <a:buNone/>
              <a:defRPr sz="1000" b="0" i="0" u="none" strike="noStrike" cap="none">
                <a:solidFill>
                  <a:srgbClr val="F2F2F2"/>
                </a:solidFill>
                <a:latin typeface="Calibri"/>
                <a:ea typeface="Calibri"/>
                <a:cs typeface="Calibri"/>
                <a:sym typeface="Calibri"/>
              </a:defRPr>
            </a:lvl2pPr>
            <a:lvl3pPr marL="0" marR="0" lvl="2" indent="0" algn="ctr" rtl="0">
              <a:spcBef>
                <a:spcPts val="0"/>
              </a:spcBef>
              <a:buNone/>
              <a:defRPr sz="1000" b="0" i="0" u="none" strike="noStrike" cap="none">
                <a:solidFill>
                  <a:srgbClr val="F2F2F2"/>
                </a:solidFill>
                <a:latin typeface="Calibri"/>
                <a:ea typeface="Calibri"/>
                <a:cs typeface="Calibri"/>
                <a:sym typeface="Calibri"/>
              </a:defRPr>
            </a:lvl3pPr>
            <a:lvl4pPr marL="0" marR="0" lvl="3" indent="0" algn="ctr" rtl="0">
              <a:spcBef>
                <a:spcPts val="0"/>
              </a:spcBef>
              <a:buNone/>
              <a:defRPr sz="1000" b="0" i="0" u="none" strike="noStrike" cap="none">
                <a:solidFill>
                  <a:srgbClr val="F2F2F2"/>
                </a:solidFill>
                <a:latin typeface="Calibri"/>
                <a:ea typeface="Calibri"/>
                <a:cs typeface="Calibri"/>
                <a:sym typeface="Calibri"/>
              </a:defRPr>
            </a:lvl4pPr>
            <a:lvl5pPr marL="0" marR="0" lvl="4" indent="0" algn="ctr" rtl="0">
              <a:spcBef>
                <a:spcPts val="0"/>
              </a:spcBef>
              <a:buNone/>
              <a:defRPr sz="1000" b="0" i="0" u="none" strike="noStrike" cap="none">
                <a:solidFill>
                  <a:srgbClr val="F2F2F2"/>
                </a:solidFill>
                <a:latin typeface="Calibri"/>
                <a:ea typeface="Calibri"/>
                <a:cs typeface="Calibri"/>
                <a:sym typeface="Calibri"/>
              </a:defRPr>
            </a:lvl5pPr>
            <a:lvl6pPr marL="0" marR="0" lvl="5" indent="0" algn="ctr" rtl="0">
              <a:spcBef>
                <a:spcPts val="0"/>
              </a:spcBef>
              <a:buNone/>
              <a:defRPr sz="1000" b="0" i="0" u="none" strike="noStrike" cap="none">
                <a:solidFill>
                  <a:srgbClr val="F2F2F2"/>
                </a:solidFill>
                <a:latin typeface="Calibri"/>
                <a:ea typeface="Calibri"/>
                <a:cs typeface="Calibri"/>
                <a:sym typeface="Calibri"/>
              </a:defRPr>
            </a:lvl6pPr>
            <a:lvl7pPr marL="0" marR="0" lvl="6" indent="0" algn="ctr" rtl="0">
              <a:spcBef>
                <a:spcPts val="0"/>
              </a:spcBef>
              <a:buNone/>
              <a:defRPr sz="1000" b="0" i="0" u="none" strike="noStrike" cap="none">
                <a:solidFill>
                  <a:srgbClr val="F2F2F2"/>
                </a:solidFill>
                <a:latin typeface="Calibri"/>
                <a:ea typeface="Calibri"/>
                <a:cs typeface="Calibri"/>
                <a:sym typeface="Calibri"/>
              </a:defRPr>
            </a:lvl7pPr>
            <a:lvl8pPr marL="0" marR="0" lvl="7" indent="0" algn="ctr" rtl="0">
              <a:spcBef>
                <a:spcPts val="0"/>
              </a:spcBef>
              <a:buNone/>
              <a:defRPr sz="1000" b="0" i="0" u="none" strike="noStrike" cap="none">
                <a:solidFill>
                  <a:srgbClr val="F2F2F2"/>
                </a:solidFill>
                <a:latin typeface="Calibri"/>
                <a:ea typeface="Calibri"/>
                <a:cs typeface="Calibri"/>
                <a:sym typeface="Calibri"/>
              </a:defRPr>
            </a:lvl8pPr>
            <a:lvl9pPr marL="0" marR="0" lvl="8" indent="0" algn="ctr" rtl="0">
              <a:spcBef>
                <a:spcPts val="0"/>
              </a:spcBef>
              <a:buNone/>
              <a:defRPr sz="1000" b="0" i="0" u="none" strike="noStrike" cap="none">
                <a:solidFill>
                  <a:srgbClr val="F2F2F2"/>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02" name="Google Shape;102;p15"/>
          <p:cNvSpPr txBox="1">
            <a:spLocks noGrp="1"/>
          </p:cNvSpPr>
          <p:nvPr>
            <p:ph type="body" idx="1"/>
          </p:nvPr>
        </p:nvSpPr>
        <p:spPr>
          <a:xfrm>
            <a:off x="282349" y="1069450"/>
            <a:ext cx="4026243" cy="3399071"/>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10000"/>
              </a:lnSpc>
              <a:spcBef>
                <a:spcPts val="500"/>
              </a:spcBef>
              <a:spcAft>
                <a:spcPts val="0"/>
              </a:spcAft>
              <a:buClr>
                <a:srgbClr val="5D5D5D"/>
              </a:buClr>
              <a:buSzPts val="2000"/>
              <a:buFont typeface="Arial"/>
              <a:buChar char="•"/>
              <a:defRPr sz="2000" b="0" i="0" u="none" strike="noStrike" cap="none">
                <a:solidFill>
                  <a:srgbClr val="5D5D5D"/>
                </a:solidFill>
                <a:latin typeface="Open Sans"/>
                <a:ea typeface="Open Sans"/>
                <a:cs typeface="Open Sans"/>
                <a:sym typeface="Open Sans"/>
              </a:defRPr>
            </a:lvl1pPr>
            <a:lvl2pPr marL="914400" marR="0" lvl="1" indent="-355600" algn="l" rtl="0">
              <a:lnSpc>
                <a:spcPct val="110000"/>
              </a:lnSpc>
              <a:spcBef>
                <a:spcPts val="500"/>
              </a:spcBef>
              <a:spcAft>
                <a:spcPts val="0"/>
              </a:spcAft>
              <a:buClr>
                <a:srgbClr val="5D5D5D"/>
              </a:buClr>
              <a:buSzPts val="2000"/>
              <a:buFont typeface="Arial"/>
              <a:buChar char="•"/>
              <a:defRPr sz="2000" b="0" i="0" u="none" strike="noStrike" cap="none">
                <a:solidFill>
                  <a:srgbClr val="5D5D5D"/>
                </a:solidFill>
                <a:latin typeface="Open Sans"/>
                <a:ea typeface="Open Sans"/>
                <a:cs typeface="Open Sans"/>
                <a:sym typeface="Open Sans"/>
              </a:defRPr>
            </a:lvl2pPr>
            <a:lvl3pPr marL="1371600" marR="0" lvl="2" indent="-355600" algn="l" rtl="0">
              <a:lnSpc>
                <a:spcPct val="110000"/>
              </a:lnSpc>
              <a:spcBef>
                <a:spcPts val="500"/>
              </a:spcBef>
              <a:spcAft>
                <a:spcPts val="0"/>
              </a:spcAft>
              <a:buClr>
                <a:srgbClr val="5D5D5D"/>
              </a:buClr>
              <a:buSzPts val="2000"/>
              <a:buFont typeface="Arial"/>
              <a:buChar char="•"/>
              <a:defRPr sz="2000" b="0" i="1" u="none" strike="noStrike" cap="none">
                <a:solidFill>
                  <a:srgbClr val="5D5D5D"/>
                </a:solidFill>
                <a:latin typeface="Open Sans"/>
                <a:ea typeface="Open Sans"/>
                <a:cs typeface="Open Sans"/>
                <a:sym typeface="Open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03" name="Google Shape;103;p15"/>
          <p:cNvPicPr preferRelativeResize="0"/>
          <p:nvPr/>
        </p:nvPicPr>
        <p:blipFill>
          <a:blip r:embed="rId2">
            <a:alphaModFix/>
          </a:blip>
          <a:stretch>
            <a:fillRect/>
          </a:stretch>
        </p:blipFill>
        <p:spPr>
          <a:xfrm>
            <a:off x="8246975" y="4677400"/>
            <a:ext cx="766751" cy="3067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ock - Purple">
  <p:cSld name="Block - Purple">
    <p:spTree>
      <p:nvGrpSpPr>
        <p:cNvPr id="1" name="Shape 104"/>
        <p:cNvGrpSpPr/>
        <p:nvPr/>
      </p:nvGrpSpPr>
      <p:grpSpPr>
        <a:xfrm>
          <a:off x="0" y="0"/>
          <a:ext cx="0" cy="0"/>
          <a:chOff x="0" y="0"/>
          <a:chExt cx="0" cy="0"/>
        </a:xfrm>
      </p:grpSpPr>
      <p:sp>
        <p:nvSpPr>
          <p:cNvPr id="105" name="Google Shape;105;p16"/>
          <p:cNvSpPr/>
          <p:nvPr/>
        </p:nvSpPr>
        <p:spPr>
          <a:xfrm>
            <a:off x="0" y="5014146"/>
            <a:ext cx="9144000" cy="12888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 name="Google Shape;106;p16"/>
          <p:cNvSpPr/>
          <p:nvPr/>
        </p:nvSpPr>
        <p:spPr>
          <a:xfrm>
            <a:off x="0" y="0"/>
            <a:ext cx="4590815" cy="5143500"/>
          </a:xfrm>
          <a:prstGeom prst="rect">
            <a:avLst/>
          </a:prstGeom>
          <a:gradFill>
            <a:gsLst>
              <a:gs pos="0">
                <a:srgbClr val="70B9F0"/>
              </a:gs>
              <a:gs pos="100000">
                <a:srgbClr val="DB96F7"/>
              </a:gs>
            </a:gsLst>
            <a:lin ang="19860001"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 name="Google Shape;107;p16"/>
          <p:cNvSpPr txBox="1">
            <a:spLocks noGrp="1"/>
          </p:cNvSpPr>
          <p:nvPr>
            <p:ph type="title"/>
          </p:nvPr>
        </p:nvSpPr>
        <p:spPr>
          <a:xfrm>
            <a:off x="263423" y="392256"/>
            <a:ext cx="3791181" cy="529676"/>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rgbClr val="5D5D5D"/>
              </a:buClr>
              <a:buSzPts val="1400"/>
              <a:buFont typeface="Open Sans"/>
              <a:buNone/>
              <a:defRPr sz="2400" b="1" i="0" u="none" strike="noStrike" cap="none">
                <a:solidFill>
                  <a:srgbClr val="5D5D5D"/>
                </a:solidFill>
                <a:latin typeface="Open Sans"/>
                <a:ea typeface="Open Sans"/>
                <a:cs typeface="Open Sans"/>
                <a:sym typeface="Open Sans"/>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08" name="Google Shape;108;p16"/>
          <p:cNvSpPr txBox="1">
            <a:spLocks noGrp="1"/>
          </p:cNvSpPr>
          <p:nvPr>
            <p:ph type="sldNum" idx="12"/>
          </p:nvPr>
        </p:nvSpPr>
        <p:spPr>
          <a:xfrm>
            <a:off x="154458" y="4764915"/>
            <a:ext cx="428803" cy="274637"/>
          </a:xfrm>
          <a:prstGeom prst="rect">
            <a:avLst/>
          </a:prstGeom>
          <a:noFill/>
          <a:ln>
            <a:noFill/>
          </a:ln>
        </p:spPr>
        <p:txBody>
          <a:bodyPr spcFirstLastPara="1" wrap="square" lIns="91425" tIns="0" rIns="91425" bIns="0" anchor="ctr" anchorCtr="0">
            <a:noAutofit/>
          </a:bodyPr>
          <a:lstStyle>
            <a:lvl1pPr marL="0" marR="0" lvl="0" indent="0" algn="ctr" rtl="0">
              <a:spcBef>
                <a:spcPts val="0"/>
              </a:spcBef>
              <a:buNone/>
              <a:defRPr sz="1000" b="0" i="0" u="none" strike="noStrike" cap="none">
                <a:solidFill>
                  <a:srgbClr val="F2F2F2"/>
                </a:solidFill>
                <a:latin typeface="Calibri"/>
                <a:ea typeface="Calibri"/>
                <a:cs typeface="Calibri"/>
                <a:sym typeface="Calibri"/>
              </a:defRPr>
            </a:lvl1pPr>
            <a:lvl2pPr marL="0" marR="0" lvl="1" indent="0" algn="ctr" rtl="0">
              <a:spcBef>
                <a:spcPts val="0"/>
              </a:spcBef>
              <a:buNone/>
              <a:defRPr sz="1000" b="0" i="0" u="none" strike="noStrike" cap="none">
                <a:solidFill>
                  <a:srgbClr val="F2F2F2"/>
                </a:solidFill>
                <a:latin typeface="Calibri"/>
                <a:ea typeface="Calibri"/>
                <a:cs typeface="Calibri"/>
                <a:sym typeface="Calibri"/>
              </a:defRPr>
            </a:lvl2pPr>
            <a:lvl3pPr marL="0" marR="0" lvl="2" indent="0" algn="ctr" rtl="0">
              <a:spcBef>
                <a:spcPts val="0"/>
              </a:spcBef>
              <a:buNone/>
              <a:defRPr sz="1000" b="0" i="0" u="none" strike="noStrike" cap="none">
                <a:solidFill>
                  <a:srgbClr val="F2F2F2"/>
                </a:solidFill>
                <a:latin typeface="Calibri"/>
                <a:ea typeface="Calibri"/>
                <a:cs typeface="Calibri"/>
                <a:sym typeface="Calibri"/>
              </a:defRPr>
            </a:lvl3pPr>
            <a:lvl4pPr marL="0" marR="0" lvl="3" indent="0" algn="ctr" rtl="0">
              <a:spcBef>
                <a:spcPts val="0"/>
              </a:spcBef>
              <a:buNone/>
              <a:defRPr sz="1000" b="0" i="0" u="none" strike="noStrike" cap="none">
                <a:solidFill>
                  <a:srgbClr val="F2F2F2"/>
                </a:solidFill>
                <a:latin typeface="Calibri"/>
                <a:ea typeface="Calibri"/>
                <a:cs typeface="Calibri"/>
                <a:sym typeface="Calibri"/>
              </a:defRPr>
            </a:lvl4pPr>
            <a:lvl5pPr marL="0" marR="0" lvl="4" indent="0" algn="ctr" rtl="0">
              <a:spcBef>
                <a:spcPts val="0"/>
              </a:spcBef>
              <a:buNone/>
              <a:defRPr sz="1000" b="0" i="0" u="none" strike="noStrike" cap="none">
                <a:solidFill>
                  <a:srgbClr val="F2F2F2"/>
                </a:solidFill>
                <a:latin typeface="Calibri"/>
                <a:ea typeface="Calibri"/>
                <a:cs typeface="Calibri"/>
                <a:sym typeface="Calibri"/>
              </a:defRPr>
            </a:lvl5pPr>
            <a:lvl6pPr marL="0" marR="0" lvl="5" indent="0" algn="ctr" rtl="0">
              <a:spcBef>
                <a:spcPts val="0"/>
              </a:spcBef>
              <a:buNone/>
              <a:defRPr sz="1000" b="0" i="0" u="none" strike="noStrike" cap="none">
                <a:solidFill>
                  <a:srgbClr val="F2F2F2"/>
                </a:solidFill>
                <a:latin typeface="Calibri"/>
                <a:ea typeface="Calibri"/>
                <a:cs typeface="Calibri"/>
                <a:sym typeface="Calibri"/>
              </a:defRPr>
            </a:lvl6pPr>
            <a:lvl7pPr marL="0" marR="0" lvl="6" indent="0" algn="ctr" rtl="0">
              <a:spcBef>
                <a:spcPts val="0"/>
              </a:spcBef>
              <a:buNone/>
              <a:defRPr sz="1000" b="0" i="0" u="none" strike="noStrike" cap="none">
                <a:solidFill>
                  <a:srgbClr val="F2F2F2"/>
                </a:solidFill>
                <a:latin typeface="Calibri"/>
                <a:ea typeface="Calibri"/>
                <a:cs typeface="Calibri"/>
                <a:sym typeface="Calibri"/>
              </a:defRPr>
            </a:lvl7pPr>
            <a:lvl8pPr marL="0" marR="0" lvl="7" indent="0" algn="ctr" rtl="0">
              <a:spcBef>
                <a:spcPts val="0"/>
              </a:spcBef>
              <a:buNone/>
              <a:defRPr sz="1000" b="0" i="0" u="none" strike="noStrike" cap="none">
                <a:solidFill>
                  <a:srgbClr val="F2F2F2"/>
                </a:solidFill>
                <a:latin typeface="Calibri"/>
                <a:ea typeface="Calibri"/>
                <a:cs typeface="Calibri"/>
                <a:sym typeface="Calibri"/>
              </a:defRPr>
            </a:lvl8pPr>
            <a:lvl9pPr marL="0" marR="0" lvl="8" indent="0" algn="ctr" rtl="0">
              <a:spcBef>
                <a:spcPts val="0"/>
              </a:spcBef>
              <a:buNone/>
              <a:defRPr sz="1000" b="0" i="0" u="none" strike="noStrike" cap="none">
                <a:solidFill>
                  <a:srgbClr val="F2F2F2"/>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09" name="Google Shape;109;p16"/>
          <p:cNvSpPr txBox="1">
            <a:spLocks noGrp="1"/>
          </p:cNvSpPr>
          <p:nvPr>
            <p:ph type="body" idx="1"/>
          </p:nvPr>
        </p:nvSpPr>
        <p:spPr>
          <a:xfrm>
            <a:off x="282349" y="1069450"/>
            <a:ext cx="4026243" cy="3399071"/>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10000"/>
              </a:lnSpc>
              <a:spcBef>
                <a:spcPts val="500"/>
              </a:spcBef>
              <a:spcAft>
                <a:spcPts val="0"/>
              </a:spcAft>
              <a:buClr>
                <a:srgbClr val="5D5D5D"/>
              </a:buClr>
              <a:buSzPts val="2000"/>
              <a:buFont typeface="Arial"/>
              <a:buChar char="•"/>
              <a:defRPr sz="2000" b="0" i="0" u="none" strike="noStrike" cap="none">
                <a:solidFill>
                  <a:srgbClr val="5D5D5D"/>
                </a:solidFill>
                <a:latin typeface="Open Sans"/>
                <a:ea typeface="Open Sans"/>
                <a:cs typeface="Open Sans"/>
                <a:sym typeface="Open Sans"/>
              </a:defRPr>
            </a:lvl1pPr>
            <a:lvl2pPr marL="914400" marR="0" lvl="1" indent="-355600" algn="l" rtl="0">
              <a:lnSpc>
                <a:spcPct val="110000"/>
              </a:lnSpc>
              <a:spcBef>
                <a:spcPts val="500"/>
              </a:spcBef>
              <a:spcAft>
                <a:spcPts val="0"/>
              </a:spcAft>
              <a:buClr>
                <a:srgbClr val="5D5D5D"/>
              </a:buClr>
              <a:buSzPts val="2000"/>
              <a:buFont typeface="Arial"/>
              <a:buChar char="•"/>
              <a:defRPr sz="2000" b="0" i="0" u="none" strike="noStrike" cap="none">
                <a:solidFill>
                  <a:srgbClr val="5D5D5D"/>
                </a:solidFill>
                <a:latin typeface="Open Sans"/>
                <a:ea typeface="Open Sans"/>
                <a:cs typeface="Open Sans"/>
                <a:sym typeface="Open Sans"/>
              </a:defRPr>
            </a:lvl2pPr>
            <a:lvl3pPr marL="1371600" marR="0" lvl="2" indent="-355600" algn="l" rtl="0">
              <a:lnSpc>
                <a:spcPct val="110000"/>
              </a:lnSpc>
              <a:spcBef>
                <a:spcPts val="500"/>
              </a:spcBef>
              <a:spcAft>
                <a:spcPts val="0"/>
              </a:spcAft>
              <a:buClr>
                <a:srgbClr val="5D5D5D"/>
              </a:buClr>
              <a:buSzPts val="2000"/>
              <a:buFont typeface="Arial"/>
              <a:buChar char="•"/>
              <a:defRPr sz="2000" b="0" i="1" u="none" strike="noStrike" cap="none">
                <a:solidFill>
                  <a:srgbClr val="5D5D5D"/>
                </a:solidFill>
                <a:latin typeface="Open Sans"/>
                <a:ea typeface="Open Sans"/>
                <a:cs typeface="Open Sans"/>
                <a:sym typeface="Open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10" name="Google Shape;110;p16"/>
          <p:cNvPicPr preferRelativeResize="0"/>
          <p:nvPr/>
        </p:nvPicPr>
        <p:blipFill>
          <a:blip r:embed="rId2">
            <a:alphaModFix/>
          </a:blip>
          <a:stretch>
            <a:fillRect/>
          </a:stretch>
        </p:blipFill>
        <p:spPr>
          <a:xfrm>
            <a:off x="8246975" y="4677400"/>
            <a:ext cx="766751" cy="3067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Slide" type="title">
  <p:cSld name="1_Title Slide">
    <p:spTree>
      <p:nvGrpSpPr>
        <p:cNvPr id="1" name="Shape 56"/>
        <p:cNvGrpSpPr/>
        <p:nvPr/>
      </p:nvGrpSpPr>
      <p:grpSpPr>
        <a:xfrm>
          <a:off x="0" y="0"/>
          <a:ext cx="0" cy="0"/>
          <a:chOff x="0" y="0"/>
          <a:chExt cx="0" cy="0"/>
        </a:xfrm>
      </p:grpSpPr>
      <p:pic>
        <p:nvPicPr>
          <p:cNvPr id="8" name="Picture 7" descr="482014703 High 2.jpg">
            <a:extLst>
              <a:ext uri="{FF2B5EF4-FFF2-40B4-BE49-F238E27FC236}">
                <a16:creationId xmlns:a16="http://schemas.microsoft.com/office/drawing/2014/main" id="{8BD1DC83-29A5-DE40-9E01-7F6C76AD6B66}"/>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rot="16200000">
            <a:off x="1996017" y="-1996016"/>
            <a:ext cx="5151968" cy="9143998"/>
          </a:xfrm>
          <a:prstGeom prst="rect">
            <a:avLst/>
          </a:prstGeom>
        </p:spPr>
      </p:pic>
      <p:sp>
        <p:nvSpPr>
          <p:cNvPr id="59" name="Shape 59"/>
          <p:cNvSpPr txBox="1">
            <a:spLocks noGrp="1"/>
          </p:cNvSpPr>
          <p:nvPr>
            <p:ph type="ctrTitle"/>
          </p:nvPr>
        </p:nvSpPr>
        <p:spPr>
          <a:xfrm>
            <a:off x="1016001" y="1056218"/>
            <a:ext cx="6875100" cy="15600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262626"/>
              </a:buClr>
              <a:buSzPts val="1400"/>
              <a:buFont typeface="Calibri"/>
              <a:buNone/>
              <a:defRPr sz="3800" b="1" i="0" u="none" strike="noStrike" cap="none">
                <a:solidFill>
                  <a:srgbClr val="262626"/>
                </a:solidFill>
                <a:latin typeface="Calibri"/>
                <a:ea typeface="Calibri"/>
                <a:cs typeface="Calibri"/>
                <a:sym typeface="Calibri"/>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60" name="Shape 60"/>
          <p:cNvSpPr txBox="1">
            <a:spLocks noGrp="1"/>
          </p:cNvSpPr>
          <p:nvPr>
            <p:ph type="subTitle" idx="1"/>
          </p:nvPr>
        </p:nvSpPr>
        <p:spPr>
          <a:xfrm>
            <a:off x="1016001" y="2726268"/>
            <a:ext cx="4978500" cy="18372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500"/>
              </a:spcBef>
              <a:spcAft>
                <a:spcPts val="0"/>
              </a:spcAft>
              <a:buClr>
                <a:srgbClr val="69B445"/>
              </a:buClr>
              <a:buSzPts val="2200"/>
              <a:buFont typeface="Arial"/>
              <a:buNone/>
              <a:defRPr sz="3200" b="1" i="0" u="none" strike="noStrike" cap="none">
                <a:solidFill>
                  <a:srgbClr val="006990"/>
                </a:solidFill>
                <a:latin typeface="Calibri"/>
                <a:ea typeface="Calibri"/>
                <a:cs typeface="Calibri"/>
                <a:sym typeface="Calibri"/>
              </a:defRPr>
            </a:lvl1pPr>
            <a:lvl2pPr marL="457200" marR="0" lvl="1" indent="0" algn="ctr" rtl="0">
              <a:lnSpc>
                <a:spcPct val="90000"/>
              </a:lnSpc>
              <a:spcBef>
                <a:spcPts val="500"/>
              </a:spcBef>
              <a:spcAft>
                <a:spcPts val="0"/>
              </a:spcAft>
              <a:buClr>
                <a:srgbClr val="69B445"/>
              </a:buClr>
              <a:buSzPts val="2000"/>
              <a:buFont typeface="Arial"/>
              <a:buNone/>
              <a:defRPr sz="2000" b="0" i="0" u="none" strike="noStrike" cap="none">
                <a:solidFill>
                  <a:srgbClr val="888888"/>
                </a:solidFill>
                <a:latin typeface="Calibri"/>
                <a:ea typeface="Calibri"/>
                <a:cs typeface="Calibri"/>
                <a:sym typeface="Calibri"/>
              </a:defRPr>
            </a:lvl2pPr>
            <a:lvl3pPr marL="914400" marR="0" lvl="2" indent="0" algn="ctr" rtl="0">
              <a:lnSpc>
                <a:spcPct val="90000"/>
              </a:lnSpc>
              <a:spcBef>
                <a:spcPts val="500"/>
              </a:spcBef>
              <a:spcAft>
                <a:spcPts val="0"/>
              </a:spcAft>
              <a:buClr>
                <a:srgbClr val="69B445"/>
              </a:buClr>
              <a:buSzPts val="1800"/>
              <a:buFont typeface="Arial"/>
              <a:buNone/>
              <a:defRPr sz="18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7" name="Picture 6" descr="neo4j_logo.png">
            <a:extLst>
              <a:ext uri="{FF2B5EF4-FFF2-40B4-BE49-F238E27FC236}">
                <a16:creationId xmlns:a16="http://schemas.microsoft.com/office/drawing/2014/main" id="{BBD1A632-E6AC-8645-9AAB-FF0745C45D1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456128" y="3398269"/>
            <a:ext cx="1738128" cy="694045"/>
          </a:xfrm>
          <a:prstGeom prst="rect">
            <a:avLst/>
          </a:prstGeom>
        </p:spPr>
      </p:pic>
    </p:spTree>
    <p:extLst>
      <p:ext uri="{BB962C8B-B14F-4D97-AF65-F5344CB8AC3E}">
        <p14:creationId xmlns:p14="http://schemas.microsoft.com/office/powerpoint/2010/main" val="3185352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body" idx="1"/>
          </p:nvPr>
        </p:nvSpPr>
        <p:spPr>
          <a:xfrm>
            <a:off x="583261" y="1237224"/>
            <a:ext cx="8182670" cy="3443148"/>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10000"/>
              </a:lnSpc>
              <a:spcBef>
                <a:spcPts val="500"/>
              </a:spcBef>
              <a:spcAft>
                <a:spcPts val="0"/>
              </a:spcAft>
              <a:buClr>
                <a:srgbClr val="53585F"/>
              </a:buClr>
              <a:buSzPts val="2000"/>
              <a:buFont typeface="Arial"/>
              <a:buChar char="•"/>
              <a:defRPr sz="2000" b="0" i="0" u="none" strike="noStrike" cap="none">
                <a:solidFill>
                  <a:srgbClr val="53585F"/>
                </a:solidFill>
                <a:latin typeface="Open Sans"/>
                <a:ea typeface="Open Sans"/>
                <a:cs typeface="Open Sans"/>
                <a:sym typeface="Open Sans"/>
              </a:defRPr>
            </a:lvl1pPr>
            <a:lvl2pPr marL="914400" marR="0" lvl="1" indent="-355600" algn="l" rtl="0">
              <a:lnSpc>
                <a:spcPct val="110000"/>
              </a:lnSpc>
              <a:spcBef>
                <a:spcPts val="500"/>
              </a:spcBef>
              <a:spcAft>
                <a:spcPts val="0"/>
              </a:spcAft>
              <a:buClr>
                <a:srgbClr val="53585F"/>
              </a:buClr>
              <a:buSzPts val="2000"/>
              <a:buFont typeface="Arial"/>
              <a:buChar char="•"/>
              <a:defRPr sz="2000" b="0" i="0" u="none" strike="noStrike" cap="none">
                <a:solidFill>
                  <a:srgbClr val="53585F"/>
                </a:solidFill>
                <a:latin typeface="Open Sans"/>
                <a:ea typeface="Open Sans"/>
                <a:cs typeface="Open Sans"/>
                <a:sym typeface="Open Sans"/>
              </a:defRPr>
            </a:lvl2pPr>
            <a:lvl3pPr marL="1371600" marR="0" lvl="2" indent="-355600" algn="l" rtl="0">
              <a:lnSpc>
                <a:spcPct val="110000"/>
              </a:lnSpc>
              <a:spcBef>
                <a:spcPts val="500"/>
              </a:spcBef>
              <a:spcAft>
                <a:spcPts val="0"/>
              </a:spcAft>
              <a:buClr>
                <a:srgbClr val="53585F"/>
              </a:buClr>
              <a:buSzPts val="2000"/>
              <a:buFont typeface="Arial"/>
              <a:buChar char="•"/>
              <a:defRPr sz="2000" b="0" i="1" u="none" strike="noStrike" cap="none">
                <a:solidFill>
                  <a:srgbClr val="53585F"/>
                </a:solidFill>
                <a:latin typeface="Open Sans Light"/>
                <a:ea typeface="Open Sans Light"/>
                <a:cs typeface="Open Sans Light"/>
                <a:sym typeface="Open Sans Light"/>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sldNum" idx="12"/>
          </p:nvPr>
        </p:nvSpPr>
        <p:spPr>
          <a:xfrm>
            <a:off x="154458" y="4764915"/>
            <a:ext cx="428803" cy="274637"/>
          </a:xfrm>
          <a:prstGeom prst="rect">
            <a:avLst/>
          </a:prstGeom>
          <a:noFill/>
          <a:ln>
            <a:noFill/>
          </a:ln>
        </p:spPr>
        <p:txBody>
          <a:bodyPr spcFirstLastPara="1" wrap="square" lIns="91425" tIns="0" rIns="91425" bIns="0" anchor="ctr" anchorCtr="0">
            <a:noAutofit/>
          </a:bodyPr>
          <a:lstStyle>
            <a:lvl1pPr marL="0" marR="0" lvl="0" indent="0" algn="ctr" rtl="0">
              <a:spcBef>
                <a:spcPts val="0"/>
              </a:spcBef>
              <a:buNone/>
              <a:defRPr sz="1000" b="0" i="0" u="none" strike="noStrike" cap="none">
                <a:solidFill>
                  <a:srgbClr val="8B8B8B"/>
                </a:solidFill>
                <a:latin typeface="Calibri"/>
                <a:ea typeface="Calibri"/>
                <a:cs typeface="Calibri"/>
                <a:sym typeface="Calibri"/>
              </a:defRPr>
            </a:lvl1pPr>
            <a:lvl2pPr marL="0" marR="0" lvl="1" indent="0" algn="ctr" rtl="0">
              <a:spcBef>
                <a:spcPts val="0"/>
              </a:spcBef>
              <a:buNone/>
              <a:defRPr sz="1000" b="0" i="0" u="none" strike="noStrike" cap="none">
                <a:solidFill>
                  <a:srgbClr val="8B8B8B"/>
                </a:solidFill>
                <a:latin typeface="Calibri"/>
                <a:ea typeface="Calibri"/>
                <a:cs typeface="Calibri"/>
                <a:sym typeface="Calibri"/>
              </a:defRPr>
            </a:lvl2pPr>
            <a:lvl3pPr marL="0" marR="0" lvl="2" indent="0" algn="ctr" rtl="0">
              <a:spcBef>
                <a:spcPts val="0"/>
              </a:spcBef>
              <a:buNone/>
              <a:defRPr sz="1000" b="0" i="0" u="none" strike="noStrike" cap="none">
                <a:solidFill>
                  <a:srgbClr val="8B8B8B"/>
                </a:solidFill>
                <a:latin typeface="Calibri"/>
                <a:ea typeface="Calibri"/>
                <a:cs typeface="Calibri"/>
                <a:sym typeface="Calibri"/>
              </a:defRPr>
            </a:lvl3pPr>
            <a:lvl4pPr marL="0" marR="0" lvl="3" indent="0" algn="ctr" rtl="0">
              <a:spcBef>
                <a:spcPts val="0"/>
              </a:spcBef>
              <a:buNone/>
              <a:defRPr sz="1000" b="0" i="0" u="none" strike="noStrike" cap="none">
                <a:solidFill>
                  <a:srgbClr val="8B8B8B"/>
                </a:solidFill>
                <a:latin typeface="Calibri"/>
                <a:ea typeface="Calibri"/>
                <a:cs typeface="Calibri"/>
                <a:sym typeface="Calibri"/>
              </a:defRPr>
            </a:lvl4pPr>
            <a:lvl5pPr marL="0" marR="0" lvl="4" indent="0" algn="ctr" rtl="0">
              <a:spcBef>
                <a:spcPts val="0"/>
              </a:spcBef>
              <a:buNone/>
              <a:defRPr sz="1000" b="0" i="0" u="none" strike="noStrike" cap="none">
                <a:solidFill>
                  <a:srgbClr val="8B8B8B"/>
                </a:solidFill>
                <a:latin typeface="Calibri"/>
                <a:ea typeface="Calibri"/>
                <a:cs typeface="Calibri"/>
                <a:sym typeface="Calibri"/>
              </a:defRPr>
            </a:lvl5pPr>
            <a:lvl6pPr marL="0" marR="0" lvl="5" indent="0" algn="ctr" rtl="0">
              <a:spcBef>
                <a:spcPts val="0"/>
              </a:spcBef>
              <a:buNone/>
              <a:defRPr sz="1000" b="0" i="0" u="none" strike="noStrike" cap="none">
                <a:solidFill>
                  <a:srgbClr val="8B8B8B"/>
                </a:solidFill>
                <a:latin typeface="Calibri"/>
                <a:ea typeface="Calibri"/>
                <a:cs typeface="Calibri"/>
                <a:sym typeface="Calibri"/>
              </a:defRPr>
            </a:lvl6pPr>
            <a:lvl7pPr marL="0" marR="0" lvl="6" indent="0" algn="ctr" rtl="0">
              <a:spcBef>
                <a:spcPts val="0"/>
              </a:spcBef>
              <a:buNone/>
              <a:defRPr sz="1000" b="0" i="0" u="none" strike="noStrike" cap="none">
                <a:solidFill>
                  <a:srgbClr val="8B8B8B"/>
                </a:solidFill>
                <a:latin typeface="Calibri"/>
                <a:ea typeface="Calibri"/>
                <a:cs typeface="Calibri"/>
                <a:sym typeface="Calibri"/>
              </a:defRPr>
            </a:lvl7pPr>
            <a:lvl8pPr marL="0" marR="0" lvl="7" indent="0" algn="ctr" rtl="0">
              <a:spcBef>
                <a:spcPts val="0"/>
              </a:spcBef>
              <a:buNone/>
              <a:defRPr sz="1000" b="0" i="0" u="none" strike="noStrike" cap="none">
                <a:solidFill>
                  <a:srgbClr val="8B8B8B"/>
                </a:solidFill>
                <a:latin typeface="Calibri"/>
                <a:ea typeface="Calibri"/>
                <a:cs typeface="Calibri"/>
                <a:sym typeface="Calibri"/>
              </a:defRPr>
            </a:lvl8pPr>
            <a:lvl9pPr marL="0" marR="0" lvl="8" indent="0" algn="ctr" rtl="0">
              <a:spcBef>
                <a:spcPts val="0"/>
              </a:spcBef>
              <a:buNone/>
              <a:defRPr sz="1000" b="0" i="0" u="none" strike="noStrike" cap="none">
                <a:solidFill>
                  <a:srgbClr val="8B8B8B"/>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pic>
        <p:nvPicPr>
          <p:cNvPr id="12" name="Google Shape;12;p1"/>
          <p:cNvPicPr preferRelativeResize="0"/>
          <p:nvPr/>
        </p:nvPicPr>
        <p:blipFill>
          <a:blip r:embed="rId20">
            <a:alphaModFix/>
          </a:blip>
          <a:stretch>
            <a:fillRect/>
          </a:stretch>
        </p:blipFill>
        <p:spPr>
          <a:xfrm>
            <a:off x="8246975" y="4677400"/>
            <a:ext cx="766751" cy="306700"/>
          </a:xfrm>
          <a:prstGeom prst="rect">
            <a:avLst/>
          </a:prstGeom>
          <a:noFill/>
          <a:ln>
            <a:noFill/>
          </a:ln>
        </p:spPr>
      </p:pic>
      <p:pic>
        <p:nvPicPr>
          <p:cNvPr id="13" name="Google Shape;13;p1"/>
          <p:cNvPicPr preferRelativeResize="0"/>
          <p:nvPr/>
        </p:nvPicPr>
        <p:blipFill rotWithShape="1">
          <a:blip r:embed="rId21">
            <a:alphaModFix/>
          </a:blip>
          <a:srcRect/>
          <a:stretch/>
        </p:blipFill>
        <p:spPr>
          <a:xfrm>
            <a:off x="-9407" y="5039552"/>
            <a:ext cx="9162300" cy="120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6" r:id="rId5"/>
    <p:sldLayoutId id="2147483660" r:id="rId6"/>
    <p:sldLayoutId id="2147483661" r:id="rId7"/>
    <p:sldLayoutId id="2147483662" r:id="rId8"/>
    <p:sldLayoutId id="2147483670" r:id="rId9"/>
    <p:sldLayoutId id="2147483671" r:id="rId10"/>
    <p:sldLayoutId id="2147483672" r:id="rId11"/>
    <p:sldLayoutId id="2147483677" r:id="rId12"/>
    <p:sldLayoutId id="2147483678" r:id="rId13"/>
    <p:sldLayoutId id="2147483679" r:id="rId14"/>
    <p:sldLayoutId id="2147483680" r:id="rId15"/>
    <p:sldLayoutId id="2147483681" r:id="rId16"/>
    <p:sldLayoutId id="2147483682" r:id="rId17"/>
    <p:sldLayoutId id="2147483683"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9.xml"/><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3" Type="http://schemas.openxmlformats.org/officeDocument/2006/relationships/hyperlink" Target="https://maxdemarzi.com/2015/08/26/modeling-airline-flights-in-neo4j/" TargetMode="External"/><Relationship Id="rId2" Type="http://schemas.openxmlformats.org/officeDocument/2006/relationships/notesSlide" Target="../notesSlides/notesSlide111.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NB184T-S46w"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2.xml"/><Relationship Id="rId1" Type="http://schemas.openxmlformats.org/officeDocument/2006/relationships/slideLayout" Target="../slideLayouts/slideLayout15.xml"/><Relationship Id="rId5" Type="http://schemas.openxmlformats.org/officeDocument/2006/relationships/image" Target="../media/image68.png"/><Relationship Id="rId4" Type="http://schemas.openxmlformats.org/officeDocument/2006/relationships/image" Target="../media/image67.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5.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6.xml"/></Relationships>
</file>

<file path=ppt/slides/_rels/slide1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9.xml"/><Relationship Id="rId1" Type="http://schemas.openxmlformats.org/officeDocument/2006/relationships/slideLayout" Target="../slideLayouts/slideLayout15.xml"/><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3.xml"/><Relationship Id="rId1" Type="http://schemas.openxmlformats.org/officeDocument/2006/relationships/slideLayout" Target="../slideLayouts/slideLayout15.xml"/><Relationship Id="rId4" Type="http://schemas.openxmlformats.org/officeDocument/2006/relationships/image" Target="../media/image77.png"/></Relationships>
</file>

<file path=ppt/slides/_rels/slide1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4.xml"/><Relationship Id="rId1" Type="http://schemas.openxmlformats.org/officeDocument/2006/relationships/slideLayout" Target="../slideLayouts/slideLayout15.xml"/><Relationship Id="rId4" Type="http://schemas.openxmlformats.org/officeDocument/2006/relationships/image" Target="../media/image75.png"/></Relationships>
</file>

<file path=ppt/slides/_rels/slide1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5.xml"/><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5.xml"/><Relationship Id="rId4" Type="http://schemas.openxmlformats.org/officeDocument/2006/relationships/image" Target="../media/image78.png"/></Relationships>
</file>

<file path=ppt/slides/_rels/slide1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7.xml"/><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8.xml"/><Relationship Id="rId1" Type="http://schemas.openxmlformats.org/officeDocument/2006/relationships/slideLayout" Target="../slideLayouts/slideLayout15.xml"/><Relationship Id="rId4" Type="http://schemas.openxmlformats.org/officeDocument/2006/relationships/image" Target="../media/image78.png"/></Relationships>
</file>

<file path=ppt/slides/_rels/slide1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4.xml"/><Relationship Id="rId1" Type="http://schemas.openxmlformats.org/officeDocument/2006/relationships/slideLayout" Target="../slideLayouts/slideLayout15.xml"/><Relationship Id="rId4" Type="http://schemas.openxmlformats.org/officeDocument/2006/relationships/image" Target="../media/image78.png"/></Relationships>
</file>

<file path=ppt/slides/_rels/slide1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5.xml"/><Relationship Id="rId1" Type="http://schemas.openxmlformats.org/officeDocument/2006/relationships/slideLayout" Target="../slideLayouts/slideLayout15.xml"/><Relationship Id="rId4" Type="http://schemas.openxmlformats.org/officeDocument/2006/relationships/image" Target="../media/image84.png"/></Relationships>
</file>

<file path=ppt/slides/_rels/slide1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6.xml"/><Relationship Id="rId1" Type="http://schemas.openxmlformats.org/officeDocument/2006/relationships/slideLayout" Target="../slideLayouts/slideLayout15.xml"/><Relationship Id="rId4" Type="http://schemas.openxmlformats.org/officeDocument/2006/relationships/image" Target="../media/image85.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8.xml"/><Relationship Id="rId1" Type="http://schemas.openxmlformats.org/officeDocument/2006/relationships/slideLayout" Target="../slideLayouts/slideLayout15.xml"/><Relationship Id="rId4" Type="http://schemas.openxmlformats.org/officeDocument/2006/relationships/image" Target="../media/image85.png"/></Relationships>
</file>

<file path=ppt/slides/_rels/slide1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9.xml"/><Relationship Id="rId1" Type="http://schemas.openxmlformats.org/officeDocument/2006/relationships/slideLayout" Target="../slideLayouts/slideLayout15.xml"/><Relationship Id="rId4" Type="http://schemas.openxmlformats.org/officeDocument/2006/relationships/image" Target="../media/image8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0.xml"/><Relationship Id="rId1" Type="http://schemas.openxmlformats.org/officeDocument/2006/relationships/slideLayout" Target="../slideLayouts/slideLayout15.xml"/><Relationship Id="rId4" Type="http://schemas.openxmlformats.org/officeDocument/2006/relationships/image" Target="../media/image85.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6.xml"/></Relationships>
</file>

<file path=ppt/slides/_rels/slide1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2.xml"/><Relationship Id="rId1" Type="http://schemas.openxmlformats.org/officeDocument/2006/relationships/slideLayout" Target="../slideLayouts/slideLayout15.xml"/><Relationship Id="rId5" Type="http://schemas.openxmlformats.org/officeDocument/2006/relationships/image" Target="../media/image90.png"/><Relationship Id="rId4" Type="http://schemas.openxmlformats.org/officeDocument/2006/relationships/image" Target="../media/image89.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neo4j.com/download"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hyperlink" Target="http://neo4j.com/sandbox"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hyperlink" Target="mailto:alex.rivilis@neo4j.com"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hyperlink" Target="mailto:dan.paczosa@neo4j.co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hyperlink" Target="http://www.apcjones.com/arrows" TargetMode="External"/><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hyperlink" Target="http://www.sli.do/"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hyperlink" Target="http://www.apcjones.com/arrows" TargetMode="External"/><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hyperlink" Target="https://r.neo4j.com/neo4j-intro-modeling"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8.xml"/><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5.xml"/><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611489" y="1615214"/>
            <a:ext cx="7516500" cy="765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Font typeface="Open Sans ExtraBold"/>
              <a:buNone/>
            </a:pPr>
            <a:r>
              <a:rPr lang="en-US" dirty="0"/>
              <a:t>Introduction </a:t>
            </a:r>
            <a:endParaRPr dirty="0"/>
          </a:p>
          <a:p>
            <a:pPr marL="0" marR="0" lvl="0" indent="0" algn="l" rtl="0">
              <a:spcBef>
                <a:spcPts val="0"/>
              </a:spcBef>
              <a:spcAft>
                <a:spcPts val="0"/>
              </a:spcAft>
              <a:buClr>
                <a:schemeClr val="lt1"/>
              </a:buClr>
              <a:buFont typeface="Open Sans ExtraBold"/>
              <a:buNone/>
            </a:pPr>
            <a:r>
              <a:rPr lang="en-US" dirty="0"/>
              <a:t>to </a:t>
            </a:r>
            <a:endParaRPr dirty="0"/>
          </a:p>
          <a:p>
            <a:pPr marL="0" marR="0" lvl="0" indent="0" algn="l" rtl="0">
              <a:spcBef>
                <a:spcPts val="0"/>
              </a:spcBef>
              <a:spcAft>
                <a:spcPts val="0"/>
              </a:spcAft>
              <a:buClr>
                <a:schemeClr val="lt1"/>
              </a:buClr>
              <a:buFont typeface="Open Sans ExtraBold"/>
              <a:buNone/>
            </a:pPr>
            <a:r>
              <a:rPr lang="en-US" dirty="0"/>
              <a:t>Neo4j Graph Data Modeling</a:t>
            </a:r>
            <a:endParaRPr sz="4000" b="1" i="1" u="none" strike="noStrike" cap="none" dirty="0">
              <a:solidFill>
                <a:srgbClr val="2092E7"/>
              </a:solidFill>
              <a:latin typeface="Open Sans ExtraBold"/>
              <a:ea typeface="Open Sans ExtraBold"/>
              <a:cs typeface="Open Sans ExtraBold"/>
              <a:sym typeface="Open Sans ExtraBold"/>
            </a:endParaRPr>
          </a:p>
        </p:txBody>
      </p:sp>
      <p:sp>
        <p:nvSpPr>
          <p:cNvPr id="117" name="Google Shape;117;p17"/>
          <p:cNvSpPr txBox="1"/>
          <p:nvPr/>
        </p:nvSpPr>
        <p:spPr>
          <a:xfrm>
            <a:off x="170375" y="4414675"/>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lt1"/>
                </a:solidFill>
                <a:latin typeface="Open Sans"/>
                <a:ea typeface="Open Sans"/>
                <a:cs typeface="Open Sans"/>
                <a:sym typeface="Open Sans"/>
              </a:rPr>
              <a:t>V 1.1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0"/>
          <p:cNvSpPr txBox="1">
            <a:spLocks noGrp="1"/>
          </p:cNvSpPr>
          <p:nvPr>
            <p:ph type="title"/>
          </p:nvPr>
        </p:nvSpPr>
        <p:spPr>
          <a:xfrm>
            <a:off x="247525" y="213418"/>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Traversal</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170" name="Google Shape;170;p20"/>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10</a:t>
            </a:fld>
            <a:endParaRPr/>
          </a:p>
        </p:txBody>
      </p:sp>
      <p:sp>
        <p:nvSpPr>
          <p:cNvPr id="171" name="Google Shape;171;p20"/>
          <p:cNvSpPr txBox="1">
            <a:spLocks noGrp="1"/>
          </p:cNvSpPr>
          <p:nvPr>
            <p:ph type="body" idx="4294967295"/>
          </p:nvPr>
        </p:nvSpPr>
        <p:spPr>
          <a:xfrm>
            <a:off x="397050" y="969850"/>
            <a:ext cx="4861200" cy="20148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90000"/>
              </a:lnSpc>
              <a:spcBef>
                <a:spcPts val="200"/>
              </a:spcBef>
              <a:spcAft>
                <a:spcPts val="0"/>
              </a:spcAft>
              <a:buClr>
                <a:srgbClr val="434343"/>
              </a:buClr>
              <a:buSzPts val="2400"/>
              <a:buFont typeface="Arial"/>
              <a:buChar char="•"/>
            </a:pPr>
            <a:r>
              <a:rPr lang="en-US" sz="2400" dirty="0">
                <a:solidFill>
                  <a:srgbClr val="434343"/>
                </a:solidFill>
                <a:latin typeface="Arial"/>
                <a:ea typeface="Arial"/>
                <a:cs typeface="Arial"/>
                <a:sym typeface="Arial"/>
              </a:rPr>
              <a:t>Anchor &amp; expand</a:t>
            </a:r>
            <a:endParaRPr sz="2400" dirty="0">
              <a:solidFill>
                <a:srgbClr val="434343"/>
              </a:solidFill>
              <a:latin typeface="Arial"/>
              <a:ea typeface="Arial"/>
              <a:cs typeface="Arial"/>
              <a:sym typeface="Arial"/>
            </a:endParaRPr>
          </a:p>
          <a:p>
            <a:pPr marL="457200" marR="0" lvl="0" indent="-381000" algn="l" rtl="0">
              <a:lnSpc>
                <a:spcPct val="90000"/>
              </a:lnSpc>
              <a:spcBef>
                <a:spcPts val="0"/>
              </a:spcBef>
              <a:spcAft>
                <a:spcPts val="0"/>
              </a:spcAft>
              <a:buClr>
                <a:srgbClr val="434343"/>
              </a:buClr>
              <a:buSzPts val="2400"/>
              <a:buFont typeface="Arial"/>
              <a:buChar char="•"/>
            </a:pPr>
            <a:r>
              <a:rPr lang="en-US" sz="2400" dirty="0">
                <a:solidFill>
                  <a:srgbClr val="434343"/>
                </a:solidFill>
                <a:latin typeface="Arial"/>
                <a:ea typeface="Arial"/>
                <a:cs typeface="Arial"/>
                <a:sym typeface="Arial"/>
              </a:rPr>
              <a:t>Uniqueness (trails)</a:t>
            </a:r>
            <a:endParaRPr sz="2400" dirty="0">
              <a:solidFill>
                <a:srgbClr val="434343"/>
              </a:solidFill>
              <a:latin typeface="Arial"/>
              <a:ea typeface="Arial"/>
              <a:cs typeface="Arial"/>
              <a:sym typeface="Arial"/>
            </a:endParaRPr>
          </a:p>
          <a:p>
            <a:pPr marL="457200" marR="0" lvl="0" indent="0" algn="l" rtl="0">
              <a:lnSpc>
                <a:spcPct val="90000"/>
              </a:lnSpc>
              <a:spcBef>
                <a:spcPts val="200"/>
              </a:spcBef>
              <a:spcAft>
                <a:spcPts val="0"/>
              </a:spcAft>
              <a:buNone/>
            </a:pPr>
            <a:endParaRPr sz="2400" dirty="0">
              <a:solidFill>
                <a:srgbClr val="434343"/>
              </a:solidFill>
            </a:endParaRPr>
          </a:p>
        </p:txBody>
      </p:sp>
      <p:sp>
        <p:nvSpPr>
          <p:cNvPr id="172" name="Google Shape;172;p20"/>
          <p:cNvSpPr/>
          <p:nvPr/>
        </p:nvSpPr>
        <p:spPr>
          <a:xfrm>
            <a:off x="220175" y="3927225"/>
            <a:ext cx="5173200" cy="8571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txBox="1"/>
          <p:nvPr/>
        </p:nvSpPr>
        <p:spPr>
          <a:xfrm>
            <a:off x="220175" y="3797525"/>
            <a:ext cx="73455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latin typeface="Courier New"/>
                <a:ea typeface="Courier New"/>
                <a:cs typeface="Courier New"/>
                <a:sym typeface="Courier New"/>
              </a:rPr>
              <a:t>MATCH (r:Residence)&lt;-[:OWNS]-(p)</a:t>
            </a:r>
            <a:endParaRPr sz="18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800">
                <a:solidFill>
                  <a:schemeClr val="dk1"/>
                </a:solidFill>
                <a:latin typeface="Courier New"/>
                <a:ea typeface="Courier New"/>
                <a:cs typeface="Courier New"/>
                <a:sym typeface="Courier New"/>
              </a:rPr>
              <a:t>WHERE r.address = '475 Broad Street'</a:t>
            </a:r>
            <a:endParaRPr sz="180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800">
                <a:solidFill>
                  <a:schemeClr val="dk1"/>
                </a:solidFill>
                <a:latin typeface="Courier New"/>
                <a:ea typeface="Courier New"/>
                <a:cs typeface="Courier New"/>
                <a:sym typeface="Courier New"/>
              </a:rPr>
              <a:t>RETURN p</a:t>
            </a:r>
            <a:endParaRPr sz="1800">
              <a:solidFill>
                <a:schemeClr val="dk1"/>
              </a:solidFill>
              <a:latin typeface="Courier New"/>
              <a:ea typeface="Courier New"/>
              <a:cs typeface="Courier New"/>
              <a:sym typeface="Courier New"/>
            </a:endParaRPr>
          </a:p>
          <a:p>
            <a:pPr marL="0" lvl="0" indent="0" algn="l" rtl="0">
              <a:spcBef>
                <a:spcPts val="0"/>
              </a:spcBef>
              <a:spcAft>
                <a:spcPts val="0"/>
              </a:spcAft>
              <a:buNone/>
            </a:pPr>
            <a:endParaRPr>
              <a:latin typeface="Open Sans"/>
              <a:ea typeface="Open Sans"/>
              <a:cs typeface="Open Sans"/>
              <a:sym typeface="Open Sans"/>
            </a:endParaRPr>
          </a:p>
        </p:txBody>
      </p:sp>
      <p:sp>
        <p:nvSpPr>
          <p:cNvPr id="174" name="Google Shape;174;p20"/>
          <p:cNvSpPr/>
          <p:nvPr/>
        </p:nvSpPr>
        <p:spPr>
          <a:xfrm>
            <a:off x="5560036" y="3049631"/>
            <a:ext cx="1259700" cy="1259700"/>
          </a:xfrm>
          <a:prstGeom prst="ellipse">
            <a:avLst/>
          </a:prstGeom>
          <a:solidFill>
            <a:schemeClr val="lt2"/>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 name="Google Shape;175;p20"/>
          <p:cNvSpPr/>
          <p:nvPr/>
        </p:nvSpPr>
        <p:spPr>
          <a:xfrm>
            <a:off x="3815355" y="972768"/>
            <a:ext cx="1259700" cy="1259700"/>
          </a:xfrm>
          <a:prstGeom prst="ellipse">
            <a:avLst/>
          </a:prstGeom>
          <a:solidFill>
            <a:schemeClr val="dk2"/>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76" name="Google Shape;176;p20"/>
          <p:cNvGrpSpPr/>
          <p:nvPr/>
        </p:nvGrpSpPr>
        <p:grpSpPr>
          <a:xfrm>
            <a:off x="4013871" y="1097380"/>
            <a:ext cx="878728" cy="930104"/>
            <a:chOff x="3899736" y="1043841"/>
            <a:chExt cx="1236600" cy="1308900"/>
          </a:xfrm>
        </p:grpSpPr>
        <p:pic>
          <p:nvPicPr>
            <p:cNvPr id="177" name="Google Shape;177;p20" descr="ManAvatarAqua.png"/>
            <p:cNvPicPr preferRelativeResize="0"/>
            <p:nvPr/>
          </p:nvPicPr>
          <p:blipFill rotWithShape="1">
            <a:blip r:embed="rId3">
              <a:alphaModFix/>
            </a:blip>
            <a:srcRect/>
            <a:stretch/>
          </p:blipFill>
          <p:spPr>
            <a:xfrm>
              <a:off x="3932327" y="1043841"/>
              <a:ext cx="1181400" cy="1308900"/>
            </a:xfrm>
            <a:prstGeom prst="rect">
              <a:avLst/>
            </a:prstGeom>
            <a:noFill/>
            <a:ln>
              <a:noFill/>
            </a:ln>
          </p:spPr>
        </p:pic>
        <p:sp>
          <p:nvSpPr>
            <p:cNvPr id="178" name="Google Shape;178;p20"/>
            <p:cNvSpPr txBox="1"/>
            <p:nvPr/>
          </p:nvSpPr>
          <p:spPr>
            <a:xfrm>
              <a:off x="3899736" y="1876686"/>
              <a:ext cx="1236600" cy="454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latin typeface="Calibri"/>
                  <a:ea typeface="Calibri"/>
                  <a:cs typeface="Calibri"/>
                  <a:sym typeface="Calibri"/>
                </a:rPr>
                <a:t>Person</a:t>
              </a:r>
              <a:endParaRPr sz="1000">
                <a:latin typeface="Calibri"/>
                <a:ea typeface="Calibri"/>
                <a:cs typeface="Calibri"/>
                <a:sym typeface="Calibri"/>
              </a:endParaRPr>
            </a:p>
          </p:txBody>
        </p:sp>
      </p:grpSp>
      <p:sp>
        <p:nvSpPr>
          <p:cNvPr id="179" name="Google Shape;179;p20"/>
          <p:cNvSpPr/>
          <p:nvPr/>
        </p:nvSpPr>
        <p:spPr>
          <a:xfrm>
            <a:off x="7162105" y="962143"/>
            <a:ext cx="1259700" cy="1259700"/>
          </a:xfrm>
          <a:prstGeom prst="ellipse">
            <a:avLst/>
          </a:prstGeom>
          <a:solidFill>
            <a:schemeClr val="dk2"/>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80" name="Google Shape;180;p20"/>
          <p:cNvGrpSpPr/>
          <p:nvPr/>
        </p:nvGrpSpPr>
        <p:grpSpPr>
          <a:xfrm>
            <a:off x="7363045" y="1091541"/>
            <a:ext cx="862739" cy="932873"/>
            <a:chOff x="7096117" y="1080434"/>
            <a:chExt cx="1214100" cy="1323600"/>
          </a:xfrm>
        </p:grpSpPr>
        <p:pic>
          <p:nvPicPr>
            <p:cNvPr id="181" name="Google Shape;181;p20" descr="WomanAvatarOrange.png"/>
            <p:cNvPicPr preferRelativeResize="0"/>
            <p:nvPr/>
          </p:nvPicPr>
          <p:blipFill rotWithShape="1">
            <a:blip r:embed="rId4">
              <a:alphaModFix/>
            </a:blip>
            <a:srcRect/>
            <a:stretch/>
          </p:blipFill>
          <p:spPr>
            <a:xfrm>
              <a:off x="7164172" y="1080434"/>
              <a:ext cx="1078200" cy="1323600"/>
            </a:xfrm>
            <a:prstGeom prst="rect">
              <a:avLst/>
            </a:prstGeom>
            <a:noFill/>
            <a:ln>
              <a:noFill/>
            </a:ln>
          </p:spPr>
        </p:pic>
        <p:sp>
          <p:nvSpPr>
            <p:cNvPr id="182" name="Google Shape;182;p20"/>
            <p:cNvSpPr txBox="1"/>
            <p:nvPr/>
          </p:nvSpPr>
          <p:spPr>
            <a:xfrm>
              <a:off x="7096117" y="1917489"/>
              <a:ext cx="1214100" cy="458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latin typeface="Calibri"/>
                  <a:ea typeface="Calibri"/>
                  <a:cs typeface="Calibri"/>
                  <a:sym typeface="Calibri"/>
                </a:rPr>
                <a:t>Person</a:t>
              </a:r>
              <a:endParaRPr sz="1000">
                <a:latin typeface="Calibri"/>
                <a:ea typeface="Calibri"/>
                <a:cs typeface="Calibri"/>
                <a:sym typeface="Calibri"/>
              </a:endParaRPr>
            </a:p>
          </p:txBody>
        </p:sp>
      </p:grpSp>
      <p:grpSp>
        <p:nvGrpSpPr>
          <p:cNvPr id="183" name="Google Shape;183;p20"/>
          <p:cNvGrpSpPr/>
          <p:nvPr/>
        </p:nvGrpSpPr>
        <p:grpSpPr>
          <a:xfrm>
            <a:off x="5753293" y="3259769"/>
            <a:ext cx="979005" cy="839420"/>
            <a:chOff x="1564047" y="2768278"/>
            <a:chExt cx="1604400" cy="1374522"/>
          </a:xfrm>
        </p:grpSpPr>
        <p:sp>
          <p:nvSpPr>
            <p:cNvPr id="184" name="Google Shape;184;p20"/>
            <p:cNvSpPr/>
            <p:nvPr/>
          </p:nvSpPr>
          <p:spPr>
            <a:xfrm>
              <a:off x="1833225" y="3825100"/>
              <a:ext cx="407400" cy="317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2483675" y="3825100"/>
              <a:ext cx="407400" cy="317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0"/>
            <p:cNvSpPr/>
            <p:nvPr/>
          </p:nvSpPr>
          <p:spPr>
            <a:xfrm>
              <a:off x="1833325" y="3598750"/>
              <a:ext cx="1057800" cy="226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0"/>
            <p:cNvSpPr/>
            <p:nvPr/>
          </p:nvSpPr>
          <p:spPr>
            <a:xfrm>
              <a:off x="1833325" y="3038950"/>
              <a:ext cx="1057800" cy="559800"/>
            </a:xfrm>
            <a:prstGeom prst="triangle">
              <a:avLst>
                <a:gd name="adj"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rot="2697426">
              <a:off x="2157842" y="3151396"/>
              <a:ext cx="1133210" cy="121764"/>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rot="8097426">
              <a:off x="1440842" y="3151396"/>
              <a:ext cx="1133210" cy="121764"/>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rot="-2705154">
              <a:off x="1694208" y="2989889"/>
              <a:ext cx="282984" cy="173100"/>
            </a:xfrm>
            <a:prstGeom prst="triangle">
              <a:avLst>
                <a:gd name="adj"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1776300" y="2812450"/>
              <a:ext cx="220500" cy="226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20"/>
          <p:cNvSpPr txBox="1"/>
          <p:nvPr/>
        </p:nvSpPr>
        <p:spPr>
          <a:xfrm>
            <a:off x="5559992" y="3564750"/>
            <a:ext cx="13656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latin typeface="Calibri"/>
                <a:ea typeface="Calibri"/>
                <a:cs typeface="Calibri"/>
                <a:sym typeface="Calibri"/>
              </a:rPr>
              <a:t>Location</a:t>
            </a:r>
            <a:endParaRPr sz="1000">
              <a:latin typeface="Calibri"/>
              <a:ea typeface="Calibri"/>
              <a:cs typeface="Calibri"/>
              <a:sym typeface="Calibri"/>
            </a:endParaRPr>
          </a:p>
          <a:p>
            <a:pPr marL="0" marR="0" lvl="0" indent="0" algn="ctr" rtl="0">
              <a:spcBef>
                <a:spcPts val="0"/>
              </a:spcBef>
              <a:spcAft>
                <a:spcPts val="0"/>
              </a:spcAft>
              <a:buNone/>
            </a:pPr>
            <a:r>
              <a:rPr lang="en-US" sz="1000">
                <a:latin typeface="Calibri"/>
                <a:ea typeface="Calibri"/>
                <a:cs typeface="Calibri"/>
                <a:sym typeface="Calibri"/>
              </a:rPr>
              <a:t>Residence</a:t>
            </a:r>
            <a:endParaRPr sz="1000">
              <a:latin typeface="Calibri"/>
              <a:ea typeface="Calibri"/>
              <a:cs typeface="Calibri"/>
              <a:sym typeface="Calibri"/>
            </a:endParaRPr>
          </a:p>
        </p:txBody>
      </p:sp>
      <p:cxnSp>
        <p:nvCxnSpPr>
          <p:cNvPr id="193" name="Google Shape;193;p20"/>
          <p:cNvCxnSpPr>
            <a:stCxn id="179" idx="5"/>
          </p:cNvCxnSpPr>
          <p:nvPr/>
        </p:nvCxnSpPr>
        <p:spPr>
          <a:xfrm rot="5400000">
            <a:off x="6833926" y="1988464"/>
            <a:ext cx="1354500" cy="1452300"/>
          </a:xfrm>
          <a:prstGeom prst="curvedConnector2">
            <a:avLst/>
          </a:prstGeom>
          <a:noFill/>
          <a:ln w="76200" cap="flat" cmpd="sng">
            <a:solidFill>
              <a:srgbClr val="FF0000"/>
            </a:solidFill>
            <a:prstDash val="solid"/>
            <a:round/>
            <a:headEnd type="none" w="med" len="med"/>
            <a:tailEnd type="triangle" w="med" len="med"/>
          </a:ln>
        </p:spPr>
      </p:cxnSp>
      <p:cxnSp>
        <p:nvCxnSpPr>
          <p:cNvPr id="194" name="Google Shape;194;p20"/>
          <p:cNvCxnSpPr>
            <a:stCxn id="179" idx="4"/>
            <a:endCxn id="174" idx="7"/>
          </p:cNvCxnSpPr>
          <p:nvPr/>
        </p:nvCxnSpPr>
        <p:spPr>
          <a:xfrm rot="5400000">
            <a:off x="6707455" y="2149543"/>
            <a:ext cx="1012200" cy="1156800"/>
          </a:xfrm>
          <a:prstGeom prst="curvedConnector3">
            <a:avLst>
              <a:gd name="adj1" fmla="val 40891"/>
            </a:avLst>
          </a:prstGeom>
          <a:noFill/>
          <a:ln w="76200" cap="flat" cmpd="sng">
            <a:solidFill>
              <a:srgbClr val="B7B7B7"/>
            </a:solidFill>
            <a:prstDash val="solid"/>
            <a:round/>
            <a:headEnd type="none" w="med" len="med"/>
            <a:tailEnd type="triangle" w="med" len="med"/>
          </a:ln>
        </p:spPr>
      </p:cxnSp>
      <p:cxnSp>
        <p:nvCxnSpPr>
          <p:cNvPr id="195" name="Google Shape;195;p20"/>
          <p:cNvCxnSpPr>
            <a:stCxn id="175" idx="4"/>
            <a:endCxn id="192" idx="1"/>
          </p:cNvCxnSpPr>
          <p:nvPr/>
        </p:nvCxnSpPr>
        <p:spPr>
          <a:xfrm rot="-5400000" flipH="1">
            <a:off x="4251855" y="2425818"/>
            <a:ext cx="1501500" cy="1114800"/>
          </a:xfrm>
          <a:prstGeom prst="curvedConnector2">
            <a:avLst/>
          </a:prstGeom>
          <a:noFill/>
          <a:ln w="76200" cap="flat" cmpd="sng">
            <a:solidFill>
              <a:srgbClr val="B7B7B7"/>
            </a:solidFill>
            <a:prstDash val="solid"/>
            <a:round/>
            <a:headEnd type="none" w="med" len="med"/>
            <a:tailEnd type="triangle" w="med" len="med"/>
          </a:ln>
        </p:spPr>
      </p:cxnSp>
      <p:cxnSp>
        <p:nvCxnSpPr>
          <p:cNvPr id="196" name="Google Shape;196;p20"/>
          <p:cNvCxnSpPr>
            <a:stCxn id="175" idx="7"/>
            <a:endCxn id="179" idx="0"/>
          </p:cNvCxnSpPr>
          <p:nvPr/>
        </p:nvCxnSpPr>
        <p:spPr>
          <a:xfrm rot="-5400000">
            <a:off x="6243727" y="-390903"/>
            <a:ext cx="195000" cy="2901300"/>
          </a:xfrm>
          <a:prstGeom prst="curvedConnector3">
            <a:avLst>
              <a:gd name="adj1" fmla="val 222169"/>
            </a:avLst>
          </a:prstGeom>
          <a:noFill/>
          <a:ln w="76200" cap="flat" cmpd="sng">
            <a:solidFill>
              <a:srgbClr val="B7B7B7"/>
            </a:solidFill>
            <a:prstDash val="solid"/>
            <a:round/>
            <a:headEnd type="none" w="med" len="med"/>
            <a:tailEnd type="triangle" w="med" len="med"/>
          </a:ln>
        </p:spPr>
      </p:cxnSp>
      <p:sp>
        <p:nvSpPr>
          <p:cNvPr id="197" name="Google Shape;197;p20"/>
          <p:cNvSpPr/>
          <p:nvPr/>
        </p:nvSpPr>
        <p:spPr>
          <a:xfrm>
            <a:off x="5459613" y="587263"/>
            <a:ext cx="979020" cy="285768"/>
          </a:xfrm>
          <a:prstGeom prst="flowChartTerminator">
            <a:avLst/>
          </a:prstGeom>
          <a:solidFill>
            <a:srgbClr val="EFEFE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MARRIED</a:t>
            </a:r>
            <a:endParaRPr sz="1000"/>
          </a:p>
        </p:txBody>
      </p:sp>
      <p:sp>
        <p:nvSpPr>
          <p:cNvPr id="198" name="Google Shape;198;p20"/>
          <p:cNvSpPr/>
          <p:nvPr/>
        </p:nvSpPr>
        <p:spPr>
          <a:xfrm>
            <a:off x="4198175" y="2834463"/>
            <a:ext cx="979020" cy="285768"/>
          </a:xfrm>
          <a:prstGeom prst="flowChartTerminator">
            <a:avLst/>
          </a:prstGeom>
          <a:solidFill>
            <a:srgbClr val="EFEFE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LIVES_AT</a:t>
            </a:r>
            <a:endParaRPr sz="1000"/>
          </a:p>
        </p:txBody>
      </p:sp>
      <p:sp>
        <p:nvSpPr>
          <p:cNvPr id="199" name="Google Shape;199;p20"/>
          <p:cNvSpPr/>
          <p:nvPr/>
        </p:nvSpPr>
        <p:spPr>
          <a:xfrm>
            <a:off x="6925588" y="2396513"/>
            <a:ext cx="979020" cy="285768"/>
          </a:xfrm>
          <a:prstGeom prst="flowChartTerminator">
            <a:avLst/>
          </a:prstGeom>
          <a:solidFill>
            <a:srgbClr val="EFEFE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LIVES_AT</a:t>
            </a:r>
            <a:endParaRPr sz="1000"/>
          </a:p>
        </p:txBody>
      </p:sp>
      <p:sp>
        <p:nvSpPr>
          <p:cNvPr id="200" name="Google Shape;200;p20"/>
          <p:cNvSpPr/>
          <p:nvPr/>
        </p:nvSpPr>
        <p:spPr>
          <a:xfrm>
            <a:off x="7363050" y="2856938"/>
            <a:ext cx="979020" cy="285768"/>
          </a:xfrm>
          <a:prstGeom prst="flowChartTerminator">
            <a:avLst/>
          </a:prstGeom>
          <a:solidFill>
            <a:srgbClr val="EFEFE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OWNS</a:t>
            </a:r>
            <a:endParaRPr sz="1000"/>
          </a:p>
        </p:txBody>
      </p:sp>
      <p:sp>
        <p:nvSpPr>
          <p:cNvPr id="201" name="Google Shape;201;p20"/>
          <p:cNvSpPr txBox="1"/>
          <p:nvPr/>
        </p:nvSpPr>
        <p:spPr>
          <a:xfrm>
            <a:off x="3634888" y="583600"/>
            <a:ext cx="11568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rgbClr val="434343"/>
                </a:solidFill>
              </a:rPr>
              <a:t>name: ‘Dan’</a:t>
            </a:r>
            <a:endParaRPr sz="1000">
              <a:solidFill>
                <a:srgbClr val="434343"/>
              </a:solidFill>
            </a:endParaRPr>
          </a:p>
          <a:p>
            <a:pPr marL="0" lvl="0" indent="0" algn="l" rtl="0">
              <a:spcBef>
                <a:spcPts val="0"/>
              </a:spcBef>
              <a:spcAft>
                <a:spcPts val="0"/>
              </a:spcAft>
              <a:buNone/>
            </a:pPr>
            <a:r>
              <a:rPr lang="en-US" sz="1000">
                <a:solidFill>
                  <a:srgbClr val="434343"/>
                </a:solidFill>
              </a:rPr>
              <a:t>born: 1975</a:t>
            </a:r>
            <a:endParaRPr sz="1000">
              <a:solidFill>
                <a:srgbClr val="434343"/>
              </a:solidFill>
            </a:endParaRPr>
          </a:p>
        </p:txBody>
      </p:sp>
      <p:sp>
        <p:nvSpPr>
          <p:cNvPr id="202" name="Google Shape;202;p20"/>
          <p:cNvSpPr txBox="1"/>
          <p:nvPr/>
        </p:nvSpPr>
        <p:spPr>
          <a:xfrm>
            <a:off x="7855363" y="583600"/>
            <a:ext cx="11568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rgbClr val="434343"/>
                </a:solidFill>
              </a:rPr>
              <a:t>name: ‘Ann’</a:t>
            </a:r>
            <a:endParaRPr sz="1000">
              <a:solidFill>
                <a:srgbClr val="434343"/>
              </a:solidFill>
            </a:endParaRPr>
          </a:p>
          <a:p>
            <a:pPr marL="0" lvl="0" indent="0" algn="l" rtl="0">
              <a:spcBef>
                <a:spcPts val="0"/>
              </a:spcBef>
              <a:spcAft>
                <a:spcPts val="0"/>
              </a:spcAft>
              <a:buNone/>
            </a:pPr>
            <a:r>
              <a:rPr lang="en-US" sz="1000">
                <a:solidFill>
                  <a:srgbClr val="434343"/>
                </a:solidFill>
              </a:rPr>
              <a:t>born: 1977</a:t>
            </a:r>
            <a:endParaRPr sz="1000">
              <a:solidFill>
                <a:srgbClr val="434343"/>
              </a:solidFill>
            </a:endParaRPr>
          </a:p>
        </p:txBody>
      </p:sp>
      <p:sp>
        <p:nvSpPr>
          <p:cNvPr id="203" name="Google Shape;203;p20"/>
          <p:cNvSpPr txBox="1"/>
          <p:nvPr/>
        </p:nvSpPr>
        <p:spPr>
          <a:xfrm>
            <a:off x="6732297" y="3777800"/>
            <a:ext cx="26403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rgbClr val="434343"/>
                </a:solidFill>
              </a:rPr>
              <a:t>address: ‘475 Broad Street’</a:t>
            </a:r>
            <a:endParaRPr sz="1000">
              <a:solidFill>
                <a:srgbClr val="434343"/>
              </a:solidFill>
            </a:endParaRPr>
          </a:p>
          <a:p>
            <a:pPr marL="0" lvl="0" indent="0" algn="l" rtl="0">
              <a:spcBef>
                <a:spcPts val="0"/>
              </a:spcBef>
              <a:spcAft>
                <a:spcPts val="0"/>
              </a:spcAft>
              <a:buNone/>
            </a:pPr>
            <a:r>
              <a:rPr lang="en-US" sz="1000">
                <a:solidFill>
                  <a:srgbClr val="434343"/>
                </a:solidFill>
              </a:rPr>
              <a:t>postalCode: 28394</a:t>
            </a:r>
            <a:endParaRPr sz="1000">
              <a:solidFill>
                <a:srgbClr val="434343"/>
              </a:solidFill>
            </a:endParaRPr>
          </a:p>
        </p:txBody>
      </p:sp>
      <p:sp>
        <p:nvSpPr>
          <p:cNvPr id="204" name="Google Shape;204;p20"/>
          <p:cNvSpPr txBox="1"/>
          <p:nvPr/>
        </p:nvSpPr>
        <p:spPr>
          <a:xfrm>
            <a:off x="5393506" y="290375"/>
            <a:ext cx="16986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rgbClr val="434343"/>
                </a:solidFill>
              </a:rPr>
              <a:t>since: 2005-02-14</a:t>
            </a:r>
            <a:endParaRPr sz="1000">
              <a:solidFill>
                <a:srgbClr val="434343"/>
              </a:solidFill>
            </a:endParaRPr>
          </a:p>
          <a:p>
            <a:pPr marL="0" lvl="0" indent="0" algn="l" rtl="0">
              <a:spcBef>
                <a:spcPts val="0"/>
              </a:spcBef>
              <a:spcAft>
                <a:spcPts val="0"/>
              </a:spcAft>
              <a:buNone/>
            </a:pPr>
            <a:endParaRPr sz="1000"/>
          </a:p>
        </p:txBody>
      </p:sp>
      <p:sp>
        <p:nvSpPr>
          <p:cNvPr id="205" name="Google Shape;205;p20"/>
          <p:cNvSpPr txBox="1"/>
          <p:nvPr/>
        </p:nvSpPr>
        <p:spPr>
          <a:xfrm>
            <a:off x="7451906" y="3120225"/>
            <a:ext cx="16986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rgbClr val="434343"/>
                </a:solidFill>
              </a:rPr>
              <a:t>financed=TRUE</a:t>
            </a:r>
            <a:endParaRPr sz="1000">
              <a:solidFill>
                <a:srgbClr val="434343"/>
              </a:solidFill>
            </a:endParaRPr>
          </a:p>
          <a:p>
            <a:pPr marL="0" lvl="0" indent="0" algn="l" rtl="0">
              <a:spcBef>
                <a:spcPts val="0"/>
              </a:spcBef>
              <a:spcAft>
                <a:spcPts val="0"/>
              </a:spcAft>
              <a:buNone/>
            </a:pPr>
            <a:endParaRPr sz="1000"/>
          </a:p>
        </p:txBody>
      </p:sp>
      <p:sp>
        <p:nvSpPr>
          <p:cNvPr id="206" name="Google Shape;206;p20"/>
          <p:cNvSpPr/>
          <p:nvPr/>
        </p:nvSpPr>
        <p:spPr>
          <a:xfrm>
            <a:off x="5560025" y="3049625"/>
            <a:ext cx="1259700" cy="12597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7164563" y="962150"/>
            <a:ext cx="1259700" cy="12597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5975525" y="4309325"/>
            <a:ext cx="428700" cy="559800"/>
          </a:xfrm>
          <a:prstGeom prst="up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42592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1"/>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100</a:t>
            </a:fld>
            <a:endParaRPr/>
          </a:p>
        </p:txBody>
      </p:sp>
      <p:sp>
        <p:nvSpPr>
          <p:cNvPr id="540" name="Google Shape;540;p41"/>
          <p:cNvSpPr txBox="1">
            <a:spLocks noGrp="1"/>
          </p:cNvSpPr>
          <p:nvPr>
            <p:ph type="title"/>
          </p:nvPr>
        </p:nvSpPr>
        <p:spPr>
          <a:xfrm>
            <a:off x="332700" y="2343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Exercise 6: Solution Model</a:t>
            </a:r>
            <a:endParaRPr>
              <a:solidFill>
                <a:srgbClr val="666666"/>
              </a:solidFill>
            </a:endParaRPr>
          </a:p>
        </p:txBody>
      </p:sp>
      <p:pic>
        <p:nvPicPr>
          <p:cNvPr id="541" name="Google Shape;541;p41"/>
          <p:cNvPicPr preferRelativeResize="0"/>
          <p:nvPr/>
        </p:nvPicPr>
        <p:blipFill>
          <a:blip r:embed="rId3">
            <a:alphaModFix/>
          </a:blip>
          <a:stretch>
            <a:fillRect/>
          </a:stretch>
        </p:blipFill>
        <p:spPr>
          <a:xfrm>
            <a:off x="679116" y="946550"/>
            <a:ext cx="8082017" cy="4044550"/>
          </a:xfrm>
          <a:prstGeom prst="rect">
            <a:avLst/>
          </a:prstGeom>
          <a:noFill/>
          <a:ln>
            <a:noFill/>
          </a:ln>
        </p:spPr>
      </p:pic>
    </p:spTree>
    <p:extLst>
      <p:ext uri="{BB962C8B-B14F-4D97-AF65-F5344CB8AC3E}">
        <p14:creationId xmlns:p14="http://schemas.microsoft.com/office/powerpoint/2010/main" val="16708833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2"/>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101</a:t>
            </a:fld>
            <a:endParaRPr/>
          </a:p>
        </p:txBody>
      </p:sp>
      <p:sp>
        <p:nvSpPr>
          <p:cNvPr id="548" name="Google Shape;548;p42"/>
          <p:cNvSpPr txBox="1">
            <a:spLocks noGrp="1"/>
          </p:cNvSpPr>
          <p:nvPr>
            <p:ph type="title"/>
          </p:nvPr>
        </p:nvSpPr>
        <p:spPr>
          <a:xfrm>
            <a:off x="332700" y="2343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Exercise 6: Sample Data</a:t>
            </a:r>
            <a:endParaRPr>
              <a:solidFill>
                <a:srgbClr val="666666"/>
              </a:solidFill>
            </a:endParaRPr>
          </a:p>
        </p:txBody>
      </p:sp>
      <p:pic>
        <p:nvPicPr>
          <p:cNvPr id="549" name="Google Shape;549;p42"/>
          <p:cNvPicPr preferRelativeResize="0"/>
          <p:nvPr/>
        </p:nvPicPr>
        <p:blipFill>
          <a:blip r:embed="rId3">
            <a:alphaModFix/>
          </a:blip>
          <a:stretch>
            <a:fillRect/>
          </a:stretch>
        </p:blipFill>
        <p:spPr>
          <a:xfrm>
            <a:off x="184851" y="794150"/>
            <a:ext cx="5037849" cy="4373525"/>
          </a:xfrm>
          <a:prstGeom prst="rect">
            <a:avLst/>
          </a:prstGeom>
          <a:noFill/>
          <a:ln>
            <a:noFill/>
          </a:ln>
        </p:spPr>
      </p:pic>
      <p:sp>
        <p:nvSpPr>
          <p:cNvPr id="550" name="Google Shape;550;p42"/>
          <p:cNvSpPr txBox="1"/>
          <p:nvPr/>
        </p:nvSpPr>
        <p:spPr>
          <a:xfrm>
            <a:off x="4925725" y="884375"/>
            <a:ext cx="3885600" cy="3767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434343"/>
              </a:buClr>
              <a:buSzPts val="1400"/>
              <a:buFont typeface="Open Sans"/>
              <a:buChar char="●"/>
            </a:pPr>
            <a:r>
              <a:rPr lang="en-US">
                <a:solidFill>
                  <a:srgbClr val="434343"/>
                </a:solidFill>
                <a:latin typeface="Open Sans"/>
                <a:ea typeface="Open Sans"/>
                <a:cs typeface="Open Sans"/>
                <a:sym typeface="Open Sans"/>
              </a:rPr>
              <a:t>Which lesson(s) is Dan currently working on?</a:t>
            </a:r>
            <a:endParaRPr>
              <a:solidFill>
                <a:srgbClr val="434343"/>
              </a:solidFill>
              <a:latin typeface="Open Sans"/>
              <a:ea typeface="Open Sans"/>
              <a:cs typeface="Open Sans"/>
              <a:sym typeface="Open Sans"/>
            </a:endParaRPr>
          </a:p>
          <a:p>
            <a:pPr marL="457200" lvl="0" indent="-317500" algn="l" rtl="0">
              <a:spcBef>
                <a:spcPts val="0"/>
              </a:spcBef>
              <a:spcAft>
                <a:spcPts val="0"/>
              </a:spcAft>
              <a:buClr>
                <a:srgbClr val="434343"/>
              </a:buClr>
              <a:buSzPts val="1400"/>
              <a:buFont typeface="Open Sans"/>
              <a:buChar char="●"/>
            </a:pPr>
            <a:r>
              <a:rPr lang="en-US">
                <a:solidFill>
                  <a:srgbClr val="434343"/>
                </a:solidFill>
                <a:latin typeface="Open Sans"/>
                <a:ea typeface="Open Sans"/>
                <a:cs typeface="Open Sans"/>
                <a:sym typeface="Open Sans"/>
              </a:rPr>
              <a:t>What are Alice’s current certifications?</a:t>
            </a:r>
            <a:endParaRPr>
              <a:solidFill>
                <a:srgbClr val="434343"/>
              </a:solidFill>
              <a:latin typeface="Open Sans"/>
              <a:ea typeface="Open Sans"/>
              <a:cs typeface="Open Sans"/>
              <a:sym typeface="Open Sans"/>
            </a:endParaRPr>
          </a:p>
          <a:p>
            <a:pPr marL="457200" lvl="0" indent="-317500" algn="l" rtl="0">
              <a:spcBef>
                <a:spcPts val="0"/>
              </a:spcBef>
              <a:spcAft>
                <a:spcPts val="0"/>
              </a:spcAft>
              <a:buClr>
                <a:srgbClr val="434343"/>
              </a:buClr>
              <a:buSzPts val="1400"/>
              <a:buFont typeface="Open Sans"/>
              <a:buChar char="●"/>
            </a:pPr>
            <a:r>
              <a:rPr lang="en-US">
                <a:solidFill>
                  <a:srgbClr val="434343"/>
                </a:solidFill>
                <a:latin typeface="Open Sans"/>
                <a:ea typeface="Open Sans"/>
                <a:cs typeface="Open Sans"/>
                <a:sym typeface="Open Sans"/>
              </a:rPr>
              <a:t>Which lessons are in the </a:t>
            </a:r>
            <a:r>
              <a:rPr lang="en-US" b="1">
                <a:solidFill>
                  <a:srgbClr val="434343"/>
                </a:solidFill>
                <a:latin typeface="Open Sans"/>
                <a:ea typeface="Open Sans"/>
                <a:cs typeface="Open Sans"/>
                <a:sym typeface="Open Sans"/>
              </a:rPr>
              <a:t>Neo4j for Developers</a:t>
            </a:r>
            <a:r>
              <a:rPr lang="en-US">
                <a:solidFill>
                  <a:srgbClr val="434343"/>
                </a:solidFill>
                <a:latin typeface="Open Sans"/>
                <a:ea typeface="Open Sans"/>
                <a:cs typeface="Open Sans"/>
                <a:sym typeface="Open Sans"/>
              </a:rPr>
              <a:t> course?</a:t>
            </a:r>
            <a:endParaRPr>
              <a:solidFill>
                <a:srgbClr val="434343"/>
              </a:solidFill>
              <a:latin typeface="Open Sans"/>
              <a:ea typeface="Open Sans"/>
              <a:cs typeface="Open Sans"/>
              <a:sym typeface="Open Sans"/>
            </a:endParaRPr>
          </a:p>
          <a:p>
            <a:pPr marL="457200" lvl="0" indent="-317500" algn="l" rtl="0">
              <a:spcBef>
                <a:spcPts val="0"/>
              </a:spcBef>
              <a:spcAft>
                <a:spcPts val="0"/>
              </a:spcAft>
              <a:buClr>
                <a:srgbClr val="434343"/>
              </a:buClr>
              <a:buSzPts val="1400"/>
              <a:buFont typeface="Open Sans"/>
              <a:buChar char="●"/>
            </a:pPr>
            <a:r>
              <a:rPr lang="en-US">
                <a:solidFill>
                  <a:srgbClr val="434343"/>
                </a:solidFill>
                <a:latin typeface="Open Sans"/>
                <a:ea typeface="Open Sans"/>
                <a:cs typeface="Open Sans"/>
                <a:sym typeface="Open Sans"/>
              </a:rPr>
              <a:t>What is the last lesson in the </a:t>
            </a:r>
            <a:r>
              <a:rPr lang="en-US" b="1">
                <a:solidFill>
                  <a:srgbClr val="434343"/>
                </a:solidFill>
                <a:latin typeface="Open Sans"/>
                <a:ea typeface="Open Sans"/>
                <a:cs typeface="Open Sans"/>
                <a:sym typeface="Open Sans"/>
              </a:rPr>
              <a:t>Introduction to Neo4j</a:t>
            </a:r>
            <a:r>
              <a:rPr lang="en-US">
                <a:solidFill>
                  <a:srgbClr val="434343"/>
                </a:solidFill>
                <a:latin typeface="Open Sans"/>
                <a:ea typeface="Open Sans"/>
                <a:cs typeface="Open Sans"/>
                <a:sym typeface="Open Sans"/>
              </a:rPr>
              <a:t> course?</a:t>
            </a:r>
            <a:endParaRPr>
              <a:solidFill>
                <a:srgbClr val="434343"/>
              </a:solidFill>
              <a:latin typeface="Open Sans"/>
              <a:ea typeface="Open Sans"/>
              <a:cs typeface="Open Sans"/>
              <a:sym typeface="Open Sans"/>
            </a:endParaRPr>
          </a:p>
          <a:p>
            <a:pPr marL="457200" lvl="0" indent="-317500" algn="l" rtl="0">
              <a:spcBef>
                <a:spcPts val="0"/>
              </a:spcBef>
              <a:spcAft>
                <a:spcPts val="0"/>
              </a:spcAft>
              <a:buClr>
                <a:srgbClr val="434343"/>
              </a:buClr>
              <a:buSzPts val="1400"/>
              <a:buFont typeface="Open Sans"/>
              <a:buChar char="●"/>
            </a:pPr>
            <a:r>
              <a:rPr lang="en-US">
                <a:solidFill>
                  <a:srgbClr val="434343"/>
                </a:solidFill>
                <a:latin typeface="Open Sans"/>
                <a:ea typeface="Open Sans"/>
                <a:cs typeface="Open Sans"/>
                <a:sym typeface="Open Sans"/>
              </a:rPr>
              <a:t>Which lesson follows </a:t>
            </a:r>
            <a:r>
              <a:rPr lang="en-US" b="1">
                <a:solidFill>
                  <a:srgbClr val="434343"/>
                </a:solidFill>
                <a:latin typeface="Open Sans"/>
                <a:ea typeface="Open Sans"/>
                <a:cs typeface="Open Sans"/>
                <a:sym typeface="Open Sans"/>
              </a:rPr>
              <a:t>Graph Theory</a:t>
            </a:r>
            <a:r>
              <a:rPr lang="en-US">
                <a:solidFill>
                  <a:srgbClr val="434343"/>
                </a:solidFill>
                <a:latin typeface="Open Sans"/>
                <a:ea typeface="Open Sans"/>
                <a:cs typeface="Open Sans"/>
                <a:sym typeface="Open Sans"/>
              </a:rPr>
              <a:t> in the </a:t>
            </a:r>
            <a:r>
              <a:rPr lang="en-US" b="1">
                <a:solidFill>
                  <a:srgbClr val="434343"/>
                </a:solidFill>
                <a:latin typeface="Open Sans"/>
                <a:ea typeface="Open Sans"/>
                <a:cs typeface="Open Sans"/>
                <a:sym typeface="Open Sans"/>
              </a:rPr>
              <a:t>Neo4j for Developers</a:t>
            </a:r>
            <a:r>
              <a:rPr lang="en-US">
                <a:solidFill>
                  <a:srgbClr val="434343"/>
                </a:solidFill>
                <a:latin typeface="Open Sans"/>
                <a:ea typeface="Open Sans"/>
                <a:cs typeface="Open Sans"/>
                <a:sym typeface="Open Sans"/>
              </a:rPr>
              <a:t> course?</a:t>
            </a:r>
            <a:endParaRPr>
              <a:solidFill>
                <a:srgbClr val="434343"/>
              </a:solidFill>
              <a:latin typeface="Open Sans"/>
              <a:ea typeface="Open Sans"/>
              <a:cs typeface="Open Sans"/>
              <a:sym typeface="Open Sans"/>
            </a:endParaRPr>
          </a:p>
          <a:p>
            <a:pPr marL="457200" lvl="0" indent="-317500" algn="l" rtl="0">
              <a:spcBef>
                <a:spcPts val="0"/>
              </a:spcBef>
              <a:spcAft>
                <a:spcPts val="0"/>
              </a:spcAft>
              <a:buClr>
                <a:srgbClr val="434343"/>
              </a:buClr>
              <a:buSzPts val="1400"/>
              <a:buFont typeface="Open Sans"/>
              <a:buChar char="●"/>
            </a:pPr>
            <a:r>
              <a:rPr lang="en-US">
                <a:solidFill>
                  <a:srgbClr val="434343"/>
                </a:solidFill>
                <a:latin typeface="Open Sans"/>
                <a:ea typeface="Open Sans"/>
                <a:cs typeface="Open Sans"/>
                <a:sym typeface="Open Sans"/>
              </a:rPr>
              <a:t>Who has completed </a:t>
            </a:r>
            <a:r>
              <a:rPr lang="en-US" b="1">
                <a:solidFill>
                  <a:srgbClr val="434343"/>
                </a:solidFill>
                <a:latin typeface="Open Sans"/>
                <a:ea typeface="Open Sans"/>
                <a:cs typeface="Open Sans"/>
                <a:sym typeface="Open Sans"/>
              </a:rPr>
              <a:t>Introduction to Neo4j</a:t>
            </a:r>
            <a:r>
              <a:rPr lang="en-US">
                <a:solidFill>
                  <a:srgbClr val="434343"/>
                </a:solidFill>
                <a:latin typeface="Open Sans"/>
                <a:ea typeface="Open Sans"/>
                <a:cs typeface="Open Sans"/>
                <a:sym typeface="Open Sans"/>
              </a:rPr>
              <a:t>?</a:t>
            </a:r>
            <a:endParaRPr>
              <a:solidFill>
                <a:srgbClr val="434343"/>
              </a:solidFill>
              <a:latin typeface="Open Sans"/>
              <a:ea typeface="Open Sans"/>
              <a:cs typeface="Open Sans"/>
              <a:sym typeface="Open Sans"/>
            </a:endParaRPr>
          </a:p>
        </p:txBody>
      </p:sp>
    </p:spTree>
    <p:extLst>
      <p:ext uri="{BB962C8B-B14F-4D97-AF65-F5344CB8AC3E}">
        <p14:creationId xmlns:p14="http://schemas.microsoft.com/office/powerpoint/2010/main" val="19998783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3"/>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102</a:t>
            </a:fld>
            <a:endParaRPr/>
          </a:p>
        </p:txBody>
      </p:sp>
      <p:sp>
        <p:nvSpPr>
          <p:cNvPr id="557" name="Google Shape;557;p43"/>
          <p:cNvSpPr txBox="1">
            <a:spLocks noGrp="1"/>
          </p:cNvSpPr>
          <p:nvPr>
            <p:ph type="title"/>
          </p:nvPr>
        </p:nvSpPr>
        <p:spPr>
          <a:xfrm>
            <a:off x="780815" y="1154250"/>
            <a:ext cx="7516500" cy="261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Thank you!</a:t>
            </a:r>
            <a:endParaRPr/>
          </a:p>
        </p:txBody>
      </p:sp>
    </p:spTree>
    <p:extLst>
      <p:ext uri="{BB962C8B-B14F-4D97-AF65-F5344CB8AC3E}">
        <p14:creationId xmlns:p14="http://schemas.microsoft.com/office/powerpoint/2010/main" val="16386509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611489" y="1615214"/>
            <a:ext cx="7516500" cy="765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Font typeface="Open Sans ExtraBold"/>
              <a:buNone/>
            </a:pPr>
            <a:r>
              <a:rPr lang="en-US"/>
              <a:t>Refactoring / Evolving </a:t>
            </a:r>
            <a:br>
              <a:rPr lang="en-US"/>
            </a:br>
            <a:r>
              <a:rPr lang="en-US"/>
              <a:t>a Model</a:t>
            </a:r>
            <a:endParaRPr/>
          </a:p>
        </p:txBody>
      </p:sp>
      <p:sp>
        <p:nvSpPr>
          <p:cNvPr id="126" name="Google Shape;126;p18"/>
          <p:cNvSpPr txBox="1"/>
          <p:nvPr/>
        </p:nvSpPr>
        <p:spPr>
          <a:xfrm>
            <a:off x="134200" y="4701025"/>
            <a:ext cx="6606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rPr>
              <a:t>v 1.0</a:t>
            </a:r>
            <a:endParaRPr>
              <a:solidFill>
                <a:srgbClr val="FFFFFF"/>
              </a:solidFill>
            </a:endParaRPr>
          </a:p>
        </p:txBody>
      </p:sp>
    </p:spTree>
    <p:extLst>
      <p:ext uri="{BB962C8B-B14F-4D97-AF65-F5344CB8AC3E}">
        <p14:creationId xmlns:p14="http://schemas.microsoft.com/office/powerpoint/2010/main" val="8167781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p:nvPr/>
        </p:nvSpPr>
        <p:spPr>
          <a:xfrm>
            <a:off x="510525" y="976325"/>
            <a:ext cx="8520600" cy="369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b="1">
                <a:solidFill>
                  <a:srgbClr val="434343"/>
                </a:solidFill>
              </a:rPr>
              <a:t>Refactoring </a:t>
            </a:r>
            <a:r>
              <a:rPr lang="en-US" sz="2400">
                <a:solidFill>
                  <a:srgbClr val="434343"/>
                </a:solidFill>
              </a:rPr>
              <a:t>is the process of changing the data structure without altering its semantic meaning</a:t>
            </a:r>
            <a:endParaRPr sz="2400">
              <a:solidFill>
                <a:srgbClr val="434343"/>
              </a:solidFill>
            </a:endParaRPr>
          </a:p>
          <a:p>
            <a:pPr marL="914400" lvl="1" indent="-342900" algn="l" rtl="0">
              <a:lnSpc>
                <a:spcPct val="115000"/>
              </a:lnSpc>
              <a:spcBef>
                <a:spcPts val="1600"/>
              </a:spcBef>
              <a:spcAft>
                <a:spcPts val="0"/>
              </a:spcAft>
              <a:buClr>
                <a:srgbClr val="434343"/>
              </a:buClr>
              <a:buSzPts val="1800"/>
              <a:buChar char="○"/>
            </a:pPr>
            <a:r>
              <a:rPr lang="en-US" sz="1800">
                <a:solidFill>
                  <a:srgbClr val="434343"/>
                </a:solidFill>
              </a:rPr>
              <a:t>Most of the time, refactoring simply involves moving data from one structure to another within the graph</a:t>
            </a:r>
            <a:endParaRPr sz="1800">
              <a:solidFill>
                <a:srgbClr val="434343"/>
              </a:solidFill>
            </a:endParaRPr>
          </a:p>
          <a:p>
            <a:pPr marL="914400" lvl="1" indent="-342900" algn="l" rtl="0">
              <a:lnSpc>
                <a:spcPct val="115000"/>
              </a:lnSpc>
              <a:spcBef>
                <a:spcPts val="0"/>
              </a:spcBef>
              <a:spcAft>
                <a:spcPts val="0"/>
              </a:spcAft>
              <a:buClr>
                <a:srgbClr val="434343"/>
              </a:buClr>
              <a:buSzPts val="1800"/>
              <a:buChar char="○"/>
            </a:pPr>
            <a:r>
              <a:rPr lang="en-US" sz="1800">
                <a:solidFill>
                  <a:srgbClr val="434343"/>
                </a:solidFill>
              </a:rPr>
              <a:t>In some cases, refactoring involves adding more data from outside </a:t>
            </a:r>
            <a:endParaRPr sz="1800">
              <a:solidFill>
                <a:srgbClr val="595959"/>
              </a:solidFill>
            </a:endParaRPr>
          </a:p>
          <a:p>
            <a:pPr marL="457200" lvl="0" indent="0" algn="l" rtl="0">
              <a:lnSpc>
                <a:spcPct val="115000"/>
              </a:lnSpc>
              <a:spcBef>
                <a:spcPts val="1600"/>
              </a:spcBef>
              <a:spcAft>
                <a:spcPts val="1600"/>
              </a:spcAft>
              <a:buNone/>
            </a:pPr>
            <a:endParaRPr sz="1800">
              <a:solidFill>
                <a:srgbClr val="595959"/>
              </a:solidFill>
            </a:endParaRPr>
          </a:p>
        </p:txBody>
      </p:sp>
      <p:sp>
        <p:nvSpPr>
          <p:cNvPr id="133" name="Google Shape;133;p19"/>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104</a:t>
            </a:fld>
            <a:endParaRPr/>
          </a:p>
        </p:txBody>
      </p:sp>
      <p:sp>
        <p:nvSpPr>
          <p:cNvPr id="134" name="Google Shape;134;p19"/>
          <p:cNvSpPr txBox="1">
            <a:spLocks noGrp="1"/>
          </p:cNvSpPr>
          <p:nvPr>
            <p:ph type="title"/>
          </p:nvPr>
        </p:nvSpPr>
        <p:spPr>
          <a:xfrm>
            <a:off x="531525" y="3073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What is refactoring?</a:t>
            </a:r>
            <a:endParaRPr>
              <a:solidFill>
                <a:srgbClr val="666666"/>
              </a:solidFill>
            </a:endParaRPr>
          </a:p>
        </p:txBody>
      </p:sp>
    </p:spTree>
    <p:extLst>
      <p:ext uri="{BB962C8B-B14F-4D97-AF65-F5344CB8AC3E}">
        <p14:creationId xmlns:p14="http://schemas.microsoft.com/office/powerpoint/2010/main" val="12868373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cxnSp>
        <p:nvCxnSpPr>
          <p:cNvPr id="139" name="Google Shape;139;p20"/>
          <p:cNvCxnSpPr/>
          <p:nvPr/>
        </p:nvCxnSpPr>
        <p:spPr>
          <a:xfrm>
            <a:off x="1265100" y="2034250"/>
            <a:ext cx="244800" cy="894600"/>
          </a:xfrm>
          <a:prstGeom prst="straightConnector1">
            <a:avLst/>
          </a:prstGeom>
          <a:noFill/>
          <a:ln w="28575" cap="flat" cmpd="sng">
            <a:solidFill>
              <a:srgbClr val="434343"/>
            </a:solidFill>
            <a:prstDash val="solid"/>
            <a:round/>
            <a:headEnd type="none" w="med" len="med"/>
            <a:tailEnd type="triangle" w="med" len="med"/>
          </a:ln>
        </p:spPr>
      </p:cxnSp>
      <p:cxnSp>
        <p:nvCxnSpPr>
          <p:cNvPr id="140" name="Google Shape;140;p20"/>
          <p:cNvCxnSpPr/>
          <p:nvPr/>
        </p:nvCxnSpPr>
        <p:spPr>
          <a:xfrm flipH="1">
            <a:off x="1148344" y="3390077"/>
            <a:ext cx="354300" cy="640800"/>
          </a:xfrm>
          <a:prstGeom prst="straightConnector1">
            <a:avLst/>
          </a:prstGeom>
          <a:noFill/>
          <a:ln w="28575" cap="flat" cmpd="sng">
            <a:solidFill>
              <a:srgbClr val="434343"/>
            </a:solidFill>
            <a:prstDash val="solid"/>
            <a:round/>
            <a:headEnd type="none" w="med" len="med"/>
            <a:tailEnd type="triangle" w="med" len="med"/>
          </a:ln>
        </p:spPr>
      </p:cxnSp>
      <p:sp>
        <p:nvSpPr>
          <p:cNvPr id="141" name="Google Shape;141;p20"/>
          <p:cNvSpPr txBox="1">
            <a:spLocks noGrp="1"/>
          </p:cNvSpPr>
          <p:nvPr>
            <p:ph type="body" idx="2"/>
          </p:nvPr>
        </p:nvSpPr>
        <p:spPr>
          <a:xfrm>
            <a:off x="3771625" y="1358425"/>
            <a:ext cx="4898400" cy="3527700"/>
          </a:xfrm>
          <a:prstGeom prst="rect">
            <a:avLst/>
          </a:prstGeom>
        </p:spPr>
        <p:txBody>
          <a:bodyPr spcFirstLastPara="1" wrap="square" lIns="91425" tIns="45700" rIns="91425" bIns="45700" anchor="t" anchorCtr="0">
            <a:noAutofit/>
          </a:bodyPr>
          <a:lstStyle/>
          <a:p>
            <a:pPr marL="457200" lvl="0" indent="-355600" algn="l" rtl="0">
              <a:spcBef>
                <a:spcPts val="500"/>
              </a:spcBef>
              <a:spcAft>
                <a:spcPts val="0"/>
              </a:spcAft>
              <a:buSzPts val="2000"/>
              <a:buAutoNum type="arabicPeriod"/>
            </a:pPr>
            <a:r>
              <a:rPr lang="en-US"/>
              <a:t>Anchor node label</a:t>
            </a:r>
            <a:br>
              <a:rPr lang="en-US"/>
            </a:br>
            <a:r>
              <a:rPr lang="en-US"/>
              <a:t>Anchor node properties (indexed)</a:t>
            </a:r>
            <a:br>
              <a:rPr lang="en-US"/>
            </a:br>
            <a:endParaRPr/>
          </a:p>
          <a:p>
            <a:pPr marL="457200" lvl="0" indent="-355600" algn="l" rtl="0">
              <a:spcBef>
                <a:spcPts val="0"/>
              </a:spcBef>
              <a:spcAft>
                <a:spcPts val="0"/>
              </a:spcAft>
              <a:buSzPts val="2000"/>
              <a:buAutoNum type="arabicPeriod"/>
            </a:pPr>
            <a:r>
              <a:rPr lang="en-US"/>
              <a:t>Relationship type</a:t>
            </a:r>
            <a:br>
              <a:rPr lang="en-US"/>
            </a:br>
            <a:endParaRPr/>
          </a:p>
          <a:p>
            <a:pPr marL="457200" lvl="0" indent="-355600" algn="l" rtl="0">
              <a:spcBef>
                <a:spcPts val="0"/>
              </a:spcBef>
              <a:spcAft>
                <a:spcPts val="0"/>
              </a:spcAft>
              <a:buSzPts val="2000"/>
              <a:buAutoNum type="arabicPeriod"/>
            </a:pPr>
            <a:r>
              <a:rPr lang="en-US"/>
              <a:t>Anchor node properties (non-indexed)</a:t>
            </a:r>
            <a:br>
              <a:rPr lang="en-US"/>
            </a:br>
            <a:endParaRPr/>
          </a:p>
          <a:p>
            <a:pPr marL="457200" lvl="0" indent="-355600" algn="l" rtl="0">
              <a:spcBef>
                <a:spcPts val="0"/>
              </a:spcBef>
              <a:spcAft>
                <a:spcPts val="0"/>
              </a:spcAft>
              <a:buSzPts val="2000"/>
              <a:buAutoNum type="arabicPeriod"/>
            </a:pPr>
            <a:r>
              <a:rPr lang="en-US"/>
              <a:t>Downstream node labels</a:t>
            </a:r>
            <a:br>
              <a:rPr lang="en-US"/>
            </a:br>
            <a:endParaRPr/>
          </a:p>
          <a:p>
            <a:pPr marL="457200" lvl="0" indent="-355600" algn="l" rtl="0">
              <a:spcBef>
                <a:spcPts val="0"/>
              </a:spcBef>
              <a:spcAft>
                <a:spcPts val="0"/>
              </a:spcAft>
              <a:buSzPts val="2000"/>
              <a:buAutoNum type="arabicPeriod"/>
            </a:pPr>
            <a:r>
              <a:rPr lang="en-US"/>
              <a:t>Relationship properties</a:t>
            </a:r>
            <a:br>
              <a:rPr lang="en-US"/>
            </a:br>
            <a:r>
              <a:rPr lang="en-US"/>
              <a:t>Downstream node properties</a:t>
            </a:r>
            <a:endParaRPr/>
          </a:p>
        </p:txBody>
      </p:sp>
      <p:sp>
        <p:nvSpPr>
          <p:cNvPr id="142" name="Google Shape;142;p20"/>
          <p:cNvSpPr txBox="1">
            <a:spLocks noGrp="1"/>
          </p:cNvSpPr>
          <p:nvPr>
            <p:ph type="title"/>
          </p:nvPr>
        </p:nvSpPr>
        <p:spPr>
          <a:xfrm>
            <a:off x="457200" y="206375"/>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solidFill>
                  <a:srgbClr val="666666"/>
                </a:solidFill>
                <a:latin typeface="Open Sans ExtraBold"/>
                <a:ea typeface="Open Sans ExtraBold"/>
                <a:cs typeface="Open Sans ExtraBold"/>
                <a:sym typeface="Open Sans ExtraBold"/>
              </a:rPr>
              <a:t>Review: Hierarchy of Accessibility</a:t>
            </a:r>
            <a:endParaRPr/>
          </a:p>
        </p:txBody>
      </p:sp>
      <p:sp>
        <p:nvSpPr>
          <p:cNvPr id="143" name="Google Shape;143;p20"/>
          <p:cNvSpPr/>
          <p:nvPr/>
        </p:nvSpPr>
        <p:spPr>
          <a:xfrm>
            <a:off x="932900" y="1697325"/>
            <a:ext cx="648900" cy="648900"/>
          </a:xfrm>
          <a:prstGeom prst="ellipse">
            <a:avLst/>
          </a:prstGeom>
          <a:solidFill>
            <a:srgbClr val="9FC5E8"/>
          </a:solidFill>
          <a:ln w="9525" cap="flat" cmpd="sng">
            <a:solidFill>
              <a:srgbClr val="3D85C6"/>
            </a:solidFill>
            <a:prstDash val="solid"/>
            <a:round/>
            <a:headEnd type="none" w="sm" len="sm"/>
            <a:tailEnd type="none" w="sm" len="sm"/>
          </a:ln>
        </p:spPr>
        <p:txBody>
          <a:bodyPr spcFirstLastPara="1" wrap="square" lIns="0" tIns="0" rIns="0"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a:off x="1278800" y="2914800"/>
            <a:ext cx="648900" cy="648900"/>
          </a:xfrm>
          <a:prstGeom prst="ellipse">
            <a:avLst/>
          </a:prstGeom>
          <a:solidFill>
            <a:srgbClr val="D9D9D9"/>
          </a:solidFill>
          <a:ln w="9525" cap="flat" cmpd="sng">
            <a:solidFill>
              <a:srgbClr val="999999"/>
            </a:solidFill>
            <a:prstDash val="solid"/>
            <a:round/>
            <a:headEnd type="none" w="sm" len="sm"/>
            <a:tailEnd type="none" w="sm" len="sm"/>
          </a:ln>
        </p:spPr>
        <p:txBody>
          <a:bodyPr spcFirstLastPara="1" wrap="square" lIns="0" tIns="0" rIns="0" bIns="91425" anchor="ctr" anchorCtr="0">
            <a:noAutofit/>
          </a:bodyPr>
          <a:lstStyle/>
          <a:p>
            <a:pPr marL="0" lvl="0" indent="0" algn="l" rtl="0">
              <a:spcBef>
                <a:spcPts val="0"/>
              </a:spcBef>
              <a:spcAft>
                <a:spcPts val="0"/>
              </a:spcAft>
              <a:buNone/>
            </a:pPr>
            <a:endParaRPr/>
          </a:p>
        </p:txBody>
      </p:sp>
      <p:sp>
        <p:nvSpPr>
          <p:cNvPr id="145" name="Google Shape;145;p20"/>
          <p:cNvSpPr txBox="1">
            <a:spLocks noGrp="1"/>
          </p:cNvSpPr>
          <p:nvPr>
            <p:ph type="body" idx="2"/>
          </p:nvPr>
        </p:nvSpPr>
        <p:spPr>
          <a:xfrm>
            <a:off x="762051" y="1833373"/>
            <a:ext cx="990600" cy="376800"/>
          </a:xfrm>
          <a:prstGeom prst="rect">
            <a:avLst/>
          </a:prstGeom>
        </p:spPr>
        <p:txBody>
          <a:bodyPr spcFirstLastPara="1" wrap="square" lIns="91425" tIns="45700" rIns="91425" bIns="45700" anchor="ctr" anchorCtr="0">
            <a:noAutofit/>
          </a:bodyPr>
          <a:lstStyle/>
          <a:p>
            <a:pPr marL="0" lvl="0" indent="0" algn="ctr" rtl="0">
              <a:spcBef>
                <a:spcPts val="500"/>
              </a:spcBef>
              <a:spcAft>
                <a:spcPts val="0"/>
              </a:spcAft>
              <a:buNone/>
            </a:pPr>
            <a:r>
              <a:rPr lang="en-US" sz="1200" b="1">
                <a:solidFill>
                  <a:srgbClr val="000000"/>
                </a:solidFill>
              </a:rPr>
              <a:t>Anchor Node</a:t>
            </a:r>
            <a:endParaRPr sz="1200" b="1">
              <a:solidFill>
                <a:srgbClr val="000000"/>
              </a:solidFill>
            </a:endParaRPr>
          </a:p>
        </p:txBody>
      </p:sp>
      <p:sp>
        <p:nvSpPr>
          <p:cNvPr id="146" name="Google Shape;146;p20"/>
          <p:cNvSpPr txBox="1">
            <a:spLocks noGrp="1"/>
          </p:cNvSpPr>
          <p:nvPr>
            <p:ph type="body" idx="2"/>
          </p:nvPr>
        </p:nvSpPr>
        <p:spPr>
          <a:xfrm>
            <a:off x="129975" y="3197200"/>
            <a:ext cx="1064700" cy="510600"/>
          </a:xfrm>
          <a:prstGeom prst="rect">
            <a:avLst/>
          </a:prstGeom>
        </p:spPr>
        <p:txBody>
          <a:bodyPr spcFirstLastPara="1" wrap="square" lIns="91425" tIns="45700" rIns="91425" bIns="45700" anchor="t" anchorCtr="0">
            <a:noAutofit/>
          </a:bodyPr>
          <a:lstStyle/>
          <a:p>
            <a:pPr marL="0" lvl="0" indent="0" algn="ctr" rtl="0">
              <a:spcBef>
                <a:spcPts val="500"/>
              </a:spcBef>
              <a:spcAft>
                <a:spcPts val="0"/>
              </a:spcAft>
              <a:buNone/>
            </a:pPr>
            <a:r>
              <a:rPr lang="en-US" sz="1200" b="1">
                <a:solidFill>
                  <a:srgbClr val="000000"/>
                </a:solidFill>
              </a:rPr>
              <a:t>Downstream Nodes</a:t>
            </a:r>
            <a:endParaRPr sz="1200" b="1">
              <a:solidFill>
                <a:srgbClr val="000000"/>
              </a:solidFill>
            </a:endParaRPr>
          </a:p>
        </p:txBody>
      </p:sp>
      <p:sp>
        <p:nvSpPr>
          <p:cNvPr id="147" name="Google Shape;147;p20"/>
          <p:cNvSpPr txBox="1">
            <a:spLocks noGrp="1"/>
          </p:cNvSpPr>
          <p:nvPr>
            <p:ph type="body" idx="2"/>
          </p:nvPr>
        </p:nvSpPr>
        <p:spPr>
          <a:xfrm>
            <a:off x="489600" y="840750"/>
            <a:ext cx="8654400" cy="589800"/>
          </a:xfrm>
          <a:prstGeom prst="rect">
            <a:avLst/>
          </a:prstGeom>
        </p:spPr>
        <p:txBody>
          <a:bodyPr spcFirstLastPara="1" wrap="square" lIns="91425" tIns="45700" rIns="91425" bIns="45700" anchor="t" anchorCtr="0">
            <a:noAutofit/>
          </a:bodyPr>
          <a:lstStyle/>
          <a:p>
            <a:pPr marL="0" lvl="0" indent="0" algn="l" rtl="0">
              <a:spcBef>
                <a:spcPts val="500"/>
              </a:spcBef>
              <a:spcAft>
                <a:spcPts val="0"/>
              </a:spcAft>
              <a:buNone/>
            </a:pPr>
            <a:r>
              <a:rPr lang="en-US" sz="1400" b="1" i="1"/>
              <a:t>For each data object, how much work must Neo4j do to evaluate if this is a “good” path or a “bad” one?</a:t>
            </a:r>
            <a:endParaRPr sz="1200" i="1"/>
          </a:p>
        </p:txBody>
      </p:sp>
      <p:sp>
        <p:nvSpPr>
          <p:cNvPr id="148" name="Google Shape;148;p20"/>
          <p:cNvSpPr/>
          <p:nvPr/>
        </p:nvSpPr>
        <p:spPr>
          <a:xfrm>
            <a:off x="608450" y="3949825"/>
            <a:ext cx="648900" cy="648900"/>
          </a:xfrm>
          <a:prstGeom prst="ellipse">
            <a:avLst/>
          </a:prstGeom>
          <a:solidFill>
            <a:srgbClr val="D9D9D9"/>
          </a:solidFill>
          <a:ln w="9525" cap="flat" cmpd="sng">
            <a:solidFill>
              <a:srgbClr val="999999"/>
            </a:solidFill>
            <a:prstDash val="solid"/>
            <a:round/>
            <a:headEnd type="none" w="sm" len="sm"/>
            <a:tailEnd type="none" w="sm" len="sm"/>
          </a:ln>
        </p:spPr>
        <p:txBody>
          <a:bodyPr spcFirstLastPara="1" wrap="square" lIns="0" tIns="0" rIns="0" bIns="91425" anchor="ctr" anchorCtr="0">
            <a:noAutofit/>
          </a:bodyPr>
          <a:lstStyle/>
          <a:p>
            <a:pPr marL="0" lvl="0" indent="0" algn="l" rtl="0">
              <a:spcBef>
                <a:spcPts val="0"/>
              </a:spcBef>
              <a:spcAft>
                <a:spcPts val="0"/>
              </a:spcAft>
              <a:buNone/>
            </a:pPr>
            <a:endParaRPr/>
          </a:p>
        </p:txBody>
      </p:sp>
      <p:cxnSp>
        <p:nvCxnSpPr>
          <p:cNvPr id="149" name="Google Shape;149;p20"/>
          <p:cNvCxnSpPr>
            <a:stCxn id="150" idx="2"/>
            <a:endCxn id="151" idx="0"/>
          </p:cNvCxnSpPr>
          <p:nvPr/>
        </p:nvCxnSpPr>
        <p:spPr>
          <a:xfrm>
            <a:off x="2762125" y="2020350"/>
            <a:ext cx="0" cy="2200500"/>
          </a:xfrm>
          <a:prstGeom prst="straightConnector1">
            <a:avLst/>
          </a:prstGeom>
          <a:noFill/>
          <a:ln w="28575" cap="flat" cmpd="sng">
            <a:solidFill>
              <a:srgbClr val="434343"/>
            </a:solidFill>
            <a:prstDash val="solid"/>
            <a:round/>
            <a:headEnd type="none" w="med" len="med"/>
            <a:tailEnd type="triangle" w="med" len="med"/>
          </a:ln>
        </p:spPr>
      </p:cxnSp>
      <p:sp>
        <p:nvSpPr>
          <p:cNvPr id="150" name="Google Shape;150;p20"/>
          <p:cNvSpPr txBox="1"/>
          <p:nvPr/>
        </p:nvSpPr>
        <p:spPr>
          <a:xfrm>
            <a:off x="1860775" y="1430550"/>
            <a:ext cx="1802700" cy="589800"/>
          </a:xfrm>
          <a:prstGeom prst="rect">
            <a:avLst/>
          </a:prstGeom>
          <a:noFill/>
          <a:ln>
            <a:noFill/>
          </a:ln>
        </p:spPr>
        <p:txBody>
          <a:bodyPr spcFirstLastPara="1" wrap="square" lIns="91425" tIns="45700" rIns="91425" bIns="45700" anchor="t" anchorCtr="0">
            <a:noAutofit/>
          </a:bodyPr>
          <a:lstStyle/>
          <a:p>
            <a:pPr marL="0" lvl="0" indent="0" algn="ctr" rtl="0">
              <a:lnSpc>
                <a:spcPct val="95000"/>
              </a:lnSpc>
              <a:spcBef>
                <a:spcPts val="500"/>
              </a:spcBef>
              <a:spcAft>
                <a:spcPts val="0"/>
              </a:spcAft>
              <a:buNone/>
            </a:pPr>
            <a:r>
              <a:rPr lang="en-US" b="1">
                <a:solidFill>
                  <a:srgbClr val="53585F"/>
                </a:solidFill>
                <a:latin typeface="Calibri"/>
                <a:ea typeface="Calibri"/>
                <a:cs typeface="Calibri"/>
                <a:sym typeface="Calibri"/>
              </a:rPr>
              <a:t>Most accessible</a:t>
            </a:r>
            <a:br>
              <a:rPr lang="en-US" sz="1200" b="1">
                <a:solidFill>
                  <a:srgbClr val="53585F"/>
                </a:solidFill>
                <a:latin typeface="Calibri"/>
                <a:ea typeface="Calibri"/>
                <a:cs typeface="Calibri"/>
                <a:sym typeface="Calibri"/>
              </a:rPr>
            </a:br>
            <a:r>
              <a:rPr lang="en-US" sz="1200" i="1">
                <a:solidFill>
                  <a:srgbClr val="53585F"/>
                </a:solidFill>
                <a:latin typeface="Calibri"/>
                <a:ea typeface="Calibri"/>
                <a:cs typeface="Calibri"/>
                <a:sym typeface="Calibri"/>
              </a:rPr>
              <a:t>Least processing required</a:t>
            </a:r>
            <a:endParaRPr sz="1200" i="1">
              <a:solidFill>
                <a:srgbClr val="53585F"/>
              </a:solidFill>
              <a:latin typeface="Calibri"/>
              <a:ea typeface="Calibri"/>
              <a:cs typeface="Calibri"/>
              <a:sym typeface="Calibri"/>
            </a:endParaRPr>
          </a:p>
        </p:txBody>
      </p:sp>
      <p:sp>
        <p:nvSpPr>
          <p:cNvPr id="151" name="Google Shape;151;p20"/>
          <p:cNvSpPr txBox="1"/>
          <p:nvPr/>
        </p:nvSpPr>
        <p:spPr>
          <a:xfrm>
            <a:off x="1860763" y="4220927"/>
            <a:ext cx="1802700" cy="510600"/>
          </a:xfrm>
          <a:prstGeom prst="rect">
            <a:avLst/>
          </a:prstGeom>
          <a:noFill/>
          <a:ln>
            <a:noFill/>
          </a:ln>
        </p:spPr>
        <p:txBody>
          <a:bodyPr spcFirstLastPara="1" wrap="square" lIns="91425" tIns="45700" rIns="91425" bIns="45700" anchor="t" anchorCtr="0">
            <a:noAutofit/>
          </a:bodyPr>
          <a:lstStyle/>
          <a:p>
            <a:pPr marL="0" lvl="0" indent="0" algn="ctr" rtl="0">
              <a:lnSpc>
                <a:spcPct val="95000"/>
              </a:lnSpc>
              <a:spcBef>
                <a:spcPts val="500"/>
              </a:spcBef>
              <a:spcAft>
                <a:spcPts val="0"/>
              </a:spcAft>
              <a:buNone/>
            </a:pPr>
            <a:r>
              <a:rPr lang="en-US" b="1">
                <a:solidFill>
                  <a:srgbClr val="53585F"/>
                </a:solidFill>
                <a:latin typeface="Calibri"/>
                <a:ea typeface="Calibri"/>
                <a:cs typeface="Calibri"/>
                <a:sym typeface="Calibri"/>
              </a:rPr>
              <a:t>Least accessible</a:t>
            </a:r>
            <a:br>
              <a:rPr lang="en-US" sz="1200" b="1">
                <a:solidFill>
                  <a:srgbClr val="53585F"/>
                </a:solidFill>
                <a:latin typeface="Calibri"/>
                <a:ea typeface="Calibri"/>
                <a:cs typeface="Calibri"/>
                <a:sym typeface="Calibri"/>
              </a:rPr>
            </a:br>
            <a:r>
              <a:rPr lang="en-US" sz="1200" i="1">
                <a:solidFill>
                  <a:srgbClr val="53585F"/>
                </a:solidFill>
                <a:latin typeface="Calibri"/>
                <a:ea typeface="Calibri"/>
                <a:cs typeface="Calibri"/>
                <a:sym typeface="Calibri"/>
              </a:rPr>
              <a:t>Most processing required</a:t>
            </a:r>
            <a:endParaRPr sz="1200" i="1">
              <a:solidFill>
                <a:srgbClr val="53585F"/>
              </a:solidFill>
              <a:latin typeface="Calibri"/>
              <a:ea typeface="Calibri"/>
              <a:cs typeface="Calibri"/>
              <a:sym typeface="Calibri"/>
            </a:endParaRPr>
          </a:p>
        </p:txBody>
      </p:sp>
    </p:spTree>
    <p:extLst>
      <p:ext uri="{BB962C8B-B14F-4D97-AF65-F5344CB8AC3E}">
        <p14:creationId xmlns:p14="http://schemas.microsoft.com/office/powerpoint/2010/main" val="29793076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1"/>
          <p:cNvSpPr txBox="1"/>
          <p:nvPr/>
        </p:nvSpPr>
        <p:spPr>
          <a:xfrm>
            <a:off x="510525" y="976325"/>
            <a:ext cx="8520600" cy="369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a:solidFill>
                  <a:srgbClr val="434343"/>
                </a:solidFill>
              </a:rPr>
              <a:t>Data models can be optimized for one of four things:</a:t>
            </a:r>
            <a:endParaRPr sz="2400">
              <a:solidFill>
                <a:srgbClr val="434343"/>
              </a:solidFill>
            </a:endParaRPr>
          </a:p>
          <a:p>
            <a:pPr marL="457200" lvl="0" indent="-342900" algn="l" rtl="0">
              <a:lnSpc>
                <a:spcPct val="115000"/>
              </a:lnSpc>
              <a:spcBef>
                <a:spcPts val="1600"/>
              </a:spcBef>
              <a:spcAft>
                <a:spcPts val="0"/>
              </a:spcAft>
              <a:buClr>
                <a:srgbClr val="434343"/>
              </a:buClr>
              <a:buSzPts val="1800"/>
              <a:buChar char="●"/>
            </a:pPr>
            <a:r>
              <a:rPr lang="en-US" sz="1800">
                <a:solidFill>
                  <a:srgbClr val="434343"/>
                </a:solidFill>
              </a:rPr>
              <a:t>Query performance</a:t>
            </a:r>
            <a:endParaRPr sz="1800">
              <a:solidFill>
                <a:srgbClr val="434343"/>
              </a:solidFill>
            </a:endParaRPr>
          </a:p>
          <a:p>
            <a:pPr marL="457200" lvl="0" indent="-342900" algn="l" rtl="0">
              <a:lnSpc>
                <a:spcPct val="115000"/>
              </a:lnSpc>
              <a:spcBef>
                <a:spcPts val="0"/>
              </a:spcBef>
              <a:spcAft>
                <a:spcPts val="0"/>
              </a:spcAft>
              <a:buClr>
                <a:srgbClr val="434343"/>
              </a:buClr>
              <a:buSzPts val="1800"/>
              <a:buChar char="●"/>
            </a:pPr>
            <a:r>
              <a:rPr lang="en-US" sz="1800">
                <a:solidFill>
                  <a:srgbClr val="434343"/>
                </a:solidFill>
              </a:rPr>
              <a:t>Model simplicity &amp; intuitiveness</a:t>
            </a:r>
            <a:endParaRPr sz="1800">
              <a:solidFill>
                <a:srgbClr val="434343"/>
              </a:solidFill>
            </a:endParaRPr>
          </a:p>
          <a:p>
            <a:pPr marL="457200" lvl="0" indent="-342900" algn="l" rtl="0">
              <a:lnSpc>
                <a:spcPct val="115000"/>
              </a:lnSpc>
              <a:spcBef>
                <a:spcPts val="0"/>
              </a:spcBef>
              <a:spcAft>
                <a:spcPts val="0"/>
              </a:spcAft>
              <a:buClr>
                <a:srgbClr val="434343"/>
              </a:buClr>
              <a:buSzPts val="1800"/>
              <a:buChar char="●"/>
            </a:pPr>
            <a:r>
              <a:rPr lang="en-US" sz="1800">
                <a:solidFill>
                  <a:srgbClr val="434343"/>
                </a:solidFill>
              </a:rPr>
              <a:t>Query simplicity (i.e., simpler Cypher strings)</a:t>
            </a:r>
            <a:endParaRPr sz="1800">
              <a:solidFill>
                <a:srgbClr val="434343"/>
              </a:solidFill>
            </a:endParaRPr>
          </a:p>
          <a:p>
            <a:pPr marL="457200" lvl="0" indent="-342900" algn="l" rtl="0">
              <a:lnSpc>
                <a:spcPct val="115000"/>
              </a:lnSpc>
              <a:spcBef>
                <a:spcPts val="0"/>
              </a:spcBef>
              <a:spcAft>
                <a:spcPts val="0"/>
              </a:spcAft>
              <a:buClr>
                <a:srgbClr val="434343"/>
              </a:buClr>
              <a:buSzPts val="1800"/>
              <a:buChar char="●"/>
            </a:pPr>
            <a:r>
              <a:rPr lang="en-US" sz="1800">
                <a:solidFill>
                  <a:srgbClr val="434343"/>
                </a:solidFill>
              </a:rPr>
              <a:t>Easy data updates</a:t>
            </a:r>
            <a:endParaRPr sz="1800">
              <a:solidFill>
                <a:srgbClr val="434343"/>
              </a:solidFill>
            </a:endParaRPr>
          </a:p>
          <a:p>
            <a:pPr marL="0" lvl="0" indent="0" algn="l" rtl="0">
              <a:lnSpc>
                <a:spcPct val="115000"/>
              </a:lnSpc>
              <a:spcBef>
                <a:spcPts val="1600"/>
              </a:spcBef>
              <a:spcAft>
                <a:spcPts val="0"/>
              </a:spcAft>
              <a:buNone/>
            </a:pPr>
            <a:r>
              <a:rPr lang="en-US" i="1">
                <a:solidFill>
                  <a:srgbClr val="434343"/>
                </a:solidFill>
              </a:rPr>
              <a:t>Improving behavior in one of these areas frequently involves sacrifices in others</a:t>
            </a:r>
            <a:endParaRPr sz="1800">
              <a:solidFill>
                <a:srgbClr val="434343"/>
              </a:solidFill>
            </a:endParaRPr>
          </a:p>
          <a:p>
            <a:pPr marL="0" lvl="0" indent="0" algn="l" rtl="0">
              <a:lnSpc>
                <a:spcPct val="115000"/>
              </a:lnSpc>
              <a:spcBef>
                <a:spcPts val="1600"/>
              </a:spcBef>
              <a:spcAft>
                <a:spcPts val="0"/>
              </a:spcAft>
              <a:buNone/>
            </a:pPr>
            <a:r>
              <a:rPr lang="en-US" sz="2400">
                <a:solidFill>
                  <a:srgbClr val="434343"/>
                </a:solidFill>
              </a:rPr>
              <a:t>Another reason to refactor:</a:t>
            </a:r>
            <a:endParaRPr sz="2400">
              <a:solidFill>
                <a:srgbClr val="434343"/>
              </a:solidFill>
            </a:endParaRPr>
          </a:p>
          <a:p>
            <a:pPr marL="457200" lvl="0" indent="-342900" algn="l" rtl="0">
              <a:lnSpc>
                <a:spcPct val="115000"/>
              </a:lnSpc>
              <a:spcBef>
                <a:spcPts val="1600"/>
              </a:spcBef>
              <a:spcAft>
                <a:spcPts val="0"/>
              </a:spcAft>
              <a:buClr>
                <a:srgbClr val="434343"/>
              </a:buClr>
              <a:buSzPts val="1800"/>
              <a:buChar char="●"/>
            </a:pPr>
            <a:r>
              <a:rPr lang="en-US" sz="1800">
                <a:solidFill>
                  <a:srgbClr val="434343"/>
                </a:solidFill>
              </a:rPr>
              <a:t>Accommodating new application questions in the same model</a:t>
            </a:r>
            <a:endParaRPr sz="1800">
              <a:solidFill>
                <a:srgbClr val="434343"/>
              </a:solidFill>
            </a:endParaRPr>
          </a:p>
          <a:p>
            <a:pPr marL="457200" lvl="0" indent="0" algn="l" rtl="0">
              <a:lnSpc>
                <a:spcPct val="115000"/>
              </a:lnSpc>
              <a:spcBef>
                <a:spcPts val="1600"/>
              </a:spcBef>
              <a:spcAft>
                <a:spcPts val="1600"/>
              </a:spcAft>
              <a:buNone/>
            </a:pPr>
            <a:endParaRPr sz="1800">
              <a:solidFill>
                <a:srgbClr val="595959"/>
              </a:solidFill>
            </a:endParaRPr>
          </a:p>
        </p:txBody>
      </p:sp>
      <p:sp>
        <p:nvSpPr>
          <p:cNvPr id="158" name="Google Shape;158;p21"/>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106</a:t>
            </a:fld>
            <a:endParaRPr/>
          </a:p>
        </p:txBody>
      </p:sp>
      <p:sp>
        <p:nvSpPr>
          <p:cNvPr id="159" name="Google Shape;159;p21"/>
          <p:cNvSpPr txBox="1">
            <a:spLocks noGrp="1"/>
          </p:cNvSpPr>
          <p:nvPr>
            <p:ph type="title"/>
          </p:nvPr>
        </p:nvSpPr>
        <p:spPr>
          <a:xfrm>
            <a:off x="531525" y="3073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Why refactor?</a:t>
            </a:r>
            <a:endParaRPr>
              <a:solidFill>
                <a:srgbClr val="666666"/>
              </a:solidFill>
            </a:endParaRPr>
          </a:p>
        </p:txBody>
      </p:sp>
    </p:spTree>
    <p:extLst>
      <p:ext uri="{BB962C8B-B14F-4D97-AF65-F5344CB8AC3E}">
        <p14:creationId xmlns:p14="http://schemas.microsoft.com/office/powerpoint/2010/main" val="35344262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title"/>
          </p:nvPr>
        </p:nvSpPr>
        <p:spPr>
          <a:xfrm>
            <a:off x="498100" y="198687"/>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666666"/>
                </a:solidFill>
              </a:rPr>
              <a:t>Example: Extract node from a property </a:t>
            </a:r>
            <a:endParaRPr dirty="0">
              <a:solidFill>
                <a:srgbClr val="666666"/>
              </a:solidFill>
            </a:endParaRPr>
          </a:p>
        </p:txBody>
      </p:sp>
      <p:grpSp>
        <p:nvGrpSpPr>
          <p:cNvPr id="166" name="Google Shape;166;p22"/>
          <p:cNvGrpSpPr/>
          <p:nvPr/>
        </p:nvGrpSpPr>
        <p:grpSpPr>
          <a:xfrm>
            <a:off x="1468573" y="1303675"/>
            <a:ext cx="5661000" cy="3651826"/>
            <a:chOff x="1468573" y="1303675"/>
            <a:chExt cx="5661000" cy="3651826"/>
          </a:xfrm>
        </p:grpSpPr>
        <p:pic>
          <p:nvPicPr>
            <p:cNvPr id="167" name="Google Shape;167;p22"/>
            <p:cNvPicPr preferRelativeResize="0"/>
            <p:nvPr/>
          </p:nvPicPr>
          <p:blipFill>
            <a:blip r:embed="rId3">
              <a:alphaModFix/>
            </a:blip>
            <a:stretch>
              <a:fillRect/>
            </a:stretch>
          </p:blipFill>
          <p:spPr>
            <a:xfrm>
              <a:off x="1468573" y="1303675"/>
              <a:ext cx="5661000" cy="3651826"/>
            </a:xfrm>
            <a:prstGeom prst="rect">
              <a:avLst/>
            </a:prstGeom>
            <a:noFill/>
            <a:ln>
              <a:noFill/>
            </a:ln>
          </p:spPr>
        </p:pic>
        <p:sp>
          <p:nvSpPr>
            <p:cNvPr id="168" name="Google Shape;168;p22"/>
            <p:cNvSpPr/>
            <p:nvPr/>
          </p:nvSpPr>
          <p:spPr>
            <a:xfrm>
              <a:off x="3866500" y="2220550"/>
              <a:ext cx="695400" cy="454200"/>
            </a:xfrm>
            <a:prstGeom prst="rightArrow">
              <a:avLst>
                <a:gd name="adj1" fmla="val 50000"/>
                <a:gd name="adj2" fmla="val 50000"/>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txBox="1"/>
            <p:nvPr/>
          </p:nvSpPr>
          <p:spPr>
            <a:xfrm>
              <a:off x="1997600" y="2736350"/>
              <a:ext cx="4119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 b="1">
                  <a:latin typeface="Open Sans"/>
                  <a:ea typeface="Open Sans"/>
                  <a:cs typeface="Open Sans"/>
                  <a:sym typeface="Open Sans"/>
                </a:rPr>
                <a:t>SOLD_BY</a:t>
              </a:r>
              <a:endParaRPr sz="400" b="1">
                <a:latin typeface="Open Sans"/>
                <a:ea typeface="Open Sans"/>
                <a:cs typeface="Open Sans"/>
                <a:sym typeface="Open Sans"/>
              </a:endParaRPr>
            </a:p>
          </p:txBody>
        </p:sp>
        <p:sp>
          <p:nvSpPr>
            <p:cNvPr id="170" name="Google Shape;170;p22"/>
            <p:cNvSpPr txBox="1"/>
            <p:nvPr/>
          </p:nvSpPr>
          <p:spPr>
            <a:xfrm>
              <a:off x="1997600" y="2170438"/>
              <a:ext cx="499200" cy="1992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 b="1">
                  <a:latin typeface="Open Sans"/>
                  <a:ea typeface="Open Sans"/>
                  <a:cs typeface="Open Sans"/>
                  <a:sym typeface="Open Sans"/>
                </a:rPr>
                <a:t>BOUGHT_BY</a:t>
              </a:r>
              <a:endParaRPr sz="400" b="1">
                <a:latin typeface="Open Sans"/>
                <a:ea typeface="Open Sans"/>
                <a:cs typeface="Open Sans"/>
                <a:sym typeface="Open Sans"/>
              </a:endParaRPr>
            </a:p>
          </p:txBody>
        </p:sp>
        <p:sp>
          <p:nvSpPr>
            <p:cNvPr id="171" name="Google Shape;171;p22"/>
            <p:cNvSpPr txBox="1"/>
            <p:nvPr/>
          </p:nvSpPr>
          <p:spPr>
            <a:xfrm>
              <a:off x="1592800" y="2537138"/>
              <a:ext cx="499200" cy="1992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 b="1">
                  <a:latin typeface="Open Sans"/>
                  <a:ea typeface="Open Sans"/>
                  <a:cs typeface="Open Sans"/>
                  <a:sym typeface="Open Sans"/>
                </a:rPr>
                <a:t>BOUGHT_BY</a:t>
              </a:r>
              <a:endParaRPr sz="400" b="1">
                <a:latin typeface="Open Sans"/>
                <a:ea typeface="Open Sans"/>
                <a:cs typeface="Open Sans"/>
                <a:sym typeface="Open Sans"/>
              </a:endParaRPr>
            </a:p>
          </p:txBody>
        </p:sp>
        <p:sp>
          <p:nvSpPr>
            <p:cNvPr id="172" name="Google Shape;172;p22"/>
            <p:cNvSpPr txBox="1"/>
            <p:nvPr/>
          </p:nvSpPr>
          <p:spPr>
            <a:xfrm>
              <a:off x="3191800" y="2472138"/>
              <a:ext cx="499200" cy="1992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 b="1">
                  <a:latin typeface="Open Sans"/>
                  <a:ea typeface="Open Sans"/>
                  <a:cs typeface="Open Sans"/>
                  <a:sym typeface="Open Sans"/>
                </a:rPr>
                <a:t>BOUGHT_BY</a:t>
              </a:r>
              <a:endParaRPr sz="400" b="1">
                <a:latin typeface="Open Sans"/>
                <a:ea typeface="Open Sans"/>
                <a:cs typeface="Open Sans"/>
                <a:sym typeface="Open Sans"/>
              </a:endParaRPr>
            </a:p>
          </p:txBody>
        </p:sp>
        <p:sp>
          <p:nvSpPr>
            <p:cNvPr id="173" name="Google Shape;173;p22"/>
            <p:cNvSpPr txBox="1"/>
            <p:nvPr/>
          </p:nvSpPr>
          <p:spPr>
            <a:xfrm>
              <a:off x="4737400" y="2537138"/>
              <a:ext cx="499200" cy="1992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 b="1">
                  <a:latin typeface="Open Sans"/>
                  <a:ea typeface="Open Sans"/>
                  <a:cs typeface="Open Sans"/>
                  <a:sym typeface="Open Sans"/>
                </a:rPr>
                <a:t>BOUGHT_BY</a:t>
              </a:r>
              <a:endParaRPr sz="400" b="1">
                <a:latin typeface="Open Sans"/>
                <a:ea typeface="Open Sans"/>
                <a:cs typeface="Open Sans"/>
                <a:sym typeface="Open Sans"/>
              </a:endParaRPr>
            </a:p>
          </p:txBody>
        </p:sp>
        <p:sp>
          <p:nvSpPr>
            <p:cNvPr id="174" name="Google Shape;174;p22"/>
            <p:cNvSpPr txBox="1"/>
            <p:nvPr/>
          </p:nvSpPr>
          <p:spPr>
            <a:xfrm>
              <a:off x="5103925" y="2170438"/>
              <a:ext cx="499200" cy="1992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 b="1">
                  <a:latin typeface="Open Sans"/>
                  <a:ea typeface="Open Sans"/>
                  <a:cs typeface="Open Sans"/>
                  <a:sym typeface="Open Sans"/>
                </a:rPr>
                <a:t>BOUGHT_BY</a:t>
              </a:r>
              <a:endParaRPr sz="400" b="1">
                <a:latin typeface="Open Sans"/>
                <a:ea typeface="Open Sans"/>
                <a:cs typeface="Open Sans"/>
                <a:sym typeface="Open Sans"/>
              </a:endParaRPr>
            </a:p>
          </p:txBody>
        </p:sp>
        <p:sp>
          <p:nvSpPr>
            <p:cNvPr id="175" name="Google Shape;175;p22"/>
            <p:cNvSpPr txBox="1"/>
            <p:nvPr/>
          </p:nvSpPr>
          <p:spPr>
            <a:xfrm>
              <a:off x="6336400" y="2472138"/>
              <a:ext cx="499200" cy="1992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 b="1">
                  <a:latin typeface="Open Sans"/>
                  <a:ea typeface="Open Sans"/>
                  <a:cs typeface="Open Sans"/>
                  <a:sym typeface="Open Sans"/>
                </a:rPr>
                <a:t>BOUGHT_BY</a:t>
              </a:r>
              <a:endParaRPr sz="400" b="1">
                <a:latin typeface="Open Sans"/>
                <a:ea typeface="Open Sans"/>
                <a:cs typeface="Open Sans"/>
                <a:sym typeface="Open Sans"/>
              </a:endParaRPr>
            </a:p>
          </p:txBody>
        </p:sp>
        <p:sp>
          <p:nvSpPr>
            <p:cNvPr id="176" name="Google Shape;176;p22"/>
            <p:cNvSpPr txBox="1"/>
            <p:nvPr/>
          </p:nvSpPr>
          <p:spPr>
            <a:xfrm>
              <a:off x="2847300" y="2157250"/>
              <a:ext cx="4119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 b="1">
                  <a:latin typeface="Open Sans"/>
                  <a:ea typeface="Open Sans"/>
                  <a:cs typeface="Open Sans"/>
                  <a:sym typeface="Open Sans"/>
                </a:rPr>
                <a:t>SOLD_BY</a:t>
              </a:r>
              <a:endParaRPr sz="400" b="1">
                <a:latin typeface="Open Sans"/>
                <a:ea typeface="Open Sans"/>
                <a:cs typeface="Open Sans"/>
                <a:sym typeface="Open Sans"/>
              </a:endParaRPr>
            </a:p>
          </p:txBody>
        </p:sp>
        <p:sp>
          <p:nvSpPr>
            <p:cNvPr id="177" name="Google Shape;177;p22"/>
            <p:cNvSpPr txBox="1"/>
            <p:nvPr/>
          </p:nvSpPr>
          <p:spPr>
            <a:xfrm>
              <a:off x="2978275" y="2816100"/>
              <a:ext cx="4119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 b="1">
                  <a:latin typeface="Open Sans"/>
                  <a:ea typeface="Open Sans"/>
                  <a:cs typeface="Open Sans"/>
                  <a:sym typeface="Open Sans"/>
                </a:rPr>
                <a:t>SOLD_BY</a:t>
              </a:r>
              <a:endParaRPr sz="400" b="1">
                <a:latin typeface="Open Sans"/>
                <a:ea typeface="Open Sans"/>
                <a:cs typeface="Open Sans"/>
                <a:sym typeface="Open Sans"/>
              </a:endParaRPr>
            </a:p>
          </p:txBody>
        </p:sp>
        <p:sp>
          <p:nvSpPr>
            <p:cNvPr id="178" name="Google Shape;178;p22"/>
            <p:cNvSpPr txBox="1"/>
            <p:nvPr/>
          </p:nvSpPr>
          <p:spPr>
            <a:xfrm>
              <a:off x="5915550" y="2157250"/>
              <a:ext cx="4119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 b="1">
                  <a:latin typeface="Open Sans"/>
                  <a:ea typeface="Open Sans"/>
                  <a:cs typeface="Open Sans"/>
                  <a:sym typeface="Open Sans"/>
                </a:rPr>
                <a:t>SOLD_BY</a:t>
              </a:r>
              <a:endParaRPr sz="400" b="1">
                <a:latin typeface="Open Sans"/>
                <a:ea typeface="Open Sans"/>
                <a:cs typeface="Open Sans"/>
                <a:sym typeface="Open Sans"/>
              </a:endParaRPr>
            </a:p>
          </p:txBody>
        </p:sp>
        <p:sp>
          <p:nvSpPr>
            <p:cNvPr id="179" name="Google Shape;179;p22"/>
            <p:cNvSpPr txBox="1"/>
            <p:nvPr/>
          </p:nvSpPr>
          <p:spPr>
            <a:xfrm>
              <a:off x="5103925" y="2736350"/>
              <a:ext cx="4119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 b="1">
                  <a:latin typeface="Open Sans"/>
                  <a:ea typeface="Open Sans"/>
                  <a:cs typeface="Open Sans"/>
                  <a:sym typeface="Open Sans"/>
                </a:rPr>
                <a:t>SOLD_BY</a:t>
              </a:r>
              <a:endParaRPr sz="400" b="1">
                <a:latin typeface="Open Sans"/>
                <a:ea typeface="Open Sans"/>
                <a:cs typeface="Open Sans"/>
                <a:sym typeface="Open Sans"/>
              </a:endParaRPr>
            </a:p>
          </p:txBody>
        </p:sp>
        <p:sp>
          <p:nvSpPr>
            <p:cNvPr id="180" name="Google Shape;180;p22"/>
            <p:cNvSpPr txBox="1"/>
            <p:nvPr/>
          </p:nvSpPr>
          <p:spPr>
            <a:xfrm>
              <a:off x="6050100" y="2736350"/>
              <a:ext cx="4119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 b="1">
                  <a:latin typeface="Open Sans"/>
                  <a:ea typeface="Open Sans"/>
                  <a:cs typeface="Open Sans"/>
                  <a:sym typeface="Open Sans"/>
                </a:rPr>
                <a:t>SOLD_BY</a:t>
              </a:r>
              <a:endParaRPr sz="400" b="1">
                <a:latin typeface="Open Sans"/>
                <a:ea typeface="Open Sans"/>
                <a:cs typeface="Open Sans"/>
                <a:sym typeface="Open Sans"/>
              </a:endParaRPr>
            </a:p>
          </p:txBody>
        </p:sp>
        <p:sp>
          <p:nvSpPr>
            <p:cNvPr id="181" name="Google Shape;181;p22"/>
            <p:cNvSpPr txBox="1"/>
            <p:nvPr/>
          </p:nvSpPr>
          <p:spPr>
            <a:xfrm>
              <a:off x="4986625" y="4015075"/>
              <a:ext cx="6465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 b="1">
                  <a:latin typeface="Open Sans"/>
                  <a:ea typeface="Open Sans"/>
                  <a:cs typeface="Open Sans"/>
                  <a:sym typeface="Open Sans"/>
                </a:rPr>
                <a:t>USES_CURRENCY</a:t>
              </a:r>
              <a:endParaRPr sz="400" b="1">
                <a:latin typeface="Open Sans"/>
                <a:ea typeface="Open Sans"/>
                <a:cs typeface="Open Sans"/>
                <a:sym typeface="Open Sans"/>
              </a:endParaRPr>
            </a:p>
          </p:txBody>
        </p:sp>
        <p:sp>
          <p:nvSpPr>
            <p:cNvPr id="182" name="Google Shape;182;p22"/>
            <p:cNvSpPr txBox="1"/>
            <p:nvPr/>
          </p:nvSpPr>
          <p:spPr>
            <a:xfrm>
              <a:off x="6050100" y="3556675"/>
              <a:ext cx="6465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 b="1">
                  <a:latin typeface="Open Sans"/>
                  <a:ea typeface="Open Sans"/>
                  <a:cs typeface="Open Sans"/>
                  <a:sym typeface="Open Sans"/>
                </a:rPr>
                <a:t>USES_CURRENCY</a:t>
              </a:r>
              <a:endParaRPr sz="400" b="1">
                <a:latin typeface="Open Sans"/>
                <a:ea typeface="Open Sans"/>
                <a:cs typeface="Open Sans"/>
                <a:sym typeface="Open Sans"/>
              </a:endParaRPr>
            </a:p>
          </p:txBody>
        </p:sp>
        <p:sp>
          <p:nvSpPr>
            <p:cNvPr id="183" name="Google Shape;183;p22"/>
            <p:cNvSpPr txBox="1"/>
            <p:nvPr/>
          </p:nvSpPr>
          <p:spPr>
            <a:xfrm>
              <a:off x="5977225" y="4159125"/>
              <a:ext cx="6465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 b="1">
                  <a:latin typeface="Open Sans"/>
                  <a:ea typeface="Open Sans"/>
                  <a:cs typeface="Open Sans"/>
                  <a:sym typeface="Open Sans"/>
                </a:rPr>
                <a:t>USES_CURRENCY</a:t>
              </a:r>
              <a:endParaRPr sz="400" b="1">
                <a:latin typeface="Open Sans"/>
                <a:ea typeface="Open Sans"/>
                <a:cs typeface="Open Sans"/>
                <a:sym typeface="Open Sans"/>
              </a:endParaRPr>
            </a:p>
          </p:txBody>
        </p:sp>
      </p:grpSp>
    </p:spTree>
    <p:extLst>
      <p:ext uri="{BB962C8B-B14F-4D97-AF65-F5344CB8AC3E}">
        <p14:creationId xmlns:p14="http://schemas.microsoft.com/office/powerpoint/2010/main" val="5145949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3"/>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108</a:t>
            </a:fld>
            <a:endParaRPr/>
          </a:p>
        </p:txBody>
      </p:sp>
      <p:sp>
        <p:nvSpPr>
          <p:cNvPr id="190" name="Google Shape;190;p23"/>
          <p:cNvSpPr txBox="1">
            <a:spLocks noGrp="1"/>
          </p:cNvSpPr>
          <p:nvPr>
            <p:ph type="title"/>
          </p:nvPr>
        </p:nvSpPr>
        <p:spPr>
          <a:xfrm>
            <a:off x="98025" y="122900"/>
            <a:ext cx="88584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Example: Convert property to label</a:t>
            </a:r>
            <a:endParaRPr>
              <a:solidFill>
                <a:srgbClr val="666666"/>
              </a:solidFill>
            </a:endParaRPr>
          </a:p>
        </p:txBody>
      </p:sp>
      <p:grpSp>
        <p:nvGrpSpPr>
          <p:cNvPr id="191" name="Google Shape;191;p23"/>
          <p:cNvGrpSpPr/>
          <p:nvPr/>
        </p:nvGrpSpPr>
        <p:grpSpPr>
          <a:xfrm>
            <a:off x="142875" y="733975"/>
            <a:ext cx="8858400" cy="4242924"/>
            <a:chOff x="142875" y="733975"/>
            <a:chExt cx="8858400" cy="4242924"/>
          </a:xfrm>
        </p:grpSpPr>
        <p:sp>
          <p:nvSpPr>
            <p:cNvPr id="192" name="Google Shape;192;p23"/>
            <p:cNvSpPr txBox="1"/>
            <p:nvPr/>
          </p:nvSpPr>
          <p:spPr>
            <a:xfrm>
              <a:off x="142875" y="1019550"/>
              <a:ext cx="88584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pic>
          <p:nvPicPr>
            <p:cNvPr id="193" name="Google Shape;193;p23"/>
            <p:cNvPicPr preferRelativeResize="0"/>
            <p:nvPr/>
          </p:nvPicPr>
          <p:blipFill>
            <a:blip r:embed="rId3">
              <a:alphaModFix/>
            </a:blip>
            <a:stretch>
              <a:fillRect/>
            </a:stretch>
          </p:blipFill>
          <p:spPr>
            <a:xfrm>
              <a:off x="920354" y="733975"/>
              <a:ext cx="6670750" cy="4242924"/>
            </a:xfrm>
            <a:prstGeom prst="rect">
              <a:avLst/>
            </a:prstGeom>
            <a:noFill/>
            <a:ln>
              <a:noFill/>
            </a:ln>
          </p:spPr>
        </p:pic>
        <p:cxnSp>
          <p:nvCxnSpPr>
            <p:cNvPr id="194" name="Google Shape;194;p23"/>
            <p:cNvCxnSpPr/>
            <p:nvPr/>
          </p:nvCxnSpPr>
          <p:spPr>
            <a:xfrm rot="10800000" flipH="1">
              <a:off x="3398250" y="2135325"/>
              <a:ext cx="532200" cy="7200"/>
            </a:xfrm>
            <a:prstGeom prst="straightConnector1">
              <a:avLst/>
            </a:prstGeom>
            <a:noFill/>
            <a:ln w="9525" cap="flat" cmpd="sng">
              <a:solidFill>
                <a:srgbClr val="FF0000"/>
              </a:solidFill>
              <a:prstDash val="solid"/>
              <a:round/>
              <a:headEnd type="none" w="med" len="med"/>
              <a:tailEnd type="none" w="med" len="med"/>
            </a:ln>
          </p:spPr>
        </p:cxnSp>
        <p:cxnSp>
          <p:nvCxnSpPr>
            <p:cNvPr id="195" name="Google Shape;195;p23"/>
            <p:cNvCxnSpPr/>
            <p:nvPr/>
          </p:nvCxnSpPr>
          <p:spPr>
            <a:xfrm rot="10800000" flipH="1">
              <a:off x="5522925" y="2135325"/>
              <a:ext cx="532200" cy="7200"/>
            </a:xfrm>
            <a:prstGeom prst="straightConnector1">
              <a:avLst/>
            </a:prstGeom>
            <a:noFill/>
            <a:ln w="9525" cap="flat" cmpd="sng">
              <a:solidFill>
                <a:srgbClr val="FF0000"/>
              </a:solidFill>
              <a:prstDash val="solid"/>
              <a:round/>
              <a:headEnd type="none" w="med" len="med"/>
              <a:tailEnd type="none" w="med" len="med"/>
            </a:ln>
          </p:spPr>
        </p:cxnSp>
        <p:sp>
          <p:nvSpPr>
            <p:cNvPr id="196" name="Google Shape;196;p23"/>
            <p:cNvSpPr/>
            <p:nvPr/>
          </p:nvSpPr>
          <p:spPr>
            <a:xfrm>
              <a:off x="3665800" y="1794900"/>
              <a:ext cx="794700" cy="141900"/>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Project, ruby</a:t>
              </a:r>
              <a:endParaRPr sz="800">
                <a:solidFill>
                  <a:srgbClr val="434343"/>
                </a:solidFill>
              </a:endParaRPr>
            </a:p>
          </p:txBody>
        </p:sp>
        <p:sp>
          <p:nvSpPr>
            <p:cNvPr id="197" name="Google Shape;197;p23"/>
            <p:cNvSpPr/>
            <p:nvPr/>
          </p:nvSpPr>
          <p:spPr>
            <a:xfrm>
              <a:off x="5856350" y="1794900"/>
              <a:ext cx="794700" cy="141900"/>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Project, java</a:t>
              </a:r>
              <a:endParaRPr sz="800">
                <a:solidFill>
                  <a:srgbClr val="434343"/>
                </a:solidFill>
              </a:endParaRPr>
            </a:p>
          </p:txBody>
        </p:sp>
        <p:cxnSp>
          <p:nvCxnSpPr>
            <p:cNvPr id="198" name="Google Shape;198;p23"/>
            <p:cNvCxnSpPr/>
            <p:nvPr/>
          </p:nvCxnSpPr>
          <p:spPr>
            <a:xfrm rot="10800000" flipH="1">
              <a:off x="1032100" y="3522175"/>
              <a:ext cx="532200" cy="7200"/>
            </a:xfrm>
            <a:prstGeom prst="straightConnector1">
              <a:avLst/>
            </a:prstGeom>
            <a:noFill/>
            <a:ln w="9525" cap="flat" cmpd="sng">
              <a:solidFill>
                <a:srgbClr val="FF0000"/>
              </a:solidFill>
              <a:prstDash val="solid"/>
              <a:round/>
              <a:headEnd type="none" w="med" len="med"/>
              <a:tailEnd type="none" w="med" len="med"/>
            </a:ln>
          </p:spPr>
        </p:cxnSp>
        <p:sp>
          <p:nvSpPr>
            <p:cNvPr id="199" name="Google Shape;199;p23"/>
            <p:cNvSpPr/>
            <p:nvPr/>
          </p:nvSpPr>
          <p:spPr>
            <a:xfrm>
              <a:off x="1064175" y="3181725"/>
              <a:ext cx="1326600" cy="141900"/>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Project, cSharp, fSharp</a:t>
              </a:r>
              <a:endParaRPr sz="800">
                <a:solidFill>
                  <a:srgbClr val="434343"/>
                </a:solidFill>
              </a:endParaRPr>
            </a:p>
          </p:txBody>
        </p:sp>
        <p:cxnSp>
          <p:nvCxnSpPr>
            <p:cNvPr id="200" name="Google Shape;200;p23"/>
            <p:cNvCxnSpPr/>
            <p:nvPr/>
          </p:nvCxnSpPr>
          <p:spPr>
            <a:xfrm rot="10800000" flipH="1">
              <a:off x="1269650" y="4596850"/>
              <a:ext cx="532200" cy="7200"/>
            </a:xfrm>
            <a:prstGeom prst="straightConnector1">
              <a:avLst/>
            </a:prstGeom>
            <a:noFill/>
            <a:ln w="9525" cap="flat" cmpd="sng">
              <a:solidFill>
                <a:srgbClr val="FF0000"/>
              </a:solidFill>
              <a:prstDash val="solid"/>
              <a:round/>
              <a:headEnd type="none" w="med" len="med"/>
              <a:tailEnd type="none" w="med" len="med"/>
            </a:ln>
          </p:spPr>
        </p:cxnSp>
        <p:cxnSp>
          <p:nvCxnSpPr>
            <p:cNvPr id="201" name="Google Shape;201;p23"/>
            <p:cNvCxnSpPr/>
            <p:nvPr/>
          </p:nvCxnSpPr>
          <p:spPr>
            <a:xfrm rot="10800000" flipH="1">
              <a:off x="2323025" y="4791825"/>
              <a:ext cx="532200" cy="7200"/>
            </a:xfrm>
            <a:prstGeom prst="straightConnector1">
              <a:avLst/>
            </a:prstGeom>
            <a:noFill/>
            <a:ln w="9525" cap="flat" cmpd="sng">
              <a:solidFill>
                <a:srgbClr val="FF0000"/>
              </a:solidFill>
              <a:prstDash val="solid"/>
              <a:round/>
              <a:headEnd type="none" w="med" len="med"/>
              <a:tailEnd type="none" w="med" len="med"/>
            </a:ln>
          </p:spPr>
        </p:cxnSp>
        <p:cxnSp>
          <p:nvCxnSpPr>
            <p:cNvPr id="202" name="Google Shape;202;p23"/>
            <p:cNvCxnSpPr/>
            <p:nvPr/>
          </p:nvCxnSpPr>
          <p:spPr>
            <a:xfrm rot="10800000" flipH="1">
              <a:off x="3284200" y="4604050"/>
              <a:ext cx="532200" cy="7200"/>
            </a:xfrm>
            <a:prstGeom prst="straightConnector1">
              <a:avLst/>
            </a:prstGeom>
            <a:noFill/>
            <a:ln w="9525" cap="flat" cmpd="sng">
              <a:solidFill>
                <a:srgbClr val="FF0000"/>
              </a:solidFill>
              <a:prstDash val="solid"/>
              <a:round/>
              <a:headEnd type="none" w="med" len="med"/>
              <a:tailEnd type="none" w="med" len="med"/>
            </a:ln>
          </p:spPr>
        </p:cxnSp>
        <p:cxnSp>
          <p:nvCxnSpPr>
            <p:cNvPr id="203" name="Google Shape;203;p23"/>
            <p:cNvCxnSpPr/>
            <p:nvPr/>
          </p:nvCxnSpPr>
          <p:spPr>
            <a:xfrm rot="10800000" flipH="1">
              <a:off x="5742325" y="4557450"/>
              <a:ext cx="532200" cy="7200"/>
            </a:xfrm>
            <a:prstGeom prst="straightConnector1">
              <a:avLst/>
            </a:prstGeom>
            <a:noFill/>
            <a:ln w="9525" cap="flat" cmpd="sng">
              <a:solidFill>
                <a:srgbClr val="FF0000"/>
              </a:solidFill>
              <a:prstDash val="solid"/>
              <a:round/>
              <a:headEnd type="none" w="med" len="med"/>
              <a:tailEnd type="none" w="med" len="med"/>
            </a:ln>
          </p:spPr>
        </p:cxnSp>
        <p:cxnSp>
          <p:nvCxnSpPr>
            <p:cNvPr id="204" name="Google Shape;204;p23"/>
            <p:cNvCxnSpPr/>
            <p:nvPr/>
          </p:nvCxnSpPr>
          <p:spPr>
            <a:xfrm rot="10800000" flipH="1">
              <a:off x="7001450" y="4262900"/>
              <a:ext cx="532200" cy="7200"/>
            </a:xfrm>
            <a:prstGeom prst="straightConnector1">
              <a:avLst/>
            </a:prstGeom>
            <a:noFill/>
            <a:ln w="9525" cap="flat" cmpd="sng">
              <a:solidFill>
                <a:srgbClr val="FF0000"/>
              </a:solidFill>
              <a:prstDash val="solid"/>
              <a:round/>
              <a:headEnd type="none" w="med" len="med"/>
              <a:tailEnd type="none" w="med" len="med"/>
            </a:ln>
          </p:spPr>
        </p:cxnSp>
        <p:sp>
          <p:nvSpPr>
            <p:cNvPr id="205" name="Google Shape;205;p23"/>
            <p:cNvSpPr/>
            <p:nvPr/>
          </p:nvSpPr>
          <p:spPr>
            <a:xfrm>
              <a:off x="1564300" y="4270100"/>
              <a:ext cx="794700" cy="141900"/>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Project, ruby</a:t>
              </a:r>
              <a:endParaRPr sz="800">
                <a:solidFill>
                  <a:srgbClr val="434343"/>
                </a:solidFill>
              </a:endParaRPr>
            </a:p>
          </p:txBody>
        </p:sp>
        <p:sp>
          <p:nvSpPr>
            <p:cNvPr id="206" name="Google Shape;206;p23"/>
            <p:cNvSpPr/>
            <p:nvPr/>
          </p:nvSpPr>
          <p:spPr>
            <a:xfrm>
              <a:off x="2323025" y="4454950"/>
              <a:ext cx="794700" cy="141900"/>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Project, ruby</a:t>
              </a:r>
              <a:endParaRPr sz="800">
                <a:solidFill>
                  <a:srgbClr val="434343"/>
                </a:solidFill>
              </a:endParaRPr>
            </a:p>
          </p:txBody>
        </p:sp>
        <p:sp>
          <p:nvSpPr>
            <p:cNvPr id="207" name="Google Shape;207;p23"/>
            <p:cNvSpPr/>
            <p:nvPr/>
          </p:nvSpPr>
          <p:spPr>
            <a:xfrm>
              <a:off x="5742325" y="4270100"/>
              <a:ext cx="1036200" cy="141900"/>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Project, java, scala</a:t>
              </a:r>
              <a:endParaRPr sz="800">
                <a:solidFill>
                  <a:srgbClr val="434343"/>
                </a:solidFill>
              </a:endParaRPr>
            </a:p>
          </p:txBody>
        </p:sp>
        <p:sp>
          <p:nvSpPr>
            <p:cNvPr id="208" name="Google Shape;208;p23"/>
            <p:cNvSpPr/>
            <p:nvPr/>
          </p:nvSpPr>
          <p:spPr>
            <a:xfrm>
              <a:off x="3546975" y="4270100"/>
              <a:ext cx="794700" cy="141900"/>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Project, java</a:t>
              </a:r>
              <a:endParaRPr sz="800">
                <a:solidFill>
                  <a:srgbClr val="434343"/>
                </a:solidFill>
              </a:endParaRPr>
            </a:p>
          </p:txBody>
        </p:sp>
        <p:sp>
          <p:nvSpPr>
            <p:cNvPr id="209" name="Google Shape;209;p23"/>
            <p:cNvSpPr/>
            <p:nvPr/>
          </p:nvSpPr>
          <p:spPr>
            <a:xfrm>
              <a:off x="7225325" y="3958475"/>
              <a:ext cx="1125000" cy="141900"/>
            </a:xfrm>
            <a:prstGeom prst="rect">
              <a:avLst/>
            </a:prstGeom>
            <a:solidFill>
              <a:srgbClr val="FFFFFF"/>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Project, javascript</a:t>
              </a:r>
              <a:endParaRPr sz="800">
                <a:solidFill>
                  <a:srgbClr val="434343"/>
                </a:solidFill>
              </a:endParaRPr>
            </a:p>
          </p:txBody>
        </p:sp>
      </p:grpSp>
    </p:spTree>
    <p:extLst>
      <p:ext uri="{BB962C8B-B14F-4D97-AF65-F5344CB8AC3E}">
        <p14:creationId xmlns:p14="http://schemas.microsoft.com/office/powerpoint/2010/main" val="17761994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4"/>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109</a:t>
            </a:fld>
            <a:endParaRPr/>
          </a:p>
        </p:txBody>
      </p:sp>
      <p:sp>
        <p:nvSpPr>
          <p:cNvPr id="216" name="Google Shape;216;p24"/>
          <p:cNvSpPr txBox="1">
            <a:spLocks noGrp="1"/>
          </p:cNvSpPr>
          <p:nvPr>
            <p:ph type="title"/>
          </p:nvPr>
        </p:nvSpPr>
        <p:spPr>
          <a:xfrm>
            <a:off x="414150" y="16650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Example: Extract intermediate nodes </a:t>
            </a:r>
            <a:endParaRPr>
              <a:solidFill>
                <a:srgbClr val="666666"/>
              </a:solidFill>
            </a:endParaRPr>
          </a:p>
        </p:txBody>
      </p:sp>
      <p:sp>
        <p:nvSpPr>
          <p:cNvPr id="217" name="Google Shape;217;p24"/>
          <p:cNvSpPr/>
          <p:nvPr/>
        </p:nvSpPr>
        <p:spPr>
          <a:xfrm>
            <a:off x="4390050" y="2500225"/>
            <a:ext cx="1032900" cy="633900"/>
          </a:xfrm>
          <a:prstGeom prst="rightArrow">
            <a:avLst>
              <a:gd name="adj1" fmla="val 50000"/>
              <a:gd name="adj2" fmla="val 50000"/>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24"/>
          <p:cNvPicPr preferRelativeResize="0"/>
          <p:nvPr/>
        </p:nvPicPr>
        <p:blipFill>
          <a:blip r:embed="rId3">
            <a:alphaModFix/>
          </a:blip>
          <a:stretch>
            <a:fillRect/>
          </a:stretch>
        </p:blipFill>
        <p:spPr>
          <a:xfrm>
            <a:off x="234575" y="1676900"/>
            <a:ext cx="4085249" cy="2815125"/>
          </a:xfrm>
          <a:prstGeom prst="rect">
            <a:avLst/>
          </a:prstGeom>
          <a:noFill/>
          <a:ln>
            <a:noFill/>
          </a:ln>
        </p:spPr>
      </p:pic>
      <p:pic>
        <p:nvPicPr>
          <p:cNvPr id="219" name="Google Shape;219;p24"/>
          <p:cNvPicPr preferRelativeResize="0"/>
          <p:nvPr/>
        </p:nvPicPr>
        <p:blipFill>
          <a:blip r:embed="rId4">
            <a:alphaModFix/>
          </a:blip>
          <a:stretch>
            <a:fillRect/>
          </a:stretch>
        </p:blipFill>
        <p:spPr>
          <a:xfrm>
            <a:off x="5751200" y="1244224"/>
            <a:ext cx="3076075" cy="3411524"/>
          </a:xfrm>
          <a:prstGeom prst="rect">
            <a:avLst/>
          </a:prstGeom>
          <a:noFill/>
          <a:ln>
            <a:noFill/>
          </a:ln>
        </p:spPr>
      </p:pic>
    </p:spTree>
    <p:extLst>
      <p:ext uri="{BB962C8B-B14F-4D97-AF65-F5344CB8AC3E}">
        <p14:creationId xmlns:p14="http://schemas.microsoft.com/office/powerpoint/2010/main" val="1989499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title"/>
          </p:nvPr>
        </p:nvSpPr>
        <p:spPr>
          <a:xfrm>
            <a:off x="583150" y="1748225"/>
            <a:ext cx="7742700" cy="176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Using Arrows to </a:t>
            </a:r>
            <a:endParaRPr/>
          </a:p>
          <a:p>
            <a:pPr marL="0" lvl="0" indent="0" algn="l" rtl="0">
              <a:spcBef>
                <a:spcPts val="0"/>
              </a:spcBef>
              <a:spcAft>
                <a:spcPts val="0"/>
              </a:spcAft>
              <a:buNone/>
            </a:pPr>
            <a:r>
              <a:rPr lang="en-US"/>
              <a:t>whiteboard a data model</a:t>
            </a:r>
            <a:endParaRPr/>
          </a:p>
        </p:txBody>
      </p:sp>
      <p:sp>
        <p:nvSpPr>
          <p:cNvPr id="215" name="Google Shape;215;p21"/>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42607529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5"/>
          <p:cNvSpPr txBox="1">
            <a:spLocks noGrp="1"/>
          </p:cNvSpPr>
          <p:nvPr>
            <p:ph type="title"/>
          </p:nvPr>
        </p:nvSpPr>
        <p:spPr>
          <a:xfrm>
            <a:off x="611489" y="1615214"/>
            <a:ext cx="7516500" cy="7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Refactoring example</a:t>
            </a:r>
            <a:endParaRPr/>
          </a:p>
        </p:txBody>
      </p:sp>
      <p:sp>
        <p:nvSpPr>
          <p:cNvPr id="226" name="Google Shape;226;p25"/>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110</a:t>
            </a:fld>
            <a:endParaRPr/>
          </a:p>
        </p:txBody>
      </p:sp>
    </p:spTree>
    <p:extLst>
      <p:ext uri="{BB962C8B-B14F-4D97-AF65-F5344CB8AC3E}">
        <p14:creationId xmlns:p14="http://schemas.microsoft.com/office/powerpoint/2010/main" val="10324128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111</a:t>
            </a:fld>
            <a:endParaRPr/>
          </a:p>
        </p:txBody>
      </p:sp>
      <p:sp>
        <p:nvSpPr>
          <p:cNvPr id="233" name="Google Shape;233;p26"/>
          <p:cNvSpPr txBox="1">
            <a:spLocks noGrp="1"/>
          </p:cNvSpPr>
          <p:nvPr>
            <p:ph type="title"/>
          </p:nvPr>
        </p:nvSpPr>
        <p:spPr>
          <a:xfrm>
            <a:off x="414150" y="16650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Modeling airline flights in Neo4j</a:t>
            </a:r>
            <a:endParaRPr>
              <a:solidFill>
                <a:srgbClr val="666666"/>
              </a:solidFill>
            </a:endParaRPr>
          </a:p>
        </p:txBody>
      </p:sp>
      <p:sp>
        <p:nvSpPr>
          <p:cNvPr id="234" name="Google Shape;234;p26"/>
          <p:cNvSpPr txBox="1">
            <a:spLocks noGrp="1"/>
          </p:cNvSpPr>
          <p:nvPr>
            <p:ph type="title"/>
          </p:nvPr>
        </p:nvSpPr>
        <p:spPr>
          <a:xfrm>
            <a:off x="589475" y="46128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0" i="1">
                <a:solidFill>
                  <a:srgbClr val="000000"/>
                </a:solidFill>
                <a:latin typeface="Open Sans"/>
                <a:ea typeface="Open Sans"/>
                <a:cs typeface="Open Sans"/>
                <a:sym typeface="Open Sans"/>
              </a:rPr>
              <a:t>Credit: Max de Marzi</a:t>
            </a:r>
            <a:r>
              <a:rPr lang="en-US" sz="1400" b="0" i="1">
                <a:solidFill>
                  <a:srgbClr val="FFFFFF"/>
                </a:solidFill>
                <a:latin typeface="Open Sans"/>
                <a:ea typeface="Open Sans"/>
                <a:cs typeface="Open Sans"/>
                <a:sym typeface="Open Sans"/>
              </a:rPr>
              <a:t>i</a:t>
            </a:r>
            <a:r>
              <a:rPr lang="en-US" sz="1400">
                <a:solidFill>
                  <a:srgbClr val="666666"/>
                </a:solidFill>
              </a:rPr>
              <a:t> </a:t>
            </a:r>
            <a:r>
              <a:rPr lang="en-US" sz="1400" b="0" u="sng">
                <a:solidFill>
                  <a:schemeClr val="hlink"/>
                </a:solidFill>
                <a:latin typeface="Arial"/>
                <a:ea typeface="Arial"/>
                <a:cs typeface="Arial"/>
                <a:sym typeface="Arial"/>
                <a:hlinkClick r:id="rId3"/>
              </a:rPr>
              <a:t>https://maxdemarzi.com/2015/08/26/modeling-airline-flights-in-neo4j/</a:t>
            </a:r>
            <a:endParaRPr sz="1400">
              <a:solidFill>
                <a:srgbClr val="666666"/>
              </a:solidFill>
            </a:endParaRPr>
          </a:p>
        </p:txBody>
      </p:sp>
      <p:pic>
        <p:nvPicPr>
          <p:cNvPr id="235" name="Google Shape;235;p26"/>
          <p:cNvPicPr preferRelativeResize="0"/>
          <p:nvPr/>
        </p:nvPicPr>
        <p:blipFill>
          <a:blip r:embed="rId4">
            <a:alphaModFix/>
          </a:blip>
          <a:stretch>
            <a:fillRect/>
          </a:stretch>
        </p:blipFill>
        <p:spPr>
          <a:xfrm>
            <a:off x="1215999" y="726300"/>
            <a:ext cx="6712025" cy="4138174"/>
          </a:xfrm>
          <a:prstGeom prst="rect">
            <a:avLst/>
          </a:prstGeom>
          <a:noFill/>
          <a:ln>
            <a:noFill/>
          </a:ln>
        </p:spPr>
      </p:pic>
    </p:spTree>
    <p:extLst>
      <p:ext uri="{BB962C8B-B14F-4D97-AF65-F5344CB8AC3E}">
        <p14:creationId xmlns:p14="http://schemas.microsoft.com/office/powerpoint/2010/main" val="7742745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7"/>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Initial model</a:t>
            </a:r>
            <a:endParaRPr>
              <a:solidFill>
                <a:srgbClr val="666666"/>
              </a:solidFill>
            </a:endParaRPr>
          </a:p>
        </p:txBody>
      </p:sp>
      <p:sp>
        <p:nvSpPr>
          <p:cNvPr id="242" name="Google Shape;242;p27"/>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fld id="{00000000-1234-1234-1234-123412341234}" type="slidenum">
              <a:rPr lang="en-US"/>
              <a:t>112</a:t>
            </a:fld>
            <a:endParaRPr/>
          </a:p>
        </p:txBody>
      </p:sp>
      <p:sp>
        <p:nvSpPr>
          <p:cNvPr id="243" name="Google Shape;243;p27"/>
          <p:cNvSpPr txBox="1"/>
          <p:nvPr/>
        </p:nvSpPr>
        <p:spPr>
          <a:xfrm>
            <a:off x="311700" y="1152475"/>
            <a:ext cx="8520600" cy="87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rgbClr val="434343"/>
                </a:solidFill>
                <a:latin typeface="Open Sans"/>
                <a:ea typeface="Open Sans"/>
                <a:cs typeface="Open Sans"/>
                <a:sym typeface="Open Sans"/>
              </a:rPr>
              <a:t>Q:</a:t>
            </a:r>
            <a:r>
              <a:rPr lang="en-US" sz="2000" dirty="0">
                <a:solidFill>
                  <a:srgbClr val="434343"/>
                </a:solidFill>
                <a:latin typeface="Open Sans"/>
                <a:ea typeface="Open Sans"/>
                <a:cs typeface="Open Sans"/>
                <a:sym typeface="Open Sans"/>
              </a:rPr>
              <a:t>  What flights will take me from Malmo to New York on Friday?</a:t>
            </a:r>
            <a:endParaRPr sz="2000" dirty="0">
              <a:solidFill>
                <a:srgbClr val="434343"/>
              </a:solidFill>
              <a:latin typeface="Open Sans"/>
              <a:ea typeface="Open Sans"/>
              <a:cs typeface="Open Sans"/>
              <a:sym typeface="Open Sans"/>
            </a:endParaRPr>
          </a:p>
          <a:p>
            <a:pPr marL="0" lvl="0" indent="0" algn="l" rtl="0">
              <a:lnSpc>
                <a:spcPct val="115000"/>
              </a:lnSpc>
              <a:spcBef>
                <a:spcPts val="1600"/>
              </a:spcBef>
              <a:spcAft>
                <a:spcPts val="0"/>
              </a:spcAft>
              <a:buNone/>
            </a:pPr>
            <a:endParaRPr sz="2000" dirty="0">
              <a:solidFill>
                <a:srgbClr val="434343"/>
              </a:solidFill>
              <a:latin typeface="Open Sans"/>
              <a:ea typeface="Open Sans"/>
              <a:cs typeface="Open Sans"/>
              <a:sym typeface="Open Sans"/>
            </a:endParaRPr>
          </a:p>
          <a:p>
            <a:pPr marL="0" lvl="0" indent="0" algn="l" rtl="0">
              <a:lnSpc>
                <a:spcPct val="115000"/>
              </a:lnSpc>
              <a:spcBef>
                <a:spcPts val="1600"/>
              </a:spcBef>
              <a:spcAft>
                <a:spcPts val="0"/>
              </a:spcAft>
              <a:buNone/>
            </a:pPr>
            <a:r>
              <a:rPr lang="en-US" sz="2000" i="1" dirty="0">
                <a:solidFill>
                  <a:srgbClr val="434343"/>
                </a:solidFill>
                <a:latin typeface="Open Sans"/>
                <a:ea typeface="Open Sans"/>
                <a:cs typeface="Open Sans"/>
                <a:sym typeface="Open Sans"/>
              </a:rPr>
              <a:t>What entities do we see?</a:t>
            </a:r>
            <a:endParaRPr sz="2000" i="1" dirty="0">
              <a:solidFill>
                <a:srgbClr val="434343"/>
              </a:solidFill>
              <a:latin typeface="Open Sans"/>
              <a:ea typeface="Open Sans"/>
              <a:cs typeface="Open Sans"/>
              <a:sym typeface="Open Sans"/>
            </a:endParaRPr>
          </a:p>
          <a:p>
            <a:pPr marL="0" lvl="0" indent="0" algn="l" rtl="0">
              <a:lnSpc>
                <a:spcPct val="115000"/>
              </a:lnSpc>
              <a:spcBef>
                <a:spcPts val="1600"/>
              </a:spcBef>
              <a:spcAft>
                <a:spcPts val="0"/>
              </a:spcAft>
              <a:buNone/>
            </a:pPr>
            <a:r>
              <a:rPr lang="en-US" sz="2000" i="1" dirty="0">
                <a:solidFill>
                  <a:srgbClr val="434343"/>
                </a:solidFill>
                <a:latin typeface="Open Sans"/>
                <a:ea typeface="Open Sans"/>
                <a:cs typeface="Open Sans"/>
                <a:sym typeface="Open Sans"/>
              </a:rPr>
              <a:t>What connections do we see?</a:t>
            </a:r>
            <a:endParaRPr sz="2000" i="1" dirty="0">
              <a:solidFill>
                <a:srgbClr val="434343"/>
              </a:solidFill>
              <a:latin typeface="Open Sans"/>
              <a:ea typeface="Open Sans"/>
              <a:cs typeface="Open Sans"/>
              <a:sym typeface="Open Sans"/>
            </a:endParaRPr>
          </a:p>
          <a:p>
            <a:pPr marL="0" lvl="0" indent="0" algn="l" rtl="0">
              <a:lnSpc>
                <a:spcPct val="115000"/>
              </a:lnSpc>
              <a:spcBef>
                <a:spcPts val="1600"/>
              </a:spcBef>
              <a:spcAft>
                <a:spcPts val="0"/>
              </a:spcAft>
              <a:buNone/>
            </a:pPr>
            <a:r>
              <a:rPr lang="en-US" sz="2000" i="1" dirty="0">
                <a:solidFill>
                  <a:srgbClr val="434343"/>
                </a:solidFill>
                <a:latin typeface="Open Sans"/>
                <a:ea typeface="Open Sans"/>
                <a:cs typeface="Open Sans"/>
                <a:sym typeface="Open Sans"/>
              </a:rPr>
              <a:t>What properties do we need?</a:t>
            </a:r>
            <a:endParaRPr sz="2000" i="1" dirty="0">
              <a:solidFill>
                <a:srgbClr val="434343"/>
              </a:solidFill>
              <a:latin typeface="Open Sans"/>
              <a:ea typeface="Open Sans"/>
              <a:cs typeface="Open Sans"/>
              <a:sym typeface="Open Sans"/>
            </a:endParaRPr>
          </a:p>
          <a:p>
            <a:pPr marL="0" lvl="0" indent="0" algn="l" rtl="0">
              <a:lnSpc>
                <a:spcPct val="115000"/>
              </a:lnSpc>
              <a:spcBef>
                <a:spcPts val="1600"/>
              </a:spcBef>
              <a:spcAft>
                <a:spcPts val="1600"/>
              </a:spcAft>
              <a:buNone/>
            </a:pPr>
            <a:endParaRPr sz="1800" dirty="0">
              <a:solidFill>
                <a:srgbClr val="595959"/>
              </a:solidFill>
            </a:endParaRPr>
          </a:p>
        </p:txBody>
      </p:sp>
    </p:spTree>
    <p:extLst>
      <p:ext uri="{BB962C8B-B14F-4D97-AF65-F5344CB8AC3E}">
        <p14:creationId xmlns:p14="http://schemas.microsoft.com/office/powerpoint/2010/main" val="42940299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8"/>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Initial model</a:t>
            </a:r>
            <a:endParaRPr>
              <a:solidFill>
                <a:srgbClr val="666666"/>
              </a:solidFill>
            </a:endParaRPr>
          </a:p>
        </p:txBody>
      </p:sp>
      <p:sp>
        <p:nvSpPr>
          <p:cNvPr id="250" name="Google Shape;250;p28"/>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113</a:t>
            </a:fld>
            <a:endParaRPr/>
          </a:p>
        </p:txBody>
      </p:sp>
      <p:pic>
        <p:nvPicPr>
          <p:cNvPr id="251" name="Google Shape;251;p28"/>
          <p:cNvPicPr preferRelativeResize="0"/>
          <p:nvPr/>
        </p:nvPicPr>
        <p:blipFill>
          <a:blip r:embed="rId3">
            <a:alphaModFix/>
          </a:blip>
          <a:stretch>
            <a:fillRect/>
          </a:stretch>
        </p:blipFill>
        <p:spPr>
          <a:xfrm>
            <a:off x="1446241" y="1954743"/>
            <a:ext cx="5524500" cy="1695450"/>
          </a:xfrm>
          <a:prstGeom prst="rect">
            <a:avLst/>
          </a:prstGeom>
          <a:noFill/>
          <a:ln>
            <a:noFill/>
          </a:ln>
        </p:spPr>
      </p:pic>
      <p:sp>
        <p:nvSpPr>
          <p:cNvPr id="252" name="Google Shape;252;p28"/>
          <p:cNvSpPr txBox="1"/>
          <p:nvPr/>
        </p:nvSpPr>
        <p:spPr>
          <a:xfrm>
            <a:off x="311700" y="1152475"/>
            <a:ext cx="8520600" cy="62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a:solidFill>
                  <a:srgbClr val="434343"/>
                </a:solidFill>
                <a:latin typeface="Open Sans"/>
                <a:ea typeface="Open Sans"/>
                <a:cs typeface="Open Sans"/>
                <a:sym typeface="Open Sans"/>
              </a:rPr>
              <a:t>Q:</a:t>
            </a:r>
            <a:r>
              <a:rPr lang="en-US" sz="2000">
                <a:solidFill>
                  <a:srgbClr val="434343"/>
                </a:solidFill>
                <a:latin typeface="Open Sans"/>
                <a:ea typeface="Open Sans"/>
                <a:cs typeface="Open Sans"/>
                <a:sym typeface="Open Sans"/>
              </a:rPr>
              <a:t>  What flights will take me from Malmo to New York on Friday?</a:t>
            </a:r>
            <a:endParaRPr sz="2000">
              <a:solidFill>
                <a:srgbClr val="434343"/>
              </a:solidFill>
              <a:latin typeface="Open Sans"/>
              <a:ea typeface="Open Sans"/>
              <a:cs typeface="Open Sans"/>
              <a:sym typeface="Open Sans"/>
            </a:endParaRPr>
          </a:p>
          <a:p>
            <a:pPr marL="0" lvl="0" indent="0" algn="l" rtl="0">
              <a:lnSpc>
                <a:spcPct val="115000"/>
              </a:lnSpc>
              <a:spcBef>
                <a:spcPts val="1600"/>
              </a:spcBef>
              <a:spcAft>
                <a:spcPts val="1600"/>
              </a:spcAft>
              <a:buNone/>
            </a:pPr>
            <a:endParaRPr sz="1800">
              <a:solidFill>
                <a:srgbClr val="595959"/>
              </a:solidFill>
            </a:endParaRPr>
          </a:p>
        </p:txBody>
      </p:sp>
      <p:sp>
        <p:nvSpPr>
          <p:cNvPr id="253" name="Google Shape;253;p28"/>
          <p:cNvSpPr txBox="1"/>
          <p:nvPr/>
        </p:nvSpPr>
        <p:spPr>
          <a:xfrm>
            <a:off x="361825" y="4037350"/>
            <a:ext cx="8520600" cy="62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rgbClr val="434343"/>
                </a:solidFill>
                <a:latin typeface="Open Sans"/>
                <a:ea typeface="Open Sans"/>
                <a:cs typeface="Open Sans"/>
                <a:sym typeface="Open Sans"/>
              </a:rPr>
              <a:t>new Q:</a:t>
            </a:r>
            <a:r>
              <a:rPr lang="en-US" sz="2000" dirty="0">
                <a:solidFill>
                  <a:srgbClr val="434343"/>
                </a:solidFill>
                <a:latin typeface="Open Sans"/>
                <a:ea typeface="Open Sans"/>
                <a:cs typeface="Open Sans"/>
                <a:sym typeface="Open Sans"/>
              </a:rPr>
              <a:t>  Someone is on flight AY189.  When will she/he land?</a:t>
            </a:r>
            <a:endParaRPr sz="2000" dirty="0">
              <a:solidFill>
                <a:srgbClr val="434343"/>
              </a:solidFill>
              <a:latin typeface="Open Sans"/>
              <a:ea typeface="Open Sans"/>
              <a:cs typeface="Open Sans"/>
              <a:sym typeface="Open Sans"/>
            </a:endParaRPr>
          </a:p>
          <a:p>
            <a:pPr marL="0" lvl="0" indent="0" algn="l" rtl="0">
              <a:lnSpc>
                <a:spcPct val="115000"/>
              </a:lnSpc>
              <a:spcBef>
                <a:spcPts val="1600"/>
              </a:spcBef>
              <a:spcAft>
                <a:spcPts val="1600"/>
              </a:spcAft>
              <a:buNone/>
            </a:pPr>
            <a:endParaRPr sz="1800" dirty="0">
              <a:solidFill>
                <a:srgbClr val="595959"/>
              </a:solidFill>
            </a:endParaRPr>
          </a:p>
        </p:txBody>
      </p:sp>
    </p:spTree>
    <p:extLst>
      <p:ext uri="{BB962C8B-B14F-4D97-AF65-F5344CB8AC3E}">
        <p14:creationId xmlns:p14="http://schemas.microsoft.com/office/powerpoint/2010/main" val="9226668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9"/>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Add Flight intermediate nodes</a:t>
            </a:r>
            <a:endParaRPr>
              <a:solidFill>
                <a:srgbClr val="666666"/>
              </a:solidFill>
            </a:endParaRPr>
          </a:p>
        </p:txBody>
      </p:sp>
      <p:sp>
        <p:nvSpPr>
          <p:cNvPr id="260" name="Google Shape;260;p29"/>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fld id="{00000000-1234-1234-1234-123412341234}" type="slidenum">
              <a:rPr lang="en-US"/>
              <a:t>114</a:t>
            </a:fld>
            <a:endParaRPr/>
          </a:p>
        </p:txBody>
      </p:sp>
      <p:sp>
        <p:nvSpPr>
          <p:cNvPr id="261" name="Google Shape;261;p29"/>
          <p:cNvSpPr txBox="1"/>
          <p:nvPr/>
        </p:nvSpPr>
        <p:spPr>
          <a:xfrm>
            <a:off x="311700" y="1152475"/>
            <a:ext cx="8520600" cy="62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rgbClr val="434343"/>
                </a:solidFill>
                <a:latin typeface="Open Sans"/>
                <a:ea typeface="Open Sans"/>
                <a:cs typeface="Open Sans"/>
                <a:sym typeface="Open Sans"/>
              </a:rPr>
              <a:t>Q1:</a:t>
            </a:r>
            <a:r>
              <a:rPr lang="en-US" sz="2000" dirty="0">
                <a:solidFill>
                  <a:srgbClr val="434343"/>
                </a:solidFill>
                <a:latin typeface="Open Sans"/>
                <a:ea typeface="Open Sans"/>
                <a:cs typeface="Open Sans"/>
                <a:sym typeface="Open Sans"/>
              </a:rPr>
              <a:t>  What flights will take me from Malmo to New York on Friday?</a:t>
            </a:r>
            <a:endParaRPr sz="2000" dirty="0">
              <a:solidFill>
                <a:srgbClr val="434343"/>
              </a:solidFill>
              <a:latin typeface="Open Sans"/>
              <a:ea typeface="Open Sans"/>
              <a:cs typeface="Open Sans"/>
              <a:sym typeface="Open Sans"/>
            </a:endParaRPr>
          </a:p>
          <a:p>
            <a:pPr marL="0" lvl="0" indent="0" algn="l" rtl="0">
              <a:lnSpc>
                <a:spcPct val="115000"/>
              </a:lnSpc>
              <a:spcBef>
                <a:spcPts val="1600"/>
              </a:spcBef>
              <a:spcAft>
                <a:spcPts val="0"/>
              </a:spcAft>
              <a:buNone/>
            </a:pPr>
            <a:r>
              <a:rPr lang="en-US" sz="2000" b="1" dirty="0">
                <a:solidFill>
                  <a:srgbClr val="434343"/>
                </a:solidFill>
                <a:latin typeface="Open Sans"/>
                <a:ea typeface="Open Sans"/>
                <a:cs typeface="Open Sans"/>
                <a:sym typeface="Open Sans"/>
              </a:rPr>
              <a:t>Q2:</a:t>
            </a:r>
            <a:r>
              <a:rPr lang="en-US" sz="2000" dirty="0">
                <a:solidFill>
                  <a:srgbClr val="434343"/>
                </a:solidFill>
                <a:latin typeface="Open Sans"/>
                <a:ea typeface="Open Sans"/>
                <a:cs typeface="Open Sans"/>
                <a:sym typeface="Open Sans"/>
              </a:rPr>
              <a:t>  Someone is on flight AY189.  When will he/she land?</a:t>
            </a:r>
            <a:endParaRPr sz="2000" dirty="0">
              <a:solidFill>
                <a:srgbClr val="434343"/>
              </a:solidFill>
              <a:latin typeface="Open Sans"/>
              <a:ea typeface="Open Sans"/>
              <a:cs typeface="Open Sans"/>
              <a:sym typeface="Open Sans"/>
            </a:endParaRPr>
          </a:p>
          <a:p>
            <a:pPr marL="0" lvl="0" indent="0" algn="l" rtl="0">
              <a:lnSpc>
                <a:spcPct val="115000"/>
              </a:lnSpc>
              <a:spcBef>
                <a:spcPts val="1600"/>
              </a:spcBef>
              <a:spcAft>
                <a:spcPts val="0"/>
              </a:spcAft>
              <a:buNone/>
            </a:pPr>
            <a:endParaRPr sz="2000" dirty="0">
              <a:solidFill>
                <a:srgbClr val="434343"/>
              </a:solidFill>
              <a:latin typeface="Open Sans"/>
              <a:ea typeface="Open Sans"/>
              <a:cs typeface="Open Sans"/>
              <a:sym typeface="Open Sans"/>
            </a:endParaRPr>
          </a:p>
          <a:p>
            <a:pPr marL="0" lvl="0" indent="0" algn="l" rtl="0">
              <a:lnSpc>
                <a:spcPct val="115000"/>
              </a:lnSpc>
              <a:spcBef>
                <a:spcPts val="1600"/>
              </a:spcBef>
              <a:spcAft>
                <a:spcPts val="1600"/>
              </a:spcAft>
              <a:buNone/>
            </a:pPr>
            <a:endParaRPr sz="1800" dirty="0">
              <a:solidFill>
                <a:srgbClr val="595959"/>
              </a:solidFill>
            </a:endParaRPr>
          </a:p>
        </p:txBody>
      </p:sp>
      <p:pic>
        <p:nvPicPr>
          <p:cNvPr id="262" name="Google Shape;262;p29"/>
          <p:cNvPicPr preferRelativeResize="0"/>
          <p:nvPr/>
        </p:nvPicPr>
        <p:blipFill>
          <a:blip r:embed="rId3">
            <a:alphaModFix/>
          </a:blip>
          <a:stretch>
            <a:fillRect/>
          </a:stretch>
        </p:blipFill>
        <p:spPr>
          <a:xfrm>
            <a:off x="1138925" y="2469450"/>
            <a:ext cx="6340401" cy="1869325"/>
          </a:xfrm>
          <a:prstGeom prst="rect">
            <a:avLst/>
          </a:prstGeom>
          <a:noFill/>
          <a:ln>
            <a:noFill/>
          </a:ln>
        </p:spPr>
      </p:pic>
    </p:spTree>
    <p:extLst>
      <p:ext uri="{BB962C8B-B14F-4D97-AF65-F5344CB8AC3E}">
        <p14:creationId xmlns:p14="http://schemas.microsoft.com/office/powerpoint/2010/main" val="4732774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0"/>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Add AirportDay intermediate nodes</a:t>
            </a:r>
            <a:endParaRPr>
              <a:solidFill>
                <a:srgbClr val="666666"/>
              </a:solidFill>
            </a:endParaRPr>
          </a:p>
        </p:txBody>
      </p:sp>
      <p:sp>
        <p:nvSpPr>
          <p:cNvPr id="269" name="Google Shape;269;p30"/>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fld id="{00000000-1234-1234-1234-123412341234}" type="slidenum">
              <a:rPr lang="en-US"/>
              <a:t>115</a:t>
            </a:fld>
            <a:endParaRPr/>
          </a:p>
        </p:txBody>
      </p:sp>
      <p:sp>
        <p:nvSpPr>
          <p:cNvPr id="270" name="Google Shape;270;p30"/>
          <p:cNvSpPr txBox="1"/>
          <p:nvPr/>
        </p:nvSpPr>
        <p:spPr>
          <a:xfrm>
            <a:off x="311700" y="1152475"/>
            <a:ext cx="8520600" cy="62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rgbClr val="434343"/>
                </a:solidFill>
                <a:latin typeface="Open Sans"/>
                <a:ea typeface="Open Sans"/>
                <a:cs typeface="Open Sans"/>
                <a:sym typeface="Open Sans"/>
              </a:rPr>
              <a:t>Q1:</a:t>
            </a:r>
            <a:r>
              <a:rPr lang="en-US" sz="2000" dirty="0">
                <a:solidFill>
                  <a:srgbClr val="434343"/>
                </a:solidFill>
                <a:latin typeface="Open Sans"/>
                <a:ea typeface="Open Sans"/>
                <a:cs typeface="Open Sans"/>
                <a:sym typeface="Open Sans"/>
              </a:rPr>
              <a:t>  What flights will take me from Malmo to New York on Friday?</a:t>
            </a:r>
            <a:endParaRPr sz="2000" dirty="0">
              <a:solidFill>
                <a:srgbClr val="434343"/>
              </a:solidFill>
              <a:latin typeface="Open Sans"/>
              <a:ea typeface="Open Sans"/>
              <a:cs typeface="Open Sans"/>
              <a:sym typeface="Open Sans"/>
            </a:endParaRPr>
          </a:p>
          <a:p>
            <a:pPr marL="0" lvl="0" indent="0" algn="l" rtl="0">
              <a:lnSpc>
                <a:spcPct val="115000"/>
              </a:lnSpc>
              <a:spcBef>
                <a:spcPts val="1600"/>
              </a:spcBef>
              <a:spcAft>
                <a:spcPts val="0"/>
              </a:spcAft>
              <a:buNone/>
            </a:pPr>
            <a:r>
              <a:rPr lang="en-US" sz="2000" b="1" dirty="0">
                <a:solidFill>
                  <a:srgbClr val="434343"/>
                </a:solidFill>
                <a:latin typeface="Open Sans"/>
                <a:ea typeface="Open Sans"/>
                <a:cs typeface="Open Sans"/>
                <a:sym typeface="Open Sans"/>
              </a:rPr>
              <a:t>Q2:</a:t>
            </a:r>
            <a:r>
              <a:rPr lang="en-US" sz="2000" dirty="0">
                <a:solidFill>
                  <a:srgbClr val="434343"/>
                </a:solidFill>
                <a:latin typeface="Open Sans"/>
                <a:ea typeface="Open Sans"/>
                <a:cs typeface="Open Sans"/>
                <a:sym typeface="Open Sans"/>
              </a:rPr>
              <a:t>  Someone is on flight AY189.  When will she/he land?</a:t>
            </a:r>
            <a:endParaRPr sz="2000" dirty="0">
              <a:solidFill>
                <a:srgbClr val="434343"/>
              </a:solidFill>
              <a:latin typeface="Open Sans"/>
              <a:ea typeface="Open Sans"/>
              <a:cs typeface="Open Sans"/>
              <a:sym typeface="Open Sans"/>
            </a:endParaRPr>
          </a:p>
          <a:p>
            <a:pPr marL="0" lvl="0" indent="0" algn="l" rtl="0">
              <a:lnSpc>
                <a:spcPct val="115000"/>
              </a:lnSpc>
              <a:spcBef>
                <a:spcPts val="1600"/>
              </a:spcBef>
              <a:spcAft>
                <a:spcPts val="0"/>
              </a:spcAft>
              <a:buNone/>
            </a:pPr>
            <a:endParaRPr sz="2000" dirty="0">
              <a:solidFill>
                <a:srgbClr val="434343"/>
              </a:solidFill>
              <a:latin typeface="Open Sans"/>
              <a:ea typeface="Open Sans"/>
              <a:cs typeface="Open Sans"/>
              <a:sym typeface="Open Sans"/>
            </a:endParaRPr>
          </a:p>
          <a:p>
            <a:pPr marL="0" lvl="0" indent="0" algn="l" rtl="0">
              <a:lnSpc>
                <a:spcPct val="115000"/>
              </a:lnSpc>
              <a:spcBef>
                <a:spcPts val="1600"/>
              </a:spcBef>
              <a:spcAft>
                <a:spcPts val="1600"/>
              </a:spcAft>
              <a:buNone/>
            </a:pPr>
            <a:endParaRPr sz="1800" dirty="0">
              <a:solidFill>
                <a:srgbClr val="595959"/>
              </a:solidFill>
            </a:endParaRPr>
          </a:p>
        </p:txBody>
      </p:sp>
      <p:pic>
        <p:nvPicPr>
          <p:cNvPr id="271" name="Google Shape;271;p30"/>
          <p:cNvPicPr preferRelativeResize="0"/>
          <p:nvPr/>
        </p:nvPicPr>
        <p:blipFill>
          <a:blip r:embed="rId3">
            <a:alphaModFix/>
          </a:blip>
          <a:stretch>
            <a:fillRect/>
          </a:stretch>
        </p:blipFill>
        <p:spPr>
          <a:xfrm>
            <a:off x="1929903" y="2105394"/>
            <a:ext cx="5284323" cy="2924600"/>
          </a:xfrm>
          <a:prstGeom prst="rect">
            <a:avLst/>
          </a:prstGeom>
          <a:noFill/>
          <a:ln>
            <a:noFill/>
          </a:ln>
        </p:spPr>
      </p:pic>
    </p:spTree>
    <p:extLst>
      <p:ext uri="{BB962C8B-B14F-4D97-AF65-F5344CB8AC3E}">
        <p14:creationId xmlns:p14="http://schemas.microsoft.com/office/powerpoint/2010/main" val="19184877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1"/>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Change relationship type to Date</a:t>
            </a:r>
            <a:endParaRPr>
              <a:solidFill>
                <a:srgbClr val="666666"/>
              </a:solidFill>
            </a:endParaRPr>
          </a:p>
        </p:txBody>
      </p:sp>
      <p:sp>
        <p:nvSpPr>
          <p:cNvPr id="278" name="Google Shape;278;p31"/>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fld id="{00000000-1234-1234-1234-123412341234}" type="slidenum">
              <a:rPr lang="en-US"/>
              <a:t>116</a:t>
            </a:fld>
            <a:endParaRPr/>
          </a:p>
        </p:txBody>
      </p:sp>
      <p:sp>
        <p:nvSpPr>
          <p:cNvPr id="279" name="Google Shape;279;p31"/>
          <p:cNvSpPr txBox="1"/>
          <p:nvPr/>
        </p:nvSpPr>
        <p:spPr>
          <a:xfrm>
            <a:off x="311700" y="1152475"/>
            <a:ext cx="8520600" cy="62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a:solidFill>
                  <a:srgbClr val="434343"/>
                </a:solidFill>
                <a:latin typeface="Open Sans"/>
                <a:ea typeface="Open Sans"/>
                <a:cs typeface="Open Sans"/>
                <a:sym typeface="Open Sans"/>
              </a:rPr>
              <a:t>Q1:</a:t>
            </a:r>
            <a:r>
              <a:rPr lang="en-US" sz="2000">
                <a:solidFill>
                  <a:srgbClr val="434343"/>
                </a:solidFill>
                <a:latin typeface="Open Sans"/>
                <a:ea typeface="Open Sans"/>
                <a:cs typeface="Open Sans"/>
                <a:sym typeface="Open Sans"/>
              </a:rPr>
              <a:t>  What flights will take me from Malmo to New York on Friday?</a:t>
            </a:r>
            <a:endParaRPr sz="2000">
              <a:solidFill>
                <a:srgbClr val="434343"/>
              </a:solidFill>
              <a:latin typeface="Open Sans"/>
              <a:ea typeface="Open Sans"/>
              <a:cs typeface="Open Sans"/>
              <a:sym typeface="Open Sans"/>
            </a:endParaRPr>
          </a:p>
          <a:p>
            <a:pPr marL="0" lvl="0" indent="0" algn="l" rtl="0">
              <a:lnSpc>
                <a:spcPct val="115000"/>
              </a:lnSpc>
              <a:spcBef>
                <a:spcPts val="1600"/>
              </a:spcBef>
              <a:spcAft>
                <a:spcPts val="0"/>
              </a:spcAft>
              <a:buNone/>
            </a:pPr>
            <a:r>
              <a:rPr lang="en-US" sz="2000" b="1">
                <a:solidFill>
                  <a:srgbClr val="434343"/>
                </a:solidFill>
                <a:latin typeface="Open Sans"/>
                <a:ea typeface="Open Sans"/>
                <a:cs typeface="Open Sans"/>
                <a:sym typeface="Open Sans"/>
              </a:rPr>
              <a:t>Q2:</a:t>
            </a:r>
            <a:r>
              <a:rPr lang="en-US" sz="2000">
                <a:solidFill>
                  <a:srgbClr val="434343"/>
                </a:solidFill>
                <a:latin typeface="Open Sans"/>
                <a:ea typeface="Open Sans"/>
                <a:cs typeface="Open Sans"/>
                <a:sym typeface="Open Sans"/>
              </a:rPr>
              <a:t>  Mom is on flight AY189.  When will she land?</a:t>
            </a:r>
            <a:endParaRPr sz="2000">
              <a:solidFill>
                <a:srgbClr val="434343"/>
              </a:solidFill>
              <a:latin typeface="Open Sans"/>
              <a:ea typeface="Open Sans"/>
              <a:cs typeface="Open Sans"/>
              <a:sym typeface="Open Sans"/>
            </a:endParaRPr>
          </a:p>
          <a:p>
            <a:pPr marL="0" lvl="0" indent="0" algn="l" rtl="0">
              <a:lnSpc>
                <a:spcPct val="115000"/>
              </a:lnSpc>
              <a:spcBef>
                <a:spcPts val="1600"/>
              </a:spcBef>
              <a:spcAft>
                <a:spcPts val="0"/>
              </a:spcAft>
              <a:buNone/>
            </a:pPr>
            <a:endParaRPr sz="2000">
              <a:solidFill>
                <a:srgbClr val="434343"/>
              </a:solidFill>
              <a:latin typeface="Open Sans"/>
              <a:ea typeface="Open Sans"/>
              <a:cs typeface="Open Sans"/>
              <a:sym typeface="Open Sans"/>
            </a:endParaRPr>
          </a:p>
          <a:p>
            <a:pPr marL="0" lvl="0" indent="0" algn="l" rtl="0">
              <a:lnSpc>
                <a:spcPct val="115000"/>
              </a:lnSpc>
              <a:spcBef>
                <a:spcPts val="1600"/>
              </a:spcBef>
              <a:spcAft>
                <a:spcPts val="1600"/>
              </a:spcAft>
              <a:buNone/>
            </a:pPr>
            <a:endParaRPr sz="1800">
              <a:solidFill>
                <a:srgbClr val="595959"/>
              </a:solidFill>
            </a:endParaRPr>
          </a:p>
        </p:txBody>
      </p:sp>
      <p:pic>
        <p:nvPicPr>
          <p:cNvPr id="280" name="Google Shape;280;p31"/>
          <p:cNvPicPr preferRelativeResize="0"/>
          <p:nvPr/>
        </p:nvPicPr>
        <p:blipFill>
          <a:blip r:embed="rId3">
            <a:alphaModFix/>
          </a:blip>
          <a:stretch>
            <a:fillRect/>
          </a:stretch>
        </p:blipFill>
        <p:spPr>
          <a:xfrm>
            <a:off x="2003013" y="2133250"/>
            <a:ext cx="5137975" cy="2896750"/>
          </a:xfrm>
          <a:prstGeom prst="rect">
            <a:avLst/>
          </a:prstGeom>
          <a:noFill/>
          <a:ln>
            <a:noFill/>
          </a:ln>
        </p:spPr>
      </p:pic>
    </p:spTree>
    <p:extLst>
      <p:ext uri="{BB962C8B-B14F-4D97-AF65-F5344CB8AC3E}">
        <p14:creationId xmlns:p14="http://schemas.microsoft.com/office/powerpoint/2010/main" val="36992084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285"/>
        <p:cNvGrpSpPr/>
        <p:nvPr/>
      </p:nvGrpSpPr>
      <p:grpSpPr>
        <a:xfrm>
          <a:off x="0" y="0"/>
          <a:ext cx="0" cy="0"/>
          <a:chOff x="0" y="0"/>
          <a:chExt cx="0" cy="0"/>
        </a:xfrm>
      </p:grpSpPr>
      <p:sp>
        <p:nvSpPr>
          <p:cNvPr id="286" name="Google Shape;286;p32"/>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Remove Airport nodes</a:t>
            </a:r>
            <a:endParaRPr>
              <a:solidFill>
                <a:srgbClr val="666666"/>
              </a:solidFill>
            </a:endParaRPr>
          </a:p>
        </p:txBody>
      </p:sp>
      <p:sp>
        <p:nvSpPr>
          <p:cNvPr id="287" name="Google Shape;287;p32"/>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fld id="{00000000-1234-1234-1234-123412341234}" type="slidenum">
              <a:rPr lang="en-US"/>
              <a:t>117</a:t>
            </a:fld>
            <a:endParaRPr/>
          </a:p>
        </p:txBody>
      </p:sp>
      <p:sp>
        <p:nvSpPr>
          <p:cNvPr id="288" name="Google Shape;288;p32"/>
          <p:cNvSpPr txBox="1"/>
          <p:nvPr/>
        </p:nvSpPr>
        <p:spPr>
          <a:xfrm>
            <a:off x="311700" y="1152475"/>
            <a:ext cx="8520600" cy="62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a:solidFill>
                  <a:srgbClr val="434343"/>
                </a:solidFill>
                <a:latin typeface="Open Sans"/>
                <a:ea typeface="Open Sans"/>
                <a:cs typeface="Open Sans"/>
                <a:sym typeface="Open Sans"/>
              </a:rPr>
              <a:t>Q1:</a:t>
            </a:r>
            <a:r>
              <a:rPr lang="en-US" sz="2000">
                <a:solidFill>
                  <a:srgbClr val="434343"/>
                </a:solidFill>
                <a:latin typeface="Open Sans"/>
                <a:ea typeface="Open Sans"/>
                <a:cs typeface="Open Sans"/>
                <a:sym typeface="Open Sans"/>
              </a:rPr>
              <a:t>  What flights will take me from Malmo to New York on Friday?</a:t>
            </a:r>
            <a:endParaRPr sz="2000">
              <a:solidFill>
                <a:srgbClr val="434343"/>
              </a:solidFill>
              <a:latin typeface="Open Sans"/>
              <a:ea typeface="Open Sans"/>
              <a:cs typeface="Open Sans"/>
              <a:sym typeface="Open Sans"/>
            </a:endParaRPr>
          </a:p>
          <a:p>
            <a:pPr marL="0" lvl="0" indent="0" algn="l" rtl="0">
              <a:lnSpc>
                <a:spcPct val="115000"/>
              </a:lnSpc>
              <a:spcBef>
                <a:spcPts val="1600"/>
              </a:spcBef>
              <a:spcAft>
                <a:spcPts val="0"/>
              </a:spcAft>
              <a:buNone/>
            </a:pPr>
            <a:r>
              <a:rPr lang="en-US" sz="2000" b="1">
                <a:solidFill>
                  <a:srgbClr val="434343"/>
                </a:solidFill>
                <a:latin typeface="Open Sans"/>
                <a:ea typeface="Open Sans"/>
                <a:cs typeface="Open Sans"/>
                <a:sym typeface="Open Sans"/>
              </a:rPr>
              <a:t>Q2:</a:t>
            </a:r>
            <a:r>
              <a:rPr lang="en-US" sz="2000">
                <a:solidFill>
                  <a:srgbClr val="434343"/>
                </a:solidFill>
                <a:latin typeface="Open Sans"/>
                <a:ea typeface="Open Sans"/>
                <a:cs typeface="Open Sans"/>
                <a:sym typeface="Open Sans"/>
              </a:rPr>
              <a:t>  Mom is on flight AY189.  When will she land?</a:t>
            </a:r>
            <a:endParaRPr sz="2000">
              <a:solidFill>
                <a:srgbClr val="434343"/>
              </a:solidFill>
              <a:latin typeface="Open Sans"/>
              <a:ea typeface="Open Sans"/>
              <a:cs typeface="Open Sans"/>
              <a:sym typeface="Open Sans"/>
            </a:endParaRPr>
          </a:p>
          <a:p>
            <a:pPr marL="0" lvl="0" indent="0" algn="l" rtl="0">
              <a:lnSpc>
                <a:spcPct val="115000"/>
              </a:lnSpc>
              <a:spcBef>
                <a:spcPts val="1600"/>
              </a:spcBef>
              <a:spcAft>
                <a:spcPts val="0"/>
              </a:spcAft>
              <a:buNone/>
            </a:pPr>
            <a:endParaRPr sz="2000">
              <a:solidFill>
                <a:srgbClr val="434343"/>
              </a:solidFill>
              <a:latin typeface="Open Sans"/>
              <a:ea typeface="Open Sans"/>
              <a:cs typeface="Open Sans"/>
              <a:sym typeface="Open Sans"/>
            </a:endParaRPr>
          </a:p>
          <a:p>
            <a:pPr marL="0" lvl="0" indent="0" algn="l" rtl="0">
              <a:lnSpc>
                <a:spcPct val="115000"/>
              </a:lnSpc>
              <a:spcBef>
                <a:spcPts val="1600"/>
              </a:spcBef>
              <a:spcAft>
                <a:spcPts val="1600"/>
              </a:spcAft>
              <a:buNone/>
            </a:pPr>
            <a:endParaRPr sz="1800">
              <a:solidFill>
                <a:srgbClr val="595959"/>
              </a:solidFill>
            </a:endParaRPr>
          </a:p>
        </p:txBody>
      </p:sp>
      <p:pic>
        <p:nvPicPr>
          <p:cNvPr id="289" name="Google Shape;289;p32"/>
          <p:cNvPicPr preferRelativeResize="0"/>
          <p:nvPr/>
        </p:nvPicPr>
        <p:blipFill>
          <a:blip r:embed="rId3">
            <a:alphaModFix/>
          </a:blip>
          <a:stretch>
            <a:fillRect/>
          </a:stretch>
        </p:blipFill>
        <p:spPr>
          <a:xfrm>
            <a:off x="1840791" y="2198600"/>
            <a:ext cx="5524500" cy="2695575"/>
          </a:xfrm>
          <a:prstGeom prst="rect">
            <a:avLst/>
          </a:prstGeom>
          <a:noFill/>
          <a:ln>
            <a:noFill/>
          </a:ln>
        </p:spPr>
      </p:pic>
    </p:spTree>
    <p:extLst>
      <p:ext uri="{BB962C8B-B14F-4D97-AF65-F5344CB8AC3E}">
        <p14:creationId xmlns:p14="http://schemas.microsoft.com/office/powerpoint/2010/main" val="3951468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Shape 294"/>
        <p:cNvGrpSpPr/>
        <p:nvPr/>
      </p:nvGrpSpPr>
      <p:grpSpPr>
        <a:xfrm>
          <a:off x="0" y="0"/>
          <a:ext cx="0" cy="0"/>
          <a:chOff x="0" y="0"/>
          <a:chExt cx="0" cy="0"/>
        </a:xfrm>
      </p:grpSpPr>
      <p:sp>
        <p:nvSpPr>
          <p:cNvPr id="295" name="Google Shape;295;p33"/>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Add Destination intermediate nodes</a:t>
            </a:r>
            <a:endParaRPr>
              <a:solidFill>
                <a:srgbClr val="666666"/>
              </a:solidFill>
            </a:endParaRPr>
          </a:p>
        </p:txBody>
      </p:sp>
      <p:sp>
        <p:nvSpPr>
          <p:cNvPr id="296" name="Google Shape;296;p33"/>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fld id="{00000000-1234-1234-1234-123412341234}" type="slidenum">
              <a:rPr lang="en-US"/>
              <a:t>118</a:t>
            </a:fld>
            <a:endParaRPr/>
          </a:p>
        </p:txBody>
      </p:sp>
      <p:sp>
        <p:nvSpPr>
          <p:cNvPr id="297" name="Google Shape;297;p33"/>
          <p:cNvSpPr txBox="1"/>
          <p:nvPr/>
        </p:nvSpPr>
        <p:spPr>
          <a:xfrm>
            <a:off x="311700" y="1152475"/>
            <a:ext cx="8520600" cy="62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a:solidFill>
                  <a:srgbClr val="434343"/>
                </a:solidFill>
                <a:latin typeface="Open Sans"/>
                <a:ea typeface="Open Sans"/>
                <a:cs typeface="Open Sans"/>
                <a:sym typeface="Open Sans"/>
              </a:rPr>
              <a:t>Q1:</a:t>
            </a:r>
            <a:r>
              <a:rPr lang="en-US" sz="2000">
                <a:solidFill>
                  <a:srgbClr val="434343"/>
                </a:solidFill>
                <a:latin typeface="Open Sans"/>
                <a:ea typeface="Open Sans"/>
                <a:cs typeface="Open Sans"/>
                <a:sym typeface="Open Sans"/>
              </a:rPr>
              <a:t>  What flights will take me from Malmo to New York on Friday?</a:t>
            </a:r>
            <a:endParaRPr sz="2000">
              <a:solidFill>
                <a:srgbClr val="434343"/>
              </a:solidFill>
              <a:latin typeface="Open Sans"/>
              <a:ea typeface="Open Sans"/>
              <a:cs typeface="Open Sans"/>
              <a:sym typeface="Open Sans"/>
            </a:endParaRPr>
          </a:p>
          <a:p>
            <a:pPr marL="0" lvl="0" indent="0" algn="l" rtl="0">
              <a:lnSpc>
                <a:spcPct val="115000"/>
              </a:lnSpc>
              <a:spcBef>
                <a:spcPts val="1600"/>
              </a:spcBef>
              <a:spcAft>
                <a:spcPts val="0"/>
              </a:spcAft>
              <a:buNone/>
            </a:pPr>
            <a:r>
              <a:rPr lang="en-US" sz="2000" b="1">
                <a:solidFill>
                  <a:srgbClr val="434343"/>
                </a:solidFill>
                <a:latin typeface="Open Sans"/>
                <a:ea typeface="Open Sans"/>
                <a:cs typeface="Open Sans"/>
                <a:sym typeface="Open Sans"/>
              </a:rPr>
              <a:t>Q2:</a:t>
            </a:r>
            <a:r>
              <a:rPr lang="en-US" sz="2000">
                <a:solidFill>
                  <a:srgbClr val="434343"/>
                </a:solidFill>
                <a:latin typeface="Open Sans"/>
                <a:ea typeface="Open Sans"/>
                <a:cs typeface="Open Sans"/>
                <a:sym typeface="Open Sans"/>
              </a:rPr>
              <a:t>  Mom is on flight AY189.  When will she land?</a:t>
            </a:r>
            <a:endParaRPr sz="2000">
              <a:solidFill>
                <a:srgbClr val="434343"/>
              </a:solidFill>
              <a:latin typeface="Open Sans"/>
              <a:ea typeface="Open Sans"/>
              <a:cs typeface="Open Sans"/>
              <a:sym typeface="Open Sans"/>
            </a:endParaRPr>
          </a:p>
          <a:p>
            <a:pPr marL="0" lvl="0" indent="0" algn="l" rtl="0">
              <a:lnSpc>
                <a:spcPct val="115000"/>
              </a:lnSpc>
              <a:spcBef>
                <a:spcPts val="1600"/>
              </a:spcBef>
              <a:spcAft>
                <a:spcPts val="0"/>
              </a:spcAft>
              <a:buNone/>
            </a:pPr>
            <a:endParaRPr sz="2000">
              <a:solidFill>
                <a:srgbClr val="434343"/>
              </a:solidFill>
              <a:latin typeface="Open Sans"/>
              <a:ea typeface="Open Sans"/>
              <a:cs typeface="Open Sans"/>
              <a:sym typeface="Open Sans"/>
            </a:endParaRPr>
          </a:p>
          <a:p>
            <a:pPr marL="0" lvl="0" indent="0" algn="l" rtl="0">
              <a:lnSpc>
                <a:spcPct val="115000"/>
              </a:lnSpc>
              <a:spcBef>
                <a:spcPts val="1600"/>
              </a:spcBef>
              <a:spcAft>
                <a:spcPts val="1600"/>
              </a:spcAft>
              <a:buNone/>
            </a:pPr>
            <a:endParaRPr sz="1800">
              <a:solidFill>
                <a:srgbClr val="595959"/>
              </a:solidFill>
            </a:endParaRPr>
          </a:p>
        </p:txBody>
      </p:sp>
      <p:pic>
        <p:nvPicPr>
          <p:cNvPr id="298" name="Google Shape;298;p33"/>
          <p:cNvPicPr preferRelativeResize="0"/>
          <p:nvPr/>
        </p:nvPicPr>
        <p:blipFill>
          <a:blip r:embed="rId3">
            <a:alphaModFix/>
          </a:blip>
          <a:stretch>
            <a:fillRect/>
          </a:stretch>
        </p:blipFill>
        <p:spPr>
          <a:xfrm>
            <a:off x="1621616" y="2227850"/>
            <a:ext cx="5524500" cy="2609850"/>
          </a:xfrm>
          <a:prstGeom prst="rect">
            <a:avLst/>
          </a:prstGeom>
          <a:noFill/>
          <a:ln>
            <a:noFill/>
          </a:ln>
        </p:spPr>
      </p:pic>
    </p:spTree>
    <p:extLst>
      <p:ext uri="{BB962C8B-B14F-4D97-AF65-F5344CB8AC3E}">
        <p14:creationId xmlns:p14="http://schemas.microsoft.com/office/powerpoint/2010/main" val="22430752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4"/>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119</a:t>
            </a:fld>
            <a:endParaRPr/>
          </a:p>
        </p:txBody>
      </p:sp>
      <p:sp>
        <p:nvSpPr>
          <p:cNvPr id="305" name="Google Shape;305;p34"/>
          <p:cNvSpPr txBox="1">
            <a:spLocks noGrp="1"/>
          </p:cNvSpPr>
          <p:nvPr>
            <p:ph type="title"/>
          </p:nvPr>
        </p:nvSpPr>
        <p:spPr>
          <a:xfrm>
            <a:off x="780815" y="1154250"/>
            <a:ext cx="7516500" cy="261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Thank you!</a:t>
            </a:r>
            <a:endParaRPr/>
          </a:p>
        </p:txBody>
      </p:sp>
    </p:spTree>
    <p:extLst>
      <p:ext uri="{BB962C8B-B14F-4D97-AF65-F5344CB8AC3E}">
        <p14:creationId xmlns:p14="http://schemas.microsoft.com/office/powerpoint/2010/main" val="1850725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7"/>
          <p:cNvSpPr txBox="1">
            <a:spLocks noGrp="1"/>
          </p:cNvSpPr>
          <p:nvPr>
            <p:ph type="title"/>
          </p:nvPr>
        </p:nvSpPr>
        <p:spPr>
          <a:xfrm>
            <a:off x="583139" y="1066714"/>
            <a:ext cx="7516500" cy="765000"/>
          </a:xfrm>
          <a:prstGeom prst="rect">
            <a:avLst/>
          </a:prstGeom>
        </p:spPr>
        <p:txBody>
          <a:bodyPr spcFirstLastPara="1" wrap="square" lIns="91425" tIns="91425" rIns="91425" bIns="91425" anchor="t" anchorCtr="0">
            <a:noAutofit/>
          </a:bodyPr>
          <a:lstStyle/>
          <a:p>
            <a:pPr lvl="0"/>
            <a:r>
              <a:rPr lang="en-US" dirty="0"/>
              <a:t>Video Demonstration:</a:t>
            </a:r>
            <a:br>
              <a:rPr lang="en-US" dirty="0"/>
            </a:br>
            <a:r>
              <a:rPr lang="en-US" dirty="0">
                <a:hlinkClick r:id="rId3"/>
              </a:rPr>
              <a:t>https://www.youtube.com/watch?v=NB184T-S46w</a:t>
            </a:r>
            <a:endParaRPr dirty="0"/>
          </a:p>
        </p:txBody>
      </p:sp>
      <p:sp>
        <p:nvSpPr>
          <p:cNvPr id="381" name="Google Shape;381;p27"/>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31269597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611489" y="1615214"/>
            <a:ext cx="7516500" cy="765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Font typeface="Open Sans ExtraBold"/>
              <a:buNone/>
            </a:pPr>
            <a:r>
              <a:rPr lang="en-US" dirty="0"/>
              <a:t>Implementing </a:t>
            </a:r>
            <a:endParaRPr dirty="0"/>
          </a:p>
          <a:p>
            <a:pPr marL="0" marR="0" lvl="0" indent="0" algn="l" rtl="0">
              <a:spcBef>
                <a:spcPts val="0"/>
              </a:spcBef>
              <a:spcAft>
                <a:spcPts val="0"/>
              </a:spcAft>
              <a:buClr>
                <a:schemeClr val="lt1"/>
              </a:buClr>
              <a:buFont typeface="Open Sans ExtraBold"/>
              <a:buNone/>
            </a:pPr>
            <a:r>
              <a:rPr lang="en-US" dirty="0"/>
              <a:t>Your First Airport Model</a:t>
            </a:r>
            <a:endParaRPr dirty="0"/>
          </a:p>
        </p:txBody>
      </p:sp>
      <p:sp>
        <p:nvSpPr>
          <p:cNvPr id="117" name="Google Shape;117;p17"/>
          <p:cNvSpPr txBox="1"/>
          <p:nvPr/>
        </p:nvSpPr>
        <p:spPr>
          <a:xfrm>
            <a:off x="134200" y="4701025"/>
            <a:ext cx="6606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rPr>
              <a:t>v 1.0</a:t>
            </a:r>
            <a:endParaRPr>
              <a:solidFill>
                <a:srgbClr val="FFFFFF"/>
              </a:solidFill>
            </a:endParaRPr>
          </a:p>
        </p:txBody>
      </p:sp>
    </p:spTree>
    <p:extLst>
      <p:ext uri="{BB962C8B-B14F-4D97-AF65-F5344CB8AC3E}">
        <p14:creationId xmlns:p14="http://schemas.microsoft.com/office/powerpoint/2010/main" val="26361119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121</a:t>
            </a:fld>
            <a:endParaRPr/>
          </a:p>
        </p:txBody>
      </p:sp>
      <p:sp>
        <p:nvSpPr>
          <p:cNvPr id="124" name="Google Shape;124;p18"/>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Domain for this module</a:t>
            </a:r>
            <a:endParaRPr>
              <a:solidFill>
                <a:srgbClr val="666666"/>
              </a:solidFill>
            </a:endParaRPr>
          </a:p>
        </p:txBody>
      </p:sp>
      <p:pic>
        <p:nvPicPr>
          <p:cNvPr id="125" name="Google Shape;125;p18"/>
          <p:cNvPicPr preferRelativeResize="0"/>
          <p:nvPr/>
        </p:nvPicPr>
        <p:blipFill>
          <a:blip r:embed="rId3">
            <a:alphaModFix/>
          </a:blip>
          <a:stretch>
            <a:fillRect/>
          </a:stretch>
        </p:blipFill>
        <p:spPr>
          <a:xfrm>
            <a:off x="986050" y="947963"/>
            <a:ext cx="6650951" cy="3807526"/>
          </a:xfrm>
          <a:prstGeom prst="rect">
            <a:avLst/>
          </a:prstGeom>
          <a:noFill/>
          <a:ln w="9525" cap="flat" cmpd="sng">
            <a:solidFill>
              <a:srgbClr val="999999"/>
            </a:solidFill>
            <a:prstDash val="solid"/>
            <a:round/>
            <a:headEnd type="none" w="sm" len="sm"/>
            <a:tailEnd type="none" w="sm" len="sm"/>
          </a:ln>
        </p:spPr>
      </p:pic>
    </p:spTree>
    <p:extLst>
      <p:ext uri="{BB962C8B-B14F-4D97-AF65-F5344CB8AC3E}">
        <p14:creationId xmlns:p14="http://schemas.microsoft.com/office/powerpoint/2010/main" val="39715560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122</a:t>
            </a:fld>
            <a:endParaRPr/>
          </a:p>
        </p:txBody>
      </p:sp>
      <p:sp>
        <p:nvSpPr>
          <p:cNvPr id="132" name="Google Shape;132;p19"/>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The Data </a:t>
            </a:r>
            <a:endParaRPr>
              <a:solidFill>
                <a:srgbClr val="666666"/>
              </a:solidFill>
            </a:endParaRPr>
          </a:p>
        </p:txBody>
      </p:sp>
      <p:pic>
        <p:nvPicPr>
          <p:cNvPr id="133" name="Google Shape;133;p19"/>
          <p:cNvPicPr preferRelativeResize="0"/>
          <p:nvPr/>
        </p:nvPicPr>
        <p:blipFill>
          <a:blip r:embed="rId3">
            <a:alphaModFix/>
          </a:blip>
          <a:stretch>
            <a:fillRect/>
          </a:stretch>
        </p:blipFill>
        <p:spPr>
          <a:xfrm>
            <a:off x="4737415" y="899525"/>
            <a:ext cx="4177985" cy="2166698"/>
          </a:xfrm>
          <a:prstGeom prst="rect">
            <a:avLst/>
          </a:prstGeom>
          <a:noFill/>
          <a:ln>
            <a:noFill/>
          </a:ln>
        </p:spPr>
      </p:pic>
      <p:pic>
        <p:nvPicPr>
          <p:cNvPr id="134" name="Google Shape;134;p19"/>
          <p:cNvPicPr preferRelativeResize="0"/>
          <p:nvPr/>
        </p:nvPicPr>
        <p:blipFill>
          <a:blip r:embed="rId4">
            <a:alphaModFix/>
          </a:blip>
          <a:stretch>
            <a:fillRect/>
          </a:stretch>
        </p:blipFill>
        <p:spPr>
          <a:xfrm>
            <a:off x="236375" y="899525"/>
            <a:ext cx="4177986" cy="2166698"/>
          </a:xfrm>
          <a:prstGeom prst="rect">
            <a:avLst/>
          </a:prstGeom>
          <a:noFill/>
          <a:ln>
            <a:noFill/>
          </a:ln>
        </p:spPr>
      </p:pic>
      <p:pic>
        <p:nvPicPr>
          <p:cNvPr id="135" name="Google Shape;135;p19"/>
          <p:cNvPicPr preferRelativeResize="0"/>
          <p:nvPr/>
        </p:nvPicPr>
        <p:blipFill>
          <a:blip r:embed="rId5">
            <a:alphaModFix/>
          </a:blip>
          <a:stretch>
            <a:fillRect/>
          </a:stretch>
        </p:blipFill>
        <p:spPr>
          <a:xfrm>
            <a:off x="2134487" y="3304207"/>
            <a:ext cx="4519891" cy="1372480"/>
          </a:xfrm>
          <a:prstGeom prst="rect">
            <a:avLst/>
          </a:prstGeom>
          <a:noFill/>
          <a:ln>
            <a:noFill/>
          </a:ln>
        </p:spPr>
      </p:pic>
    </p:spTree>
    <p:extLst>
      <p:ext uri="{BB962C8B-B14F-4D97-AF65-F5344CB8AC3E}">
        <p14:creationId xmlns:p14="http://schemas.microsoft.com/office/powerpoint/2010/main" val="31752628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123</a:t>
            </a:fld>
            <a:endParaRPr/>
          </a:p>
        </p:txBody>
      </p:sp>
      <p:sp>
        <p:nvSpPr>
          <p:cNvPr id="142" name="Google Shape;142;p20"/>
          <p:cNvSpPr txBox="1">
            <a:spLocks noGrp="1"/>
          </p:cNvSpPr>
          <p:nvPr>
            <p:ph type="title"/>
          </p:nvPr>
        </p:nvSpPr>
        <p:spPr>
          <a:xfrm>
            <a:off x="701875" y="307350"/>
            <a:ext cx="79107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Application question for our model</a:t>
            </a:r>
            <a:endParaRPr>
              <a:solidFill>
                <a:srgbClr val="666666"/>
              </a:solidFill>
            </a:endParaRPr>
          </a:p>
        </p:txBody>
      </p:sp>
      <p:sp>
        <p:nvSpPr>
          <p:cNvPr id="143" name="Google Shape;143;p20"/>
          <p:cNvSpPr txBox="1"/>
          <p:nvPr/>
        </p:nvSpPr>
        <p:spPr>
          <a:xfrm rot="469671">
            <a:off x="1801282" y="1878166"/>
            <a:ext cx="5235788" cy="2061018"/>
          </a:xfrm>
          <a:prstGeom prst="rect">
            <a:avLst/>
          </a:prstGeom>
          <a:solidFill>
            <a:srgbClr val="D0E0E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r>
              <a:rPr lang="en-US" sz="2200" b="1">
                <a:solidFill>
                  <a:srgbClr val="000000"/>
                </a:solidFill>
                <a:latin typeface="Calibri"/>
                <a:ea typeface="Calibri"/>
                <a:cs typeface="Calibri"/>
                <a:sym typeface="Calibri"/>
              </a:rPr>
              <a:t>As an </a:t>
            </a:r>
            <a:r>
              <a:rPr lang="en-US" sz="2200">
                <a:solidFill>
                  <a:srgbClr val="000000"/>
                </a:solidFill>
                <a:latin typeface="Calibri"/>
                <a:ea typeface="Calibri"/>
                <a:cs typeface="Calibri"/>
                <a:sym typeface="Calibri"/>
              </a:rPr>
              <a:t>air travel enthusiast</a:t>
            </a:r>
            <a:endParaRPr sz="2200">
              <a:solidFill>
                <a:srgbClr val="000000"/>
              </a:solidFill>
              <a:latin typeface="Calibri"/>
              <a:ea typeface="Calibri"/>
              <a:cs typeface="Calibri"/>
              <a:sym typeface="Calibri"/>
            </a:endParaRPr>
          </a:p>
          <a:p>
            <a:pPr marL="0" lvl="0" indent="0" algn="l" rtl="0">
              <a:lnSpc>
                <a:spcPct val="115000"/>
              </a:lnSpc>
              <a:spcBef>
                <a:spcPts val="600"/>
              </a:spcBef>
              <a:spcAft>
                <a:spcPts val="0"/>
              </a:spcAft>
              <a:buNone/>
            </a:pPr>
            <a:r>
              <a:rPr lang="en-US" sz="2200" b="1">
                <a:solidFill>
                  <a:srgbClr val="000000"/>
                </a:solidFill>
                <a:latin typeface="Calibri"/>
                <a:ea typeface="Calibri"/>
                <a:cs typeface="Calibri"/>
                <a:sym typeface="Calibri"/>
              </a:rPr>
              <a:t>I want </a:t>
            </a:r>
            <a:r>
              <a:rPr lang="en-US" sz="2200">
                <a:solidFill>
                  <a:srgbClr val="000000"/>
                </a:solidFill>
                <a:latin typeface="Calibri"/>
                <a:ea typeface="Calibri"/>
                <a:cs typeface="Calibri"/>
                <a:sym typeface="Calibri"/>
              </a:rPr>
              <a:t>to know how airports are connected</a:t>
            </a:r>
            <a:endParaRPr sz="2200">
              <a:solidFill>
                <a:srgbClr val="000000"/>
              </a:solidFill>
              <a:latin typeface="Calibri"/>
              <a:ea typeface="Calibri"/>
              <a:cs typeface="Calibri"/>
              <a:sym typeface="Calibri"/>
            </a:endParaRPr>
          </a:p>
          <a:p>
            <a:pPr marL="0" lvl="0" indent="0" algn="l" rtl="0">
              <a:lnSpc>
                <a:spcPct val="115000"/>
              </a:lnSpc>
              <a:spcBef>
                <a:spcPts val="600"/>
              </a:spcBef>
              <a:spcAft>
                <a:spcPts val="0"/>
              </a:spcAft>
              <a:buNone/>
            </a:pPr>
            <a:r>
              <a:rPr lang="en-US" sz="2200" b="1">
                <a:solidFill>
                  <a:srgbClr val="000000"/>
                </a:solidFill>
                <a:latin typeface="Calibri"/>
                <a:ea typeface="Calibri"/>
                <a:cs typeface="Calibri"/>
                <a:sym typeface="Calibri"/>
              </a:rPr>
              <a:t>So that </a:t>
            </a:r>
            <a:r>
              <a:rPr lang="en-US" sz="2200">
                <a:solidFill>
                  <a:srgbClr val="000000"/>
                </a:solidFill>
                <a:latin typeface="Calibri"/>
                <a:ea typeface="Calibri"/>
                <a:cs typeface="Calibri"/>
                <a:sym typeface="Calibri"/>
              </a:rPr>
              <a:t>I can find the busiest ones</a:t>
            </a:r>
            <a:endParaRPr sz="2200" b="1">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474712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124</a:t>
            </a:fld>
            <a:endParaRPr/>
          </a:p>
        </p:txBody>
      </p:sp>
      <p:sp>
        <p:nvSpPr>
          <p:cNvPr id="150" name="Google Shape;150;p21"/>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Initial model with sample data</a:t>
            </a:r>
            <a:endParaRPr>
              <a:solidFill>
                <a:srgbClr val="666666"/>
              </a:solidFill>
            </a:endParaRPr>
          </a:p>
        </p:txBody>
      </p:sp>
      <p:pic>
        <p:nvPicPr>
          <p:cNvPr id="151" name="Google Shape;151;p21"/>
          <p:cNvPicPr preferRelativeResize="0"/>
          <p:nvPr/>
        </p:nvPicPr>
        <p:blipFill>
          <a:blip r:embed="rId3">
            <a:alphaModFix/>
          </a:blip>
          <a:stretch>
            <a:fillRect/>
          </a:stretch>
        </p:blipFill>
        <p:spPr>
          <a:xfrm>
            <a:off x="4280825" y="1294850"/>
            <a:ext cx="4558375" cy="3083125"/>
          </a:xfrm>
          <a:prstGeom prst="rect">
            <a:avLst/>
          </a:prstGeom>
          <a:noFill/>
          <a:ln>
            <a:noFill/>
          </a:ln>
        </p:spPr>
      </p:pic>
      <p:sp>
        <p:nvSpPr>
          <p:cNvPr id="152" name="Google Shape;152;p21"/>
          <p:cNvSpPr txBox="1"/>
          <p:nvPr/>
        </p:nvSpPr>
        <p:spPr>
          <a:xfrm rot="469636">
            <a:off x="95081" y="1269985"/>
            <a:ext cx="4238288" cy="1365131"/>
          </a:xfrm>
          <a:prstGeom prst="rect">
            <a:avLst/>
          </a:prstGeom>
          <a:solidFill>
            <a:srgbClr val="D0E0E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r>
              <a:rPr lang="en-US" sz="1800" b="1">
                <a:solidFill>
                  <a:srgbClr val="000000"/>
                </a:solidFill>
                <a:latin typeface="Calibri"/>
                <a:ea typeface="Calibri"/>
                <a:cs typeface="Calibri"/>
                <a:sym typeface="Calibri"/>
              </a:rPr>
              <a:t>As an </a:t>
            </a:r>
            <a:r>
              <a:rPr lang="en-US" sz="1800">
                <a:solidFill>
                  <a:srgbClr val="000000"/>
                </a:solidFill>
                <a:latin typeface="Calibri"/>
                <a:ea typeface="Calibri"/>
                <a:cs typeface="Calibri"/>
                <a:sym typeface="Calibri"/>
              </a:rPr>
              <a:t>air travel enthusiast</a:t>
            </a:r>
            <a:endParaRPr sz="1800">
              <a:solidFill>
                <a:srgbClr val="000000"/>
              </a:solidFill>
              <a:latin typeface="Calibri"/>
              <a:ea typeface="Calibri"/>
              <a:cs typeface="Calibri"/>
              <a:sym typeface="Calibri"/>
            </a:endParaRPr>
          </a:p>
          <a:p>
            <a:pPr marL="0" lvl="0" indent="0" algn="l" rtl="0">
              <a:lnSpc>
                <a:spcPct val="115000"/>
              </a:lnSpc>
              <a:spcBef>
                <a:spcPts val="600"/>
              </a:spcBef>
              <a:spcAft>
                <a:spcPts val="0"/>
              </a:spcAft>
              <a:buNone/>
            </a:pPr>
            <a:r>
              <a:rPr lang="en-US" sz="1800" b="1">
                <a:solidFill>
                  <a:srgbClr val="000000"/>
                </a:solidFill>
                <a:latin typeface="Calibri"/>
                <a:ea typeface="Calibri"/>
                <a:cs typeface="Calibri"/>
                <a:sym typeface="Calibri"/>
              </a:rPr>
              <a:t>I want </a:t>
            </a:r>
            <a:r>
              <a:rPr lang="en-US" sz="1800">
                <a:solidFill>
                  <a:srgbClr val="000000"/>
                </a:solidFill>
                <a:latin typeface="Calibri"/>
                <a:ea typeface="Calibri"/>
                <a:cs typeface="Calibri"/>
                <a:sym typeface="Calibri"/>
              </a:rPr>
              <a:t>to know how airports are connected</a:t>
            </a:r>
            <a:endParaRPr sz="1800">
              <a:solidFill>
                <a:srgbClr val="000000"/>
              </a:solidFill>
              <a:latin typeface="Calibri"/>
              <a:ea typeface="Calibri"/>
              <a:cs typeface="Calibri"/>
              <a:sym typeface="Calibri"/>
            </a:endParaRPr>
          </a:p>
          <a:p>
            <a:pPr marL="0" lvl="0" indent="0" algn="l" rtl="0">
              <a:lnSpc>
                <a:spcPct val="115000"/>
              </a:lnSpc>
              <a:spcBef>
                <a:spcPts val="600"/>
              </a:spcBef>
              <a:spcAft>
                <a:spcPts val="0"/>
              </a:spcAft>
              <a:buNone/>
            </a:pPr>
            <a:r>
              <a:rPr lang="en-US" sz="1800" b="1">
                <a:solidFill>
                  <a:srgbClr val="000000"/>
                </a:solidFill>
                <a:latin typeface="Calibri"/>
                <a:ea typeface="Calibri"/>
                <a:cs typeface="Calibri"/>
                <a:sym typeface="Calibri"/>
              </a:rPr>
              <a:t>So that </a:t>
            </a:r>
            <a:r>
              <a:rPr lang="en-US" sz="1800">
                <a:solidFill>
                  <a:srgbClr val="000000"/>
                </a:solidFill>
                <a:latin typeface="Calibri"/>
                <a:ea typeface="Calibri"/>
                <a:cs typeface="Calibri"/>
                <a:sym typeface="Calibri"/>
              </a:rPr>
              <a:t>I can find the busiest ones</a:t>
            </a:r>
            <a:endParaRPr sz="1800" b="1">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698290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125</a:t>
            </a:fld>
            <a:endParaRPr/>
          </a:p>
        </p:txBody>
      </p:sp>
      <p:sp>
        <p:nvSpPr>
          <p:cNvPr id="159" name="Google Shape;159;p22"/>
          <p:cNvSpPr txBox="1">
            <a:spLocks noGrp="1"/>
          </p:cNvSpPr>
          <p:nvPr>
            <p:ph type="title"/>
          </p:nvPr>
        </p:nvSpPr>
        <p:spPr>
          <a:xfrm>
            <a:off x="531450" y="1288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Working with the sample data</a:t>
            </a:r>
            <a:endParaRPr>
              <a:solidFill>
                <a:srgbClr val="666666"/>
              </a:solidFill>
            </a:endParaRPr>
          </a:p>
        </p:txBody>
      </p:sp>
      <p:sp>
        <p:nvSpPr>
          <p:cNvPr id="160" name="Google Shape;160;p22"/>
          <p:cNvSpPr txBox="1"/>
          <p:nvPr/>
        </p:nvSpPr>
        <p:spPr>
          <a:xfrm>
            <a:off x="288150" y="688650"/>
            <a:ext cx="86805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A best practice when creating a graph with Cypher is to use the </a:t>
            </a:r>
            <a:r>
              <a:rPr lang="en-US" sz="1800" b="1" dirty="0">
                <a:solidFill>
                  <a:schemeClr val="tx1"/>
                </a:solidFill>
              </a:rPr>
              <a:t>MERGE</a:t>
            </a:r>
            <a:r>
              <a:rPr lang="en-US" sz="1800" dirty="0">
                <a:solidFill>
                  <a:schemeClr val="tx1"/>
                </a:solidFill>
              </a:rPr>
              <a:t> </a:t>
            </a:r>
            <a:r>
              <a:rPr lang="en-US" sz="1800" dirty="0"/>
              <a:t>statement. This ensures that you will </a:t>
            </a:r>
            <a:r>
              <a:rPr lang="en-US" sz="1800" b="1" u="sng" dirty="0"/>
              <a:t>not create duplicate nodes </a:t>
            </a:r>
            <a:r>
              <a:rPr lang="en-US" sz="1800" dirty="0"/>
              <a:t>or </a:t>
            </a:r>
            <a:r>
              <a:rPr lang="en-US" sz="1800" b="1" u="sng" dirty="0"/>
              <a:t>relationships</a:t>
            </a:r>
            <a:r>
              <a:rPr lang="en-US" sz="1800" dirty="0"/>
              <a:t> in the graph.</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r>
              <a:rPr lang="en-US" sz="1800" dirty="0"/>
              <a:t>In the next exercise, Exercise 2, you will:</a:t>
            </a:r>
            <a:endParaRPr sz="1800" dirty="0"/>
          </a:p>
          <a:p>
            <a:pPr marL="0" lvl="0" indent="0" algn="l" rtl="0">
              <a:spcBef>
                <a:spcPts val="0"/>
              </a:spcBef>
              <a:spcAft>
                <a:spcPts val="0"/>
              </a:spcAft>
              <a:buNone/>
            </a:pPr>
            <a:endParaRPr sz="1800" dirty="0"/>
          </a:p>
          <a:p>
            <a:pPr marL="457200" lvl="0" indent="-342900" algn="l" rtl="0">
              <a:spcBef>
                <a:spcPts val="0"/>
              </a:spcBef>
              <a:spcAft>
                <a:spcPts val="0"/>
              </a:spcAft>
              <a:buSzPts val="1800"/>
              <a:buAutoNum type="arabicPeriod"/>
            </a:pPr>
            <a:r>
              <a:rPr lang="en-US" sz="1800" dirty="0"/>
              <a:t>Create three </a:t>
            </a:r>
            <a:r>
              <a:rPr lang="en-US" sz="1800" i="1" dirty="0"/>
              <a:t>Airport</a:t>
            </a:r>
            <a:r>
              <a:rPr lang="en-US" sz="1800" dirty="0"/>
              <a:t> nodes and two </a:t>
            </a:r>
            <a:r>
              <a:rPr lang="en-US" sz="1800" i="1" dirty="0"/>
              <a:t>CONNECTED_TO</a:t>
            </a:r>
            <a:r>
              <a:rPr lang="en-US" sz="1800" dirty="0"/>
              <a:t> relationships per the initial data model by using the MERGE statement.</a:t>
            </a:r>
            <a:endParaRPr sz="1800" dirty="0"/>
          </a:p>
          <a:p>
            <a:pPr marL="457200" lvl="0" indent="0" algn="l" rtl="0">
              <a:spcBef>
                <a:spcPts val="0"/>
              </a:spcBef>
              <a:spcAft>
                <a:spcPts val="0"/>
              </a:spcAft>
              <a:buNone/>
            </a:pPr>
            <a:endParaRPr sz="1800" dirty="0"/>
          </a:p>
          <a:p>
            <a:pPr marL="457200" lvl="0" indent="-342900" algn="l" rtl="0">
              <a:spcBef>
                <a:spcPts val="0"/>
              </a:spcBef>
              <a:spcAft>
                <a:spcPts val="0"/>
              </a:spcAft>
              <a:buSzPts val="1800"/>
              <a:buAutoNum type="arabicPeriod"/>
            </a:pPr>
            <a:r>
              <a:rPr lang="en-US" sz="1800" dirty="0"/>
              <a:t>Query the graph to show the newly-created nodes and relationships.</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r>
              <a:rPr lang="en-US" sz="1800" dirty="0"/>
              <a:t>Creating the nodes and relationships using the MERGE statement and hard-coding values is fine for small sample of data, but once you start working with larger amounts of data, you will want to load the data (typically from CSV files).</a:t>
            </a:r>
            <a:endParaRPr sz="1800" dirty="0"/>
          </a:p>
        </p:txBody>
      </p:sp>
    </p:spTree>
    <p:extLst>
      <p:ext uri="{BB962C8B-B14F-4D97-AF65-F5344CB8AC3E}">
        <p14:creationId xmlns:p14="http://schemas.microsoft.com/office/powerpoint/2010/main" val="22142733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3"/>
          <p:cNvSpPr txBox="1">
            <a:spLocks noGrp="1"/>
          </p:cNvSpPr>
          <p:nvPr>
            <p:ph type="title"/>
          </p:nvPr>
        </p:nvSpPr>
        <p:spPr>
          <a:xfrm>
            <a:off x="399575" y="1167150"/>
            <a:ext cx="8865600" cy="7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t>Exercise 2: </a:t>
            </a:r>
            <a:endParaRPr sz="3600"/>
          </a:p>
          <a:p>
            <a:pPr marL="0" lvl="0" indent="0" algn="l" rtl="0">
              <a:spcBef>
                <a:spcPts val="0"/>
              </a:spcBef>
              <a:spcAft>
                <a:spcPts val="0"/>
              </a:spcAft>
              <a:buNone/>
            </a:pPr>
            <a:r>
              <a:rPr lang="en-US" sz="3600"/>
              <a:t>Getting started with</a:t>
            </a:r>
            <a:endParaRPr sz="3600"/>
          </a:p>
          <a:p>
            <a:pPr marL="0" lvl="0" indent="0" algn="l" rtl="0">
              <a:spcBef>
                <a:spcPts val="0"/>
              </a:spcBef>
              <a:spcAft>
                <a:spcPts val="0"/>
              </a:spcAft>
              <a:buNone/>
            </a:pPr>
            <a:r>
              <a:rPr lang="en-US" sz="3600"/>
              <a:t>the airport graph data model</a:t>
            </a:r>
            <a:endParaRPr sz="3600"/>
          </a:p>
          <a:p>
            <a:pPr marL="0" lvl="0" indent="0" algn="l" rtl="0">
              <a:spcBef>
                <a:spcPts val="0"/>
              </a:spcBef>
              <a:spcAft>
                <a:spcPts val="0"/>
              </a:spcAft>
              <a:buNone/>
            </a:pPr>
            <a:endParaRPr/>
          </a:p>
        </p:txBody>
      </p:sp>
      <p:sp>
        <p:nvSpPr>
          <p:cNvPr id="167" name="Google Shape;167;p23"/>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solidFill>
                  <a:srgbClr val="F2F2F2"/>
                </a:solidFill>
              </a:rPr>
              <a:t>126</a:t>
            </a:fld>
            <a:endParaRPr>
              <a:solidFill>
                <a:srgbClr val="F2F2F2"/>
              </a:solidFill>
            </a:endParaRPr>
          </a:p>
        </p:txBody>
      </p:sp>
      <p:sp>
        <p:nvSpPr>
          <p:cNvPr id="168" name="Google Shape;168;p23"/>
          <p:cNvSpPr txBox="1"/>
          <p:nvPr/>
        </p:nvSpPr>
        <p:spPr>
          <a:xfrm>
            <a:off x="583160" y="3073803"/>
            <a:ext cx="7488300" cy="2069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en-US" sz="2200" b="1">
                <a:solidFill>
                  <a:srgbClr val="FFFFFF"/>
                </a:solidFill>
              </a:rPr>
              <a:t>In Neo4j Browser: </a:t>
            </a:r>
            <a:endParaRPr sz="2200" b="1">
              <a:solidFill>
                <a:srgbClr val="FFFFFF"/>
              </a:solidFill>
            </a:endParaRPr>
          </a:p>
          <a:p>
            <a:pPr marL="0" lvl="0" indent="0" algn="l" rtl="0">
              <a:lnSpc>
                <a:spcPct val="150000"/>
              </a:lnSpc>
              <a:spcBef>
                <a:spcPts val="1100"/>
              </a:spcBef>
              <a:spcAft>
                <a:spcPts val="0"/>
              </a:spcAft>
              <a:buNone/>
            </a:pPr>
            <a:r>
              <a:rPr lang="en-US" sz="2200">
                <a:solidFill>
                  <a:schemeClr val="lt1"/>
                </a:solidFill>
              </a:rPr>
              <a:t>:play neo4j-modeling-exercises</a:t>
            </a:r>
            <a:endParaRPr sz="2200">
              <a:solidFill>
                <a:srgbClr val="FFFFFF"/>
              </a:solidFill>
            </a:endParaRPr>
          </a:p>
          <a:p>
            <a:pPr marL="0" lvl="0" indent="0" algn="l" rtl="0">
              <a:lnSpc>
                <a:spcPct val="150000"/>
              </a:lnSpc>
              <a:spcBef>
                <a:spcPts val="0"/>
              </a:spcBef>
              <a:spcAft>
                <a:spcPts val="0"/>
              </a:spcAft>
              <a:buNone/>
            </a:pPr>
            <a:r>
              <a:rPr lang="en-US" sz="2200">
                <a:solidFill>
                  <a:srgbClr val="FFFFFF"/>
                </a:solidFill>
              </a:rPr>
              <a:t>Then follow instructions for Exercise 2.</a:t>
            </a:r>
            <a:endParaRPr sz="2200">
              <a:solidFill>
                <a:srgbClr val="FFFFFF"/>
              </a:solidFill>
            </a:endParaRPr>
          </a:p>
          <a:p>
            <a:pPr marL="0" lvl="0" indent="0" algn="l" rtl="0">
              <a:lnSpc>
                <a:spcPct val="120000"/>
              </a:lnSpc>
              <a:spcBef>
                <a:spcPts val="500"/>
              </a:spcBef>
              <a:spcAft>
                <a:spcPts val="0"/>
              </a:spcAft>
              <a:buNone/>
            </a:pPr>
            <a:endParaRPr sz="240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69838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127</a:t>
            </a:fld>
            <a:endParaRPr/>
          </a:p>
        </p:txBody>
      </p:sp>
      <p:sp>
        <p:nvSpPr>
          <p:cNvPr id="175" name="Google Shape;175;p24"/>
          <p:cNvSpPr txBox="1">
            <a:spLocks noGrp="1"/>
          </p:cNvSpPr>
          <p:nvPr>
            <p:ph type="title"/>
          </p:nvPr>
        </p:nvSpPr>
        <p:spPr>
          <a:xfrm>
            <a:off x="780815" y="1154250"/>
            <a:ext cx="7516500" cy="261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Thank you!</a:t>
            </a:r>
            <a:endParaRPr/>
          </a:p>
        </p:txBody>
      </p:sp>
    </p:spTree>
    <p:extLst>
      <p:ext uri="{BB962C8B-B14F-4D97-AF65-F5344CB8AC3E}">
        <p14:creationId xmlns:p14="http://schemas.microsoft.com/office/powerpoint/2010/main" val="13002426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611489" y="1615214"/>
            <a:ext cx="7516500" cy="765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Font typeface="Open Sans ExtraBold"/>
              <a:buNone/>
            </a:pPr>
            <a:r>
              <a:rPr lang="en-US"/>
              <a:t>Importing Bulk Data</a:t>
            </a:r>
            <a:endParaRPr/>
          </a:p>
        </p:txBody>
      </p:sp>
      <p:sp>
        <p:nvSpPr>
          <p:cNvPr id="117" name="Google Shape;117;p17"/>
          <p:cNvSpPr txBox="1"/>
          <p:nvPr/>
        </p:nvSpPr>
        <p:spPr>
          <a:xfrm>
            <a:off x="134200" y="4701025"/>
            <a:ext cx="6606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rPr>
              <a:t>v 1.0</a:t>
            </a:r>
            <a:endParaRPr>
              <a:solidFill>
                <a:srgbClr val="FFFFFF"/>
              </a:solidFill>
            </a:endParaRPr>
          </a:p>
        </p:txBody>
      </p:sp>
    </p:spTree>
    <p:extLst>
      <p:ext uri="{BB962C8B-B14F-4D97-AF65-F5344CB8AC3E}">
        <p14:creationId xmlns:p14="http://schemas.microsoft.com/office/powerpoint/2010/main" val="2694284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p:nvPr/>
        </p:nvSpPr>
        <p:spPr>
          <a:xfrm>
            <a:off x="259600" y="1777975"/>
            <a:ext cx="8697000" cy="2120400"/>
          </a:xfrm>
          <a:prstGeom prst="rect">
            <a:avLst/>
          </a:pr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txBox="1">
            <a:spLocks noGrp="1"/>
          </p:cNvSpPr>
          <p:nvPr>
            <p:ph type="title"/>
          </p:nvPr>
        </p:nvSpPr>
        <p:spPr>
          <a:xfrm>
            <a:off x="531525" y="307343"/>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LOAD CSV </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124" name="Google Shape;124;p18"/>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129</a:t>
            </a:fld>
            <a:endParaRPr/>
          </a:p>
        </p:txBody>
      </p:sp>
      <p:sp>
        <p:nvSpPr>
          <p:cNvPr id="125" name="Google Shape;125;p18"/>
          <p:cNvSpPr txBox="1"/>
          <p:nvPr/>
        </p:nvSpPr>
        <p:spPr>
          <a:xfrm>
            <a:off x="256125" y="1710500"/>
            <a:ext cx="9021300" cy="24624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en-US" sz="1600" b="1">
                <a:solidFill>
                  <a:srgbClr val="000080"/>
                </a:solidFill>
                <a:latin typeface="Courier New"/>
                <a:ea typeface="Courier New"/>
                <a:cs typeface="Courier New"/>
                <a:sym typeface="Courier New"/>
              </a:rPr>
              <a:t>LOAD CSV     </a:t>
            </a:r>
            <a:r>
              <a:rPr lang="en-US" sz="1600" i="1">
                <a:solidFill>
                  <a:srgbClr val="434343"/>
                </a:solidFill>
                <a:latin typeface="Courier New"/>
                <a:ea typeface="Courier New"/>
                <a:cs typeface="Courier New"/>
                <a:sym typeface="Courier New"/>
              </a:rPr>
              <a:t>// load csv data</a:t>
            </a:r>
            <a:endParaRPr sz="1600" i="1">
              <a:solidFill>
                <a:srgbClr val="434343"/>
              </a:solidFill>
              <a:latin typeface="Courier New"/>
              <a:ea typeface="Courier New"/>
              <a:cs typeface="Courier New"/>
              <a:sym typeface="Courier New"/>
            </a:endParaRPr>
          </a:p>
          <a:p>
            <a:pPr marL="0" lvl="0" indent="0" algn="l" rtl="0">
              <a:lnSpc>
                <a:spcPct val="125000"/>
              </a:lnSpc>
              <a:spcBef>
                <a:spcPts val="1100"/>
              </a:spcBef>
              <a:spcAft>
                <a:spcPts val="0"/>
              </a:spcAft>
              <a:buNone/>
            </a:pPr>
            <a:r>
              <a:rPr lang="en-US" sz="1600" b="1">
                <a:solidFill>
                  <a:srgbClr val="000080"/>
                </a:solidFill>
                <a:latin typeface="Courier New"/>
                <a:ea typeface="Courier New"/>
                <a:cs typeface="Courier New"/>
                <a:sym typeface="Courier New"/>
              </a:rPr>
              <a:t>WITH HEADERS </a:t>
            </a:r>
            <a:r>
              <a:rPr lang="en-US" sz="1600" i="1">
                <a:solidFill>
                  <a:srgbClr val="434343"/>
                </a:solidFill>
                <a:latin typeface="Courier New"/>
                <a:ea typeface="Courier New"/>
                <a:cs typeface="Courier New"/>
                <a:sym typeface="Courier New"/>
              </a:rPr>
              <a:t>// optionally use first header row as keys in "row" map</a:t>
            </a:r>
            <a:endParaRPr sz="1600" i="1">
              <a:solidFill>
                <a:srgbClr val="434343"/>
              </a:solidFill>
              <a:latin typeface="Courier New"/>
              <a:ea typeface="Courier New"/>
              <a:cs typeface="Courier New"/>
              <a:sym typeface="Courier New"/>
            </a:endParaRPr>
          </a:p>
          <a:p>
            <a:pPr marL="0" lvl="0" indent="0" algn="l" rtl="0">
              <a:lnSpc>
                <a:spcPct val="125000"/>
              </a:lnSpc>
              <a:spcBef>
                <a:spcPts val="1100"/>
              </a:spcBef>
              <a:spcAft>
                <a:spcPts val="0"/>
              </a:spcAft>
              <a:buNone/>
            </a:pPr>
            <a:r>
              <a:rPr lang="en-US" sz="1600" b="1">
                <a:solidFill>
                  <a:srgbClr val="000080"/>
                </a:solidFill>
                <a:latin typeface="Courier New"/>
                <a:ea typeface="Courier New"/>
                <a:cs typeface="Courier New"/>
                <a:sym typeface="Courier New"/>
              </a:rPr>
              <a:t>FROM </a:t>
            </a:r>
            <a:r>
              <a:rPr lang="en-US" sz="1600" b="1">
                <a:solidFill>
                  <a:srgbClr val="008000"/>
                </a:solidFill>
                <a:latin typeface="Courier New"/>
                <a:ea typeface="Courier New"/>
                <a:cs typeface="Courier New"/>
                <a:sym typeface="Courier New"/>
              </a:rPr>
              <a:t>"url"   </a:t>
            </a:r>
            <a:r>
              <a:rPr lang="en-US" sz="1600" i="1">
                <a:solidFill>
                  <a:srgbClr val="434343"/>
                </a:solidFill>
                <a:latin typeface="Courier New"/>
                <a:ea typeface="Courier New"/>
                <a:cs typeface="Courier New"/>
                <a:sym typeface="Courier New"/>
              </a:rPr>
              <a:t>// file:// URL relative to $NEO4J_HOME/import or http://</a:t>
            </a:r>
            <a:endParaRPr sz="1600" i="1">
              <a:solidFill>
                <a:srgbClr val="434343"/>
              </a:solidFill>
              <a:latin typeface="Courier New"/>
              <a:ea typeface="Courier New"/>
              <a:cs typeface="Courier New"/>
              <a:sym typeface="Courier New"/>
            </a:endParaRPr>
          </a:p>
          <a:p>
            <a:pPr marL="0" lvl="0" indent="0" algn="l" rtl="0">
              <a:lnSpc>
                <a:spcPct val="125000"/>
              </a:lnSpc>
              <a:spcBef>
                <a:spcPts val="1100"/>
              </a:spcBef>
              <a:spcAft>
                <a:spcPts val="0"/>
              </a:spcAft>
              <a:buNone/>
            </a:pPr>
            <a:r>
              <a:rPr lang="en-US" sz="1600" b="1">
                <a:solidFill>
                  <a:srgbClr val="000080"/>
                </a:solidFill>
                <a:latin typeface="Courier New"/>
                <a:ea typeface="Courier New"/>
                <a:cs typeface="Courier New"/>
                <a:sym typeface="Courier New"/>
              </a:rPr>
              <a:t>AS </a:t>
            </a:r>
            <a:r>
              <a:rPr lang="en-US" sz="1600">
                <a:solidFill>
                  <a:srgbClr val="434343"/>
                </a:solidFill>
                <a:latin typeface="Courier New"/>
                <a:ea typeface="Courier New"/>
                <a:cs typeface="Courier New"/>
                <a:sym typeface="Courier New"/>
              </a:rPr>
              <a:t>row       </a:t>
            </a:r>
            <a:r>
              <a:rPr lang="en-US" sz="1600" i="1">
                <a:solidFill>
                  <a:srgbClr val="434343"/>
                </a:solidFill>
                <a:latin typeface="Courier New"/>
                <a:ea typeface="Courier New"/>
                <a:cs typeface="Courier New"/>
                <a:sym typeface="Courier New"/>
              </a:rPr>
              <a:t>// return each row of the CSV as list of strings or map</a:t>
            </a:r>
            <a:endParaRPr sz="1600" i="1">
              <a:solidFill>
                <a:srgbClr val="434343"/>
              </a:solidFill>
              <a:latin typeface="Courier New"/>
              <a:ea typeface="Courier New"/>
              <a:cs typeface="Courier New"/>
              <a:sym typeface="Courier New"/>
            </a:endParaRPr>
          </a:p>
          <a:p>
            <a:pPr marL="0" lvl="0" indent="0" algn="l" rtl="0">
              <a:lnSpc>
                <a:spcPct val="125000"/>
              </a:lnSpc>
              <a:spcBef>
                <a:spcPts val="1100"/>
              </a:spcBef>
              <a:spcAft>
                <a:spcPts val="1100"/>
              </a:spcAft>
              <a:buNone/>
            </a:pPr>
            <a:r>
              <a:rPr lang="en-US" sz="1600" i="1">
                <a:solidFill>
                  <a:srgbClr val="434343"/>
                </a:solidFill>
                <a:latin typeface="Courier New"/>
                <a:ea typeface="Courier New"/>
                <a:cs typeface="Courier New"/>
                <a:sym typeface="Courier New"/>
              </a:rPr>
              <a:t>// ... rest of the Cypher statement ...</a:t>
            </a:r>
            <a:endParaRPr sz="1600" i="1">
              <a:solidFill>
                <a:srgbClr val="434343"/>
              </a:solidFill>
              <a:latin typeface="Courier New"/>
              <a:ea typeface="Courier New"/>
              <a:cs typeface="Courier New"/>
              <a:sym typeface="Courier New"/>
            </a:endParaRPr>
          </a:p>
        </p:txBody>
      </p:sp>
      <p:sp>
        <p:nvSpPr>
          <p:cNvPr id="126" name="Google Shape;126;p18"/>
          <p:cNvSpPr txBox="1"/>
          <p:nvPr/>
        </p:nvSpPr>
        <p:spPr>
          <a:xfrm>
            <a:off x="531525" y="904113"/>
            <a:ext cx="76317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t>Cypher statement used to load a moderate ( &lt; 10K rows) amount of data into a graph.</a:t>
            </a:r>
            <a:endParaRPr sz="2000"/>
          </a:p>
        </p:txBody>
      </p:sp>
      <p:sp>
        <p:nvSpPr>
          <p:cNvPr id="127" name="Google Shape;127;p18"/>
          <p:cNvSpPr txBox="1"/>
          <p:nvPr/>
        </p:nvSpPr>
        <p:spPr>
          <a:xfrm>
            <a:off x="526725" y="4020500"/>
            <a:ext cx="7970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t>Note</a:t>
            </a:r>
            <a:r>
              <a:rPr lang="en-US" sz="2000"/>
              <a:t>: You should use PERIODIC COMMIT or the APOC library for loading larger amounts of data which you will do later in this course.</a:t>
            </a:r>
            <a:endParaRPr sz="2000"/>
          </a:p>
        </p:txBody>
      </p:sp>
    </p:spTree>
    <p:extLst>
      <p:ext uri="{BB962C8B-B14F-4D97-AF65-F5344CB8AC3E}">
        <p14:creationId xmlns:p14="http://schemas.microsoft.com/office/powerpoint/2010/main" val="2927351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2"/>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13</a:t>
            </a:fld>
            <a:endParaRPr/>
          </a:p>
        </p:txBody>
      </p:sp>
      <p:sp>
        <p:nvSpPr>
          <p:cNvPr id="222" name="Google Shape;222;p22"/>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What is graph data modeling?</a:t>
            </a:r>
            <a:endParaRPr>
              <a:solidFill>
                <a:srgbClr val="666666"/>
              </a:solidFill>
            </a:endParaRPr>
          </a:p>
        </p:txBody>
      </p:sp>
      <p:sp>
        <p:nvSpPr>
          <p:cNvPr id="223" name="Google Shape;223;p22"/>
          <p:cNvSpPr txBox="1"/>
          <p:nvPr/>
        </p:nvSpPr>
        <p:spPr>
          <a:xfrm>
            <a:off x="752600" y="1065125"/>
            <a:ext cx="73473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434343"/>
                </a:solidFill>
              </a:rPr>
              <a:t>Collaborative effort where the application domain is analyzed by </a:t>
            </a:r>
            <a:r>
              <a:rPr lang="en-US" sz="2400" b="1">
                <a:solidFill>
                  <a:srgbClr val="434343"/>
                </a:solidFill>
              </a:rPr>
              <a:t>stakeholders</a:t>
            </a:r>
            <a:r>
              <a:rPr lang="en-US" sz="2400">
                <a:solidFill>
                  <a:srgbClr val="434343"/>
                </a:solidFill>
              </a:rPr>
              <a:t> and </a:t>
            </a:r>
            <a:r>
              <a:rPr lang="en-US" sz="2400" b="1">
                <a:solidFill>
                  <a:srgbClr val="434343"/>
                </a:solidFill>
              </a:rPr>
              <a:t>developers</a:t>
            </a:r>
            <a:r>
              <a:rPr lang="en-US" sz="2400">
                <a:solidFill>
                  <a:srgbClr val="434343"/>
                </a:solidFill>
              </a:rPr>
              <a:t> to come up with the optimal model for use with Neo4j.</a:t>
            </a:r>
            <a:endParaRPr sz="2400">
              <a:solidFill>
                <a:srgbClr val="434343"/>
              </a:solidFill>
            </a:endParaRPr>
          </a:p>
          <a:p>
            <a:pPr marL="0" lvl="0" indent="0" algn="l" rtl="0">
              <a:spcBef>
                <a:spcPts val="0"/>
              </a:spcBef>
              <a:spcAft>
                <a:spcPts val="0"/>
              </a:spcAft>
              <a:buNone/>
            </a:pPr>
            <a:endParaRPr sz="2400">
              <a:solidFill>
                <a:srgbClr val="434343"/>
              </a:solidFill>
            </a:endParaRPr>
          </a:p>
          <a:p>
            <a:pPr marL="0" lvl="0" indent="0" algn="l" rtl="0">
              <a:spcBef>
                <a:spcPts val="0"/>
              </a:spcBef>
              <a:spcAft>
                <a:spcPts val="0"/>
              </a:spcAft>
              <a:buNone/>
            </a:pPr>
            <a:r>
              <a:rPr lang="en-US" sz="2400">
                <a:solidFill>
                  <a:srgbClr val="434343"/>
                </a:solidFill>
              </a:rPr>
              <a:t>Who are the stakeholders?</a:t>
            </a:r>
            <a:endParaRPr sz="2400">
              <a:solidFill>
                <a:srgbClr val="434343"/>
              </a:solidFill>
            </a:endParaRPr>
          </a:p>
          <a:p>
            <a:pPr marL="457200" lvl="0" indent="-381000" algn="l" rtl="0">
              <a:spcBef>
                <a:spcPts val="0"/>
              </a:spcBef>
              <a:spcAft>
                <a:spcPts val="0"/>
              </a:spcAft>
              <a:buClr>
                <a:srgbClr val="434343"/>
              </a:buClr>
              <a:buSzPts val="2400"/>
              <a:buChar char="●"/>
            </a:pPr>
            <a:r>
              <a:rPr lang="en-US" sz="2400">
                <a:solidFill>
                  <a:srgbClr val="434343"/>
                </a:solidFill>
              </a:rPr>
              <a:t>Business analysts</a:t>
            </a:r>
            <a:endParaRPr sz="2400">
              <a:solidFill>
                <a:srgbClr val="434343"/>
              </a:solidFill>
            </a:endParaRPr>
          </a:p>
          <a:p>
            <a:pPr marL="457200" lvl="0" indent="-381000" algn="l" rtl="0">
              <a:spcBef>
                <a:spcPts val="0"/>
              </a:spcBef>
              <a:spcAft>
                <a:spcPts val="0"/>
              </a:spcAft>
              <a:buClr>
                <a:srgbClr val="434343"/>
              </a:buClr>
              <a:buSzPts val="2400"/>
              <a:buChar char="●"/>
            </a:pPr>
            <a:r>
              <a:rPr lang="en-US" sz="2400">
                <a:solidFill>
                  <a:srgbClr val="434343"/>
                </a:solidFill>
              </a:rPr>
              <a:t>Architects</a:t>
            </a:r>
            <a:endParaRPr sz="2400">
              <a:solidFill>
                <a:srgbClr val="434343"/>
              </a:solidFill>
            </a:endParaRPr>
          </a:p>
          <a:p>
            <a:pPr marL="457200" lvl="0" indent="-381000" algn="l" rtl="0">
              <a:spcBef>
                <a:spcPts val="0"/>
              </a:spcBef>
              <a:spcAft>
                <a:spcPts val="0"/>
              </a:spcAft>
              <a:buClr>
                <a:srgbClr val="434343"/>
              </a:buClr>
              <a:buSzPts val="2400"/>
              <a:buChar char="●"/>
            </a:pPr>
            <a:r>
              <a:rPr lang="en-US" sz="2400">
                <a:solidFill>
                  <a:srgbClr val="434343"/>
                </a:solidFill>
              </a:rPr>
              <a:t>Managers</a:t>
            </a:r>
            <a:endParaRPr sz="2400">
              <a:solidFill>
                <a:srgbClr val="434343"/>
              </a:solidFill>
            </a:endParaRPr>
          </a:p>
          <a:p>
            <a:pPr marL="457200" lvl="0" indent="-381000" algn="l" rtl="0">
              <a:spcBef>
                <a:spcPts val="0"/>
              </a:spcBef>
              <a:spcAft>
                <a:spcPts val="0"/>
              </a:spcAft>
              <a:buClr>
                <a:srgbClr val="434343"/>
              </a:buClr>
              <a:buSzPts val="2400"/>
              <a:buChar char="●"/>
            </a:pPr>
            <a:r>
              <a:rPr lang="en-US" sz="2400">
                <a:solidFill>
                  <a:srgbClr val="434343"/>
                </a:solidFill>
              </a:rPr>
              <a:t>Project leaders</a:t>
            </a:r>
            <a:endParaRPr sz="2400">
              <a:solidFill>
                <a:srgbClr val="434343"/>
              </a:solidFill>
            </a:endParaRPr>
          </a:p>
        </p:txBody>
      </p:sp>
    </p:spTree>
    <p:extLst>
      <p:ext uri="{BB962C8B-B14F-4D97-AF65-F5344CB8AC3E}">
        <p14:creationId xmlns:p14="http://schemas.microsoft.com/office/powerpoint/2010/main" val="11251531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p:nvPr/>
        </p:nvSpPr>
        <p:spPr>
          <a:xfrm>
            <a:off x="1524875" y="3802400"/>
            <a:ext cx="5754600" cy="1105500"/>
          </a:xfrm>
          <a:prstGeom prst="rect">
            <a:avLst/>
          </a:prstGeom>
          <a:solidFill>
            <a:srgbClr val="D9EAD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Courier New"/>
                <a:ea typeface="Courier New"/>
                <a:cs typeface="Courier New"/>
                <a:sym typeface="Courier New"/>
              </a:rPr>
              <a:t>LOAD CSV WITH HEADERS FROM 'file:///flights_2019_1k.csv' AS row</a:t>
            </a:r>
            <a:endParaRPr sz="2000">
              <a:latin typeface="Courier New"/>
              <a:ea typeface="Courier New"/>
              <a:cs typeface="Courier New"/>
              <a:sym typeface="Courier New"/>
            </a:endParaRPr>
          </a:p>
          <a:p>
            <a:pPr marL="0" lvl="0" indent="0" algn="l" rtl="0">
              <a:spcBef>
                <a:spcPts val="0"/>
              </a:spcBef>
              <a:spcAft>
                <a:spcPts val="0"/>
              </a:spcAft>
              <a:buNone/>
            </a:pPr>
            <a:r>
              <a:rPr lang="en-US" sz="2000">
                <a:latin typeface="Courier New"/>
                <a:ea typeface="Courier New"/>
                <a:cs typeface="Courier New"/>
                <a:sym typeface="Courier New"/>
              </a:rPr>
              <a:t>RETURN row LIMIT 5</a:t>
            </a:r>
            <a:endParaRPr sz="2000">
              <a:latin typeface="Courier New"/>
              <a:ea typeface="Courier New"/>
              <a:cs typeface="Courier New"/>
              <a:sym typeface="Courier New"/>
            </a:endParaRPr>
          </a:p>
        </p:txBody>
      </p:sp>
      <p:sp>
        <p:nvSpPr>
          <p:cNvPr id="133" name="Google Shape;133;p19"/>
          <p:cNvSpPr txBox="1"/>
          <p:nvPr/>
        </p:nvSpPr>
        <p:spPr>
          <a:xfrm>
            <a:off x="531525" y="1119550"/>
            <a:ext cx="7347000" cy="857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eriod"/>
            </a:pPr>
            <a:r>
              <a:rPr lang="en-US" sz="2000"/>
              <a:t>Copy CSV files to the </a:t>
            </a:r>
            <a:r>
              <a:rPr lang="en-US" sz="2000" b="1"/>
              <a:t>import</a:t>
            </a:r>
            <a:r>
              <a:rPr lang="en-US" sz="2000"/>
              <a:t> folder associated with the database you are working with.</a:t>
            </a:r>
            <a:endParaRPr sz="2000"/>
          </a:p>
          <a:p>
            <a:pPr marL="457200" lvl="0" indent="0" algn="l" rtl="0">
              <a:spcBef>
                <a:spcPts val="0"/>
              </a:spcBef>
              <a:spcAft>
                <a:spcPts val="0"/>
              </a:spcAft>
              <a:buNone/>
            </a:pPr>
            <a:endParaRPr sz="2000"/>
          </a:p>
          <a:p>
            <a:pPr marL="457200" lvl="0" indent="0" algn="l" rtl="0">
              <a:spcBef>
                <a:spcPts val="0"/>
              </a:spcBef>
              <a:spcAft>
                <a:spcPts val="0"/>
              </a:spcAft>
              <a:buNone/>
            </a:pPr>
            <a:r>
              <a:rPr lang="en-US" sz="2000" b="1"/>
              <a:t>Hint</a:t>
            </a:r>
            <a:r>
              <a:rPr lang="en-US" sz="2000"/>
              <a:t>: File locations vary by platform and how you installed Desktop.</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AutoNum type="arabicPeriod"/>
            </a:pPr>
            <a:r>
              <a:rPr lang="en-US" sz="2000"/>
              <a:t>Execute this Cypher statement to examine the first 5 rows of the data.</a:t>
            </a:r>
            <a:endParaRPr sz="20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
        <p:nvSpPr>
          <p:cNvPr id="134" name="Google Shape;134;p19"/>
          <p:cNvSpPr txBox="1">
            <a:spLocks noGrp="1"/>
          </p:cNvSpPr>
          <p:nvPr>
            <p:ph type="title"/>
          </p:nvPr>
        </p:nvSpPr>
        <p:spPr>
          <a:xfrm>
            <a:off x="531525" y="307343"/>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Importing CSV data</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135" name="Google Shape;135;p19"/>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130</a:t>
            </a:fld>
            <a:endParaRPr/>
          </a:p>
        </p:txBody>
      </p:sp>
    </p:spTree>
    <p:extLst>
      <p:ext uri="{BB962C8B-B14F-4D97-AF65-F5344CB8AC3E}">
        <p14:creationId xmlns:p14="http://schemas.microsoft.com/office/powerpoint/2010/main" val="4372683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399575" y="1167150"/>
            <a:ext cx="8865600" cy="7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t>Exercise 3: </a:t>
            </a:r>
            <a:endParaRPr sz="3600"/>
          </a:p>
          <a:p>
            <a:pPr marL="0" lvl="0" indent="0" algn="l" rtl="0">
              <a:spcBef>
                <a:spcPts val="0"/>
              </a:spcBef>
              <a:spcAft>
                <a:spcPts val="0"/>
              </a:spcAft>
              <a:buNone/>
            </a:pPr>
            <a:r>
              <a:rPr lang="en-US" sz="3600"/>
              <a:t>Loading airport data</a:t>
            </a:r>
            <a:endParaRPr sz="3600"/>
          </a:p>
          <a:p>
            <a:pPr marL="0" lvl="0" indent="0" algn="l" rtl="0">
              <a:spcBef>
                <a:spcPts val="0"/>
              </a:spcBef>
              <a:spcAft>
                <a:spcPts val="0"/>
              </a:spcAft>
              <a:buNone/>
            </a:pPr>
            <a:endParaRPr/>
          </a:p>
        </p:txBody>
      </p:sp>
      <p:sp>
        <p:nvSpPr>
          <p:cNvPr id="142" name="Google Shape;142;p20"/>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solidFill>
                  <a:srgbClr val="F2F2F2"/>
                </a:solidFill>
              </a:rPr>
              <a:t>131</a:t>
            </a:fld>
            <a:endParaRPr>
              <a:solidFill>
                <a:srgbClr val="F2F2F2"/>
              </a:solidFill>
            </a:endParaRPr>
          </a:p>
        </p:txBody>
      </p:sp>
      <p:sp>
        <p:nvSpPr>
          <p:cNvPr id="143" name="Google Shape;143;p20"/>
          <p:cNvSpPr txBox="1"/>
          <p:nvPr/>
        </p:nvSpPr>
        <p:spPr>
          <a:xfrm>
            <a:off x="583160" y="3073803"/>
            <a:ext cx="7488300" cy="2069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en-US" sz="2200" b="1">
                <a:solidFill>
                  <a:srgbClr val="FFFFFF"/>
                </a:solidFill>
              </a:rPr>
              <a:t>In Neo4j Browser: </a:t>
            </a:r>
            <a:endParaRPr sz="2200" b="1">
              <a:solidFill>
                <a:srgbClr val="FFFFFF"/>
              </a:solidFill>
            </a:endParaRPr>
          </a:p>
          <a:p>
            <a:pPr marL="0" lvl="0" indent="0" algn="l" rtl="0">
              <a:lnSpc>
                <a:spcPct val="150000"/>
              </a:lnSpc>
              <a:spcBef>
                <a:spcPts val="1100"/>
              </a:spcBef>
              <a:spcAft>
                <a:spcPts val="0"/>
              </a:spcAft>
              <a:buNone/>
            </a:pPr>
            <a:r>
              <a:rPr lang="en-US" sz="2200">
                <a:solidFill>
                  <a:schemeClr val="lt1"/>
                </a:solidFill>
              </a:rPr>
              <a:t>:play neo4j-modeling-exercises</a:t>
            </a:r>
            <a:endParaRPr sz="2200">
              <a:solidFill>
                <a:srgbClr val="FFFFFF"/>
              </a:solidFill>
            </a:endParaRPr>
          </a:p>
          <a:p>
            <a:pPr marL="0" lvl="0" indent="0" algn="l" rtl="0">
              <a:lnSpc>
                <a:spcPct val="150000"/>
              </a:lnSpc>
              <a:spcBef>
                <a:spcPts val="0"/>
              </a:spcBef>
              <a:spcAft>
                <a:spcPts val="0"/>
              </a:spcAft>
              <a:buNone/>
            </a:pPr>
            <a:r>
              <a:rPr lang="en-US" sz="2200">
                <a:solidFill>
                  <a:srgbClr val="FFFFFF"/>
                </a:solidFill>
              </a:rPr>
              <a:t>Then follow instructions for Exercise 3.</a:t>
            </a:r>
            <a:endParaRPr sz="2200">
              <a:solidFill>
                <a:srgbClr val="FFFFFF"/>
              </a:solidFill>
            </a:endParaRPr>
          </a:p>
          <a:p>
            <a:pPr marL="0" lvl="0" indent="0" algn="l" rtl="0">
              <a:lnSpc>
                <a:spcPct val="120000"/>
              </a:lnSpc>
              <a:spcBef>
                <a:spcPts val="500"/>
              </a:spcBef>
              <a:spcAft>
                <a:spcPts val="0"/>
              </a:spcAft>
              <a:buNone/>
            </a:pPr>
            <a:endParaRPr sz="240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14467630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611489" y="1615214"/>
            <a:ext cx="7516500" cy="765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Font typeface="Open Sans ExtraBold"/>
              <a:buNone/>
            </a:pPr>
            <a:r>
              <a:rPr lang="en-US"/>
              <a:t>Profiling Queries</a:t>
            </a:r>
            <a:endParaRPr/>
          </a:p>
        </p:txBody>
      </p:sp>
      <p:sp>
        <p:nvSpPr>
          <p:cNvPr id="117" name="Google Shape;117;p17"/>
          <p:cNvSpPr txBox="1"/>
          <p:nvPr/>
        </p:nvSpPr>
        <p:spPr>
          <a:xfrm>
            <a:off x="134200" y="4701025"/>
            <a:ext cx="6606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rPr>
              <a:t>v 1.0</a:t>
            </a:r>
            <a:endParaRPr>
              <a:solidFill>
                <a:srgbClr val="FFFFFF"/>
              </a:solidFill>
            </a:endParaRPr>
          </a:p>
        </p:txBody>
      </p:sp>
    </p:spTree>
    <p:extLst>
      <p:ext uri="{BB962C8B-B14F-4D97-AF65-F5344CB8AC3E}">
        <p14:creationId xmlns:p14="http://schemas.microsoft.com/office/powerpoint/2010/main" val="31943218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531525" y="307343"/>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Profiling queries</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123" name="Google Shape;123;p18"/>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133</a:t>
            </a:fld>
            <a:endParaRPr/>
          </a:p>
        </p:txBody>
      </p:sp>
      <p:sp>
        <p:nvSpPr>
          <p:cNvPr id="124" name="Google Shape;124;p18"/>
          <p:cNvSpPr txBox="1"/>
          <p:nvPr/>
        </p:nvSpPr>
        <p:spPr>
          <a:xfrm>
            <a:off x="305000" y="867150"/>
            <a:ext cx="8434500" cy="33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t>Profiling </a:t>
            </a:r>
            <a:r>
              <a:rPr lang="en-US" sz="2000" dirty="0"/>
              <a:t>is a vital part of the Testing step in the data modeling workflow|</a:t>
            </a:r>
            <a:br>
              <a:rPr lang="en-US" sz="2000" dirty="0"/>
            </a:br>
            <a:endParaRPr sz="2000" dirty="0"/>
          </a:p>
          <a:p>
            <a:pPr marL="457200" lvl="0" indent="-342900" algn="l" rtl="0">
              <a:spcBef>
                <a:spcPts val="0"/>
              </a:spcBef>
              <a:spcAft>
                <a:spcPts val="0"/>
              </a:spcAft>
              <a:buSzPts val="1800"/>
              <a:buAutoNum type="arabicPeriod"/>
            </a:pPr>
            <a:r>
              <a:rPr lang="en-US" sz="1800" dirty="0"/>
              <a:t>Load data into the graph</a:t>
            </a:r>
            <a:endParaRPr sz="1800" dirty="0"/>
          </a:p>
          <a:p>
            <a:pPr marL="457200" lvl="0" indent="-342900" algn="l" rtl="0">
              <a:spcBef>
                <a:spcPts val="0"/>
              </a:spcBef>
              <a:spcAft>
                <a:spcPts val="0"/>
              </a:spcAft>
              <a:buSzPts val="1800"/>
              <a:buAutoNum type="arabicPeriod"/>
            </a:pPr>
            <a:r>
              <a:rPr lang="en-US" sz="1800" dirty="0"/>
              <a:t>Create queries that answer the application questions.</a:t>
            </a:r>
            <a:endParaRPr sz="1800" dirty="0"/>
          </a:p>
          <a:p>
            <a:pPr marL="457200" lvl="0" indent="-342900" algn="l" rtl="0">
              <a:spcBef>
                <a:spcPts val="0"/>
              </a:spcBef>
              <a:spcAft>
                <a:spcPts val="0"/>
              </a:spcAft>
              <a:buSzPts val="1800"/>
              <a:buAutoNum type="arabicPeriod"/>
            </a:pPr>
            <a:r>
              <a:rPr lang="en-US" sz="1800" dirty="0"/>
              <a:t>Execute the queries against the data</a:t>
            </a:r>
            <a:endParaRPr sz="1800" dirty="0"/>
          </a:p>
          <a:p>
            <a:pPr marL="457200" lvl="0" indent="-342900" algn="l" rtl="0">
              <a:spcBef>
                <a:spcPts val="0"/>
              </a:spcBef>
              <a:spcAft>
                <a:spcPts val="0"/>
              </a:spcAft>
              <a:buSzPts val="1800"/>
              <a:buAutoNum type="arabicPeriod"/>
            </a:pPr>
            <a:r>
              <a:rPr lang="en-US" sz="1800" dirty="0"/>
              <a:t>PROFILE the query execution.  Identify problems and weaknesses</a:t>
            </a:r>
            <a:endParaRPr sz="1800" dirty="0"/>
          </a:p>
          <a:p>
            <a:pPr marL="457200" lvl="0" indent="-342900" algn="l" rtl="0">
              <a:spcBef>
                <a:spcPts val="0"/>
              </a:spcBef>
              <a:spcAft>
                <a:spcPts val="0"/>
              </a:spcAft>
              <a:buSzPts val="1800"/>
              <a:buAutoNum type="arabicPeriod"/>
            </a:pPr>
            <a:r>
              <a:rPr lang="en-US" sz="1800" dirty="0"/>
              <a:t>If necessary, modify the model and refactor the graph.</a:t>
            </a:r>
            <a:endParaRPr sz="1800" dirty="0"/>
          </a:p>
          <a:p>
            <a:pPr marL="457200" lvl="0" indent="-342900" algn="l" rtl="0">
              <a:spcBef>
                <a:spcPts val="0"/>
              </a:spcBef>
              <a:spcAft>
                <a:spcPts val="0"/>
              </a:spcAft>
              <a:buSzPts val="1800"/>
              <a:buAutoNum type="arabicPeriod"/>
            </a:pPr>
            <a:r>
              <a:rPr lang="en-US" sz="1800" dirty="0"/>
              <a:t>PROFILE  the same type of query against the refactored graph. </a:t>
            </a:r>
            <a:endParaRPr sz="1800" dirty="0"/>
          </a:p>
          <a:p>
            <a:pPr marL="457200" lvl="0" indent="0" algn="l" rtl="0">
              <a:spcBef>
                <a:spcPts val="0"/>
              </a:spcBef>
              <a:spcAft>
                <a:spcPts val="0"/>
              </a:spcAft>
              <a:buNone/>
            </a:pPr>
            <a:br>
              <a:rPr lang="en-US" sz="1800" b="1" dirty="0"/>
            </a:br>
            <a:r>
              <a:rPr lang="en-US" sz="1800" b="1" i="1" dirty="0"/>
              <a:t>Note</a:t>
            </a:r>
            <a:r>
              <a:rPr lang="en-US" sz="1800" i="1" dirty="0"/>
              <a:t>: The new query may not  be the same as the original, due to the change in the graph data model.</a:t>
            </a:r>
            <a:endParaRPr sz="1800" i="1" dirty="0"/>
          </a:p>
          <a:p>
            <a:pPr marL="0" lvl="0" indent="0" algn="l" rtl="0">
              <a:spcBef>
                <a:spcPts val="0"/>
              </a:spcBef>
              <a:spcAft>
                <a:spcPts val="0"/>
              </a:spcAft>
              <a:buNone/>
            </a:pPr>
            <a:endParaRPr sz="1800"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spTree>
    <p:extLst>
      <p:ext uri="{BB962C8B-B14F-4D97-AF65-F5344CB8AC3E}">
        <p14:creationId xmlns:p14="http://schemas.microsoft.com/office/powerpoint/2010/main" val="28353909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p:nvPr/>
        </p:nvSpPr>
        <p:spPr>
          <a:xfrm>
            <a:off x="479025" y="1874325"/>
            <a:ext cx="3860100" cy="1590900"/>
          </a:xfrm>
          <a:prstGeom prst="rect">
            <a:avLst/>
          </a:prstGeom>
          <a:solidFill>
            <a:srgbClr val="D9EAD3"/>
          </a:solid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rgbClr val="000000"/>
              </a:buClr>
              <a:buSzPts val="1100"/>
              <a:buFont typeface="Arial"/>
              <a:buNone/>
            </a:pPr>
            <a:r>
              <a:rPr lang="en-US" sz="1200">
                <a:solidFill>
                  <a:srgbClr val="434343"/>
                </a:solidFill>
                <a:latin typeface="Courier New"/>
                <a:ea typeface="Courier New"/>
                <a:cs typeface="Courier New"/>
                <a:sym typeface="Courier New"/>
              </a:rPr>
              <a:t>PROFILE</a:t>
            </a:r>
            <a:endParaRPr sz="12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200">
                <a:solidFill>
                  <a:srgbClr val="434343"/>
                </a:solidFill>
                <a:latin typeface="Courier New"/>
                <a:ea typeface="Courier New"/>
                <a:cs typeface="Courier New"/>
                <a:sym typeface="Courier New"/>
              </a:rPr>
              <a:t>MATCH (origin:Airport)-</a:t>
            </a:r>
            <a:endParaRPr sz="12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200">
                <a:solidFill>
                  <a:srgbClr val="434343"/>
                </a:solidFill>
                <a:latin typeface="Courier New"/>
                <a:ea typeface="Courier New"/>
                <a:cs typeface="Courier New"/>
                <a:sym typeface="Courier New"/>
              </a:rPr>
              <a:t>[c:CONNECTED_TO]-&gt;(destination:Airport)</a:t>
            </a:r>
            <a:endParaRPr sz="12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200">
                <a:solidFill>
                  <a:srgbClr val="434343"/>
                </a:solidFill>
                <a:latin typeface="Courier New"/>
                <a:ea typeface="Courier New"/>
                <a:cs typeface="Courier New"/>
                <a:sym typeface="Courier New"/>
              </a:rPr>
              <a:t>WHERE destination.code = 'LAS'</a:t>
            </a:r>
            <a:endParaRPr sz="12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200">
                <a:solidFill>
                  <a:srgbClr val="434343"/>
                </a:solidFill>
                <a:latin typeface="Courier New"/>
                <a:ea typeface="Courier New"/>
                <a:cs typeface="Courier New"/>
                <a:sym typeface="Courier New"/>
              </a:rPr>
              <a:t>RETURN origin, destination, c LIMIT 10</a:t>
            </a:r>
            <a:endParaRPr sz="12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endParaRPr>
              <a:solidFill>
                <a:srgbClr val="000000"/>
              </a:solidFill>
              <a:latin typeface="Courier New"/>
              <a:ea typeface="Courier New"/>
              <a:cs typeface="Courier New"/>
              <a:sym typeface="Courier New"/>
            </a:endParaRPr>
          </a:p>
          <a:p>
            <a:pPr marL="0" lvl="0" indent="0" algn="l" rtl="0">
              <a:lnSpc>
                <a:spcPct val="115000"/>
              </a:lnSpc>
              <a:spcBef>
                <a:spcPts val="600"/>
              </a:spcBef>
              <a:spcAft>
                <a:spcPts val="0"/>
              </a:spcAft>
              <a:buNone/>
            </a:pPr>
            <a:endParaRPr sz="1800">
              <a:solidFill>
                <a:srgbClr val="000000"/>
              </a:solidFill>
              <a:latin typeface="Consolas"/>
              <a:ea typeface="Consolas"/>
              <a:cs typeface="Consolas"/>
              <a:sym typeface="Consolas"/>
            </a:endParaRPr>
          </a:p>
        </p:txBody>
      </p:sp>
      <p:sp>
        <p:nvSpPr>
          <p:cNvPr id="130" name="Google Shape;130;p19"/>
          <p:cNvSpPr txBox="1">
            <a:spLocks noGrp="1"/>
          </p:cNvSpPr>
          <p:nvPr>
            <p:ph type="title"/>
          </p:nvPr>
        </p:nvSpPr>
        <p:spPr>
          <a:xfrm>
            <a:off x="531525" y="307343"/>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Example: Profiling a query</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131" name="Google Shape;131;p19"/>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134</a:t>
            </a:fld>
            <a:endParaRPr/>
          </a:p>
        </p:txBody>
      </p:sp>
      <p:pic>
        <p:nvPicPr>
          <p:cNvPr id="132" name="Google Shape;132;p19"/>
          <p:cNvPicPr preferRelativeResize="0"/>
          <p:nvPr/>
        </p:nvPicPr>
        <p:blipFill>
          <a:blip r:embed="rId3">
            <a:alphaModFix/>
          </a:blip>
          <a:stretch>
            <a:fillRect/>
          </a:stretch>
        </p:blipFill>
        <p:spPr>
          <a:xfrm>
            <a:off x="5555150" y="867143"/>
            <a:ext cx="1812333" cy="3971557"/>
          </a:xfrm>
          <a:prstGeom prst="rect">
            <a:avLst/>
          </a:prstGeom>
          <a:noFill/>
          <a:ln w="9525" cap="flat" cmpd="sng">
            <a:solidFill>
              <a:srgbClr val="B7B7B7"/>
            </a:solidFill>
            <a:prstDash val="solid"/>
            <a:round/>
            <a:headEnd type="none" w="sm" len="sm"/>
            <a:tailEnd type="none" w="sm" len="sm"/>
          </a:ln>
        </p:spPr>
      </p:pic>
    </p:spTree>
    <p:extLst>
      <p:ext uri="{BB962C8B-B14F-4D97-AF65-F5344CB8AC3E}">
        <p14:creationId xmlns:p14="http://schemas.microsoft.com/office/powerpoint/2010/main" val="9707314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531525" y="307343"/>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Analyzing the query profile (1)</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138" name="Google Shape;138;p20"/>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135</a:t>
            </a:fld>
            <a:endParaRPr/>
          </a:p>
        </p:txBody>
      </p:sp>
      <p:grpSp>
        <p:nvGrpSpPr>
          <p:cNvPr id="139" name="Google Shape;139;p20"/>
          <p:cNvGrpSpPr/>
          <p:nvPr/>
        </p:nvGrpSpPr>
        <p:grpSpPr>
          <a:xfrm>
            <a:off x="21825" y="991775"/>
            <a:ext cx="8862522" cy="3534499"/>
            <a:chOff x="21825" y="991775"/>
            <a:chExt cx="8862522" cy="3534499"/>
          </a:xfrm>
        </p:grpSpPr>
        <p:sp>
          <p:nvSpPr>
            <p:cNvPr id="140" name="Google Shape;140;p20"/>
            <p:cNvSpPr txBox="1"/>
            <p:nvPr/>
          </p:nvSpPr>
          <p:spPr>
            <a:xfrm>
              <a:off x="21825" y="1546825"/>
              <a:ext cx="3860100" cy="1613400"/>
            </a:xfrm>
            <a:prstGeom prst="rect">
              <a:avLst/>
            </a:prstGeom>
            <a:solidFill>
              <a:srgbClr val="D9EAD3"/>
            </a:solid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rgbClr val="000000"/>
                </a:buClr>
                <a:buSzPts val="1100"/>
                <a:buFont typeface="Arial"/>
                <a:buNone/>
              </a:pPr>
              <a:r>
                <a:rPr lang="en-US" sz="1200">
                  <a:solidFill>
                    <a:srgbClr val="434343"/>
                  </a:solidFill>
                  <a:latin typeface="Courier New"/>
                  <a:ea typeface="Courier New"/>
                  <a:cs typeface="Courier New"/>
                  <a:sym typeface="Courier New"/>
                </a:rPr>
                <a:t>PROFILE</a:t>
              </a:r>
              <a:endParaRPr sz="12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200">
                  <a:solidFill>
                    <a:srgbClr val="434343"/>
                  </a:solidFill>
                  <a:latin typeface="Courier New"/>
                  <a:ea typeface="Courier New"/>
                  <a:cs typeface="Courier New"/>
                  <a:sym typeface="Courier New"/>
                </a:rPr>
                <a:t>MATCH (origin:Airport)-</a:t>
              </a:r>
              <a:endParaRPr sz="12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200">
                  <a:solidFill>
                    <a:srgbClr val="434343"/>
                  </a:solidFill>
                  <a:latin typeface="Courier New"/>
                  <a:ea typeface="Courier New"/>
                  <a:cs typeface="Courier New"/>
                  <a:sym typeface="Courier New"/>
                </a:rPr>
                <a:t>[c:CONNECTED_TO]-&gt;(destination:Airport)</a:t>
              </a:r>
              <a:endParaRPr sz="12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200">
                  <a:solidFill>
                    <a:srgbClr val="434343"/>
                  </a:solidFill>
                  <a:latin typeface="Courier New"/>
                  <a:ea typeface="Courier New"/>
                  <a:cs typeface="Courier New"/>
                  <a:sym typeface="Courier New"/>
                </a:rPr>
                <a:t>WHERE destination.code = 'LAS'</a:t>
              </a:r>
              <a:endParaRPr sz="12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200">
                  <a:solidFill>
                    <a:srgbClr val="434343"/>
                  </a:solidFill>
                  <a:latin typeface="Courier New"/>
                  <a:ea typeface="Courier New"/>
                  <a:cs typeface="Courier New"/>
                  <a:sym typeface="Courier New"/>
                </a:rPr>
                <a:t>RETURN origin, destination, c LIMIT 10</a:t>
              </a:r>
              <a:endParaRPr sz="12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endParaRPr>
                <a:solidFill>
                  <a:srgbClr val="000000"/>
                </a:solidFill>
                <a:latin typeface="Courier New"/>
                <a:ea typeface="Courier New"/>
                <a:cs typeface="Courier New"/>
                <a:sym typeface="Courier New"/>
              </a:endParaRPr>
            </a:p>
            <a:p>
              <a:pPr marL="0" lvl="0" indent="0" algn="l" rtl="0">
                <a:lnSpc>
                  <a:spcPct val="115000"/>
                </a:lnSpc>
                <a:spcBef>
                  <a:spcPts val="600"/>
                </a:spcBef>
                <a:spcAft>
                  <a:spcPts val="0"/>
                </a:spcAft>
                <a:buNone/>
              </a:pPr>
              <a:endParaRPr sz="1800">
                <a:solidFill>
                  <a:srgbClr val="000000"/>
                </a:solidFill>
                <a:latin typeface="Consolas"/>
                <a:ea typeface="Consolas"/>
                <a:cs typeface="Consolas"/>
                <a:sym typeface="Consolas"/>
              </a:endParaRPr>
            </a:p>
          </p:txBody>
        </p:sp>
        <p:cxnSp>
          <p:nvCxnSpPr>
            <p:cNvPr id="141" name="Google Shape;141;p20"/>
            <p:cNvCxnSpPr/>
            <p:nvPr/>
          </p:nvCxnSpPr>
          <p:spPr>
            <a:xfrm flipH="1">
              <a:off x="2259400" y="1527775"/>
              <a:ext cx="2604000" cy="580200"/>
            </a:xfrm>
            <a:prstGeom prst="straightConnector1">
              <a:avLst/>
            </a:prstGeom>
            <a:noFill/>
            <a:ln w="28575" cap="flat" cmpd="sng">
              <a:solidFill>
                <a:srgbClr val="666666"/>
              </a:solidFill>
              <a:prstDash val="solid"/>
              <a:round/>
              <a:headEnd type="none" w="med" len="med"/>
              <a:tailEnd type="triangle" w="med" len="med"/>
            </a:ln>
          </p:spPr>
        </p:cxnSp>
        <p:cxnSp>
          <p:nvCxnSpPr>
            <p:cNvPr id="142" name="Google Shape;142;p20"/>
            <p:cNvCxnSpPr/>
            <p:nvPr/>
          </p:nvCxnSpPr>
          <p:spPr>
            <a:xfrm rot="10800000">
              <a:off x="2881575" y="2699225"/>
              <a:ext cx="2007300" cy="916500"/>
            </a:xfrm>
            <a:prstGeom prst="straightConnector1">
              <a:avLst/>
            </a:prstGeom>
            <a:noFill/>
            <a:ln w="28575" cap="flat" cmpd="sng">
              <a:solidFill>
                <a:srgbClr val="666666"/>
              </a:solidFill>
              <a:prstDash val="solid"/>
              <a:round/>
              <a:headEnd type="none" w="med" len="med"/>
              <a:tailEnd type="triangle" w="med" len="med"/>
            </a:ln>
          </p:spPr>
        </p:cxnSp>
        <p:grpSp>
          <p:nvGrpSpPr>
            <p:cNvPr id="143" name="Google Shape;143;p20"/>
            <p:cNvGrpSpPr/>
            <p:nvPr/>
          </p:nvGrpSpPr>
          <p:grpSpPr>
            <a:xfrm>
              <a:off x="7286508" y="1460463"/>
              <a:ext cx="1597839" cy="2743572"/>
              <a:chOff x="6989575" y="1015275"/>
              <a:chExt cx="2164800" cy="3490550"/>
            </a:xfrm>
          </p:grpSpPr>
          <p:sp>
            <p:nvSpPr>
              <p:cNvPr id="144" name="Google Shape;144;p20"/>
              <p:cNvSpPr/>
              <p:nvPr/>
            </p:nvSpPr>
            <p:spPr>
              <a:xfrm>
                <a:off x="6989575" y="1015275"/>
                <a:ext cx="2164800" cy="604200"/>
              </a:xfrm>
              <a:prstGeom prst="rect">
                <a:avLst/>
              </a:prstGeom>
              <a:solidFill>
                <a:srgbClr val="008DC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FFFFFF"/>
                    </a:solidFill>
                    <a:latin typeface="Calibri"/>
                    <a:ea typeface="Calibri"/>
                    <a:cs typeface="Calibri"/>
                    <a:sym typeface="Calibri"/>
                  </a:rPr>
                  <a:t>Rows come in</a:t>
                </a:r>
                <a:endParaRPr sz="1200" b="1">
                  <a:solidFill>
                    <a:srgbClr val="FFFFFF"/>
                  </a:solidFill>
                  <a:latin typeface="Calibri"/>
                  <a:ea typeface="Calibri"/>
                  <a:cs typeface="Calibri"/>
                  <a:sym typeface="Calibri"/>
                </a:endParaRPr>
              </a:p>
            </p:txBody>
          </p:sp>
          <p:sp>
            <p:nvSpPr>
              <p:cNvPr id="145" name="Google Shape;145;p20"/>
              <p:cNvSpPr/>
              <p:nvPr/>
            </p:nvSpPr>
            <p:spPr>
              <a:xfrm>
                <a:off x="6989575" y="2458450"/>
                <a:ext cx="2164800" cy="604200"/>
              </a:xfrm>
              <a:prstGeom prst="rect">
                <a:avLst/>
              </a:prstGeom>
              <a:solidFill>
                <a:srgbClr val="008DC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FFFFFF"/>
                    </a:solidFill>
                    <a:latin typeface="Calibri"/>
                    <a:ea typeface="Calibri"/>
                    <a:cs typeface="Calibri"/>
                    <a:sym typeface="Calibri"/>
                  </a:rPr>
                  <a:t>Do some work</a:t>
                </a:r>
                <a:endParaRPr sz="1200" b="1">
                  <a:solidFill>
                    <a:srgbClr val="FFFFFF"/>
                  </a:solidFill>
                  <a:latin typeface="Calibri"/>
                  <a:ea typeface="Calibri"/>
                  <a:cs typeface="Calibri"/>
                  <a:sym typeface="Calibri"/>
                </a:endParaRPr>
              </a:p>
            </p:txBody>
          </p:sp>
          <p:sp>
            <p:nvSpPr>
              <p:cNvPr id="146" name="Google Shape;146;p20"/>
              <p:cNvSpPr/>
              <p:nvPr/>
            </p:nvSpPr>
            <p:spPr>
              <a:xfrm>
                <a:off x="6989575" y="3901625"/>
                <a:ext cx="2164800" cy="604200"/>
              </a:xfrm>
              <a:prstGeom prst="rect">
                <a:avLst/>
              </a:prstGeom>
              <a:solidFill>
                <a:srgbClr val="008DC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FFFFFF"/>
                    </a:solidFill>
                    <a:latin typeface="Calibri"/>
                    <a:ea typeface="Calibri"/>
                    <a:cs typeface="Calibri"/>
                    <a:sym typeface="Calibri"/>
                  </a:rPr>
                  <a:t>Rows go out</a:t>
                </a:r>
                <a:endParaRPr sz="1200" b="1">
                  <a:solidFill>
                    <a:srgbClr val="FFFFFF"/>
                  </a:solidFill>
                  <a:latin typeface="Calibri"/>
                  <a:ea typeface="Calibri"/>
                  <a:cs typeface="Calibri"/>
                  <a:sym typeface="Calibri"/>
                </a:endParaRPr>
              </a:p>
            </p:txBody>
          </p:sp>
          <p:sp>
            <p:nvSpPr>
              <p:cNvPr id="147" name="Google Shape;147;p20"/>
              <p:cNvSpPr/>
              <p:nvPr/>
            </p:nvSpPr>
            <p:spPr>
              <a:xfrm>
                <a:off x="7878925" y="1778863"/>
                <a:ext cx="386100" cy="520200"/>
              </a:xfrm>
              <a:prstGeom prst="downArrow">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48" name="Google Shape;148;p20"/>
              <p:cNvSpPr/>
              <p:nvPr/>
            </p:nvSpPr>
            <p:spPr>
              <a:xfrm>
                <a:off x="7878925" y="3256988"/>
                <a:ext cx="386100" cy="520200"/>
              </a:xfrm>
              <a:prstGeom prst="downArrow">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pic>
          <p:nvPicPr>
            <p:cNvPr id="149" name="Google Shape;149;p20"/>
            <p:cNvPicPr preferRelativeResize="0"/>
            <p:nvPr/>
          </p:nvPicPr>
          <p:blipFill>
            <a:blip r:embed="rId3">
              <a:alphaModFix/>
            </a:blip>
            <a:stretch>
              <a:fillRect/>
            </a:stretch>
          </p:blipFill>
          <p:spPr>
            <a:xfrm>
              <a:off x="4863400" y="991775"/>
              <a:ext cx="2245225" cy="3534499"/>
            </a:xfrm>
            <a:prstGeom prst="rect">
              <a:avLst/>
            </a:prstGeom>
            <a:noFill/>
            <a:ln w="9525" cap="flat" cmpd="sng">
              <a:solidFill>
                <a:srgbClr val="999999"/>
              </a:solidFill>
              <a:prstDash val="solid"/>
              <a:round/>
              <a:headEnd type="none" w="sm" len="sm"/>
              <a:tailEnd type="none" w="sm" len="sm"/>
            </a:ln>
          </p:spPr>
        </p:pic>
      </p:grpSp>
    </p:spTree>
    <p:extLst>
      <p:ext uri="{BB962C8B-B14F-4D97-AF65-F5344CB8AC3E}">
        <p14:creationId xmlns:p14="http://schemas.microsoft.com/office/powerpoint/2010/main" val="39552849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1"/>
          <p:cNvSpPr txBox="1">
            <a:spLocks noGrp="1"/>
          </p:cNvSpPr>
          <p:nvPr>
            <p:ph type="title"/>
          </p:nvPr>
        </p:nvSpPr>
        <p:spPr>
          <a:xfrm>
            <a:off x="531525" y="307343"/>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Analyzing the query profile (2)</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155" name="Google Shape;155;p21"/>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136</a:t>
            </a:fld>
            <a:endParaRPr/>
          </a:p>
        </p:txBody>
      </p:sp>
      <p:grpSp>
        <p:nvGrpSpPr>
          <p:cNvPr id="156" name="Google Shape;156;p21"/>
          <p:cNvGrpSpPr/>
          <p:nvPr/>
        </p:nvGrpSpPr>
        <p:grpSpPr>
          <a:xfrm>
            <a:off x="21825" y="1019551"/>
            <a:ext cx="8862522" cy="3418197"/>
            <a:chOff x="21825" y="1019551"/>
            <a:chExt cx="8862522" cy="3418197"/>
          </a:xfrm>
        </p:grpSpPr>
        <p:sp>
          <p:nvSpPr>
            <p:cNvPr id="157" name="Google Shape;157;p21"/>
            <p:cNvSpPr txBox="1"/>
            <p:nvPr/>
          </p:nvSpPr>
          <p:spPr>
            <a:xfrm>
              <a:off x="21825" y="1546825"/>
              <a:ext cx="3860100" cy="1700400"/>
            </a:xfrm>
            <a:prstGeom prst="rect">
              <a:avLst/>
            </a:prstGeom>
            <a:solidFill>
              <a:srgbClr val="D9EAD3"/>
            </a:solid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rgbClr val="000000"/>
                </a:buClr>
                <a:buSzPts val="1100"/>
                <a:buFont typeface="Arial"/>
                <a:buNone/>
              </a:pPr>
              <a:r>
                <a:rPr lang="en-US" sz="1200">
                  <a:solidFill>
                    <a:srgbClr val="434343"/>
                  </a:solidFill>
                  <a:latin typeface="Courier New"/>
                  <a:ea typeface="Courier New"/>
                  <a:cs typeface="Courier New"/>
                  <a:sym typeface="Courier New"/>
                </a:rPr>
                <a:t>PROFILE</a:t>
              </a:r>
              <a:endParaRPr sz="12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200">
                  <a:solidFill>
                    <a:srgbClr val="434343"/>
                  </a:solidFill>
                  <a:latin typeface="Courier New"/>
                  <a:ea typeface="Courier New"/>
                  <a:cs typeface="Courier New"/>
                  <a:sym typeface="Courier New"/>
                </a:rPr>
                <a:t>MATCH (origin:Airport)-</a:t>
              </a:r>
              <a:endParaRPr sz="12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200">
                  <a:solidFill>
                    <a:srgbClr val="434343"/>
                  </a:solidFill>
                  <a:latin typeface="Courier New"/>
                  <a:ea typeface="Courier New"/>
                  <a:cs typeface="Courier New"/>
                  <a:sym typeface="Courier New"/>
                </a:rPr>
                <a:t>[c:CONNECTED_TO]-&gt;(destination:Airport)</a:t>
              </a:r>
              <a:endParaRPr sz="12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200">
                  <a:solidFill>
                    <a:srgbClr val="434343"/>
                  </a:solidFill>
                  <a:latin typeface="Courier New"/>
                  <a:ea typeface="Courier New"/>
                  <a:cs typeface="Courier New"/>
                  <a:sym typeface="Courier New"/>
                </a:rPr>
                <a:t>WHERE destination.code = 'LAS'</a:t>
              </a:r>
              <a:endParaRPr sz="12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200">
                  <a:solidFill>
                    <a:srgbClr val="434343"/>
                  </a:solidFill>
                  <a:latin typeface="Courier New"/>
                  <a:ea typeface="Courier New"/>
                  <a:cs typeface="Courier New"/>
                  <a:sym typeface="Courier New"/>
                </a:rPr>
                <a:t>RETURN origin, destination, c LIMIT 10</a:t>
              </a:r>
              <a:endParaRPr sz="12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endParaRPr>
                <a:solidFill>
                  <a:srgbClr val="000000"/>
                </a:solidFill>
                <a:latin typeface="Courier New"/>
                <a:ea typeface="Courier New"/>
                <a:cs typeface="Courier New"/>
                <a:sym typeface="Courier New"/>
              </a:endParaRPr>
            </a:p>
            <a:p>
              <a:pPr marL="0" lvl="0" indent="0" algn="l" rtl="0">
                <a:lnSpc>
                  <a:spcPct val="115000"/>
                </a:lnSpc>
                <a:spcBef>
                  <a:spcPts val="600"/>
                </a:spcBef>
                <a:spcAft>
                  <a:spcPts val="0"/>
                </a:spcAft>
                <a:buNone/>
              </a:pPr>
              <a:endParaRPr sz="1800">
                <a:solidFill>
                  <a:srgbClr val="000000"/>
                </a:solidFill>
                <a:latin typeface="Consolas"/>
                <a:ea typeface="Consolas"/>
                <a:cs typeface="Consolas"/>
                <a:sym typeface="Consolas"/>
              </a:endParaRPr>
            </a:p>
          </p:txBody>
        </p:sp>
        <p:cxnSp>
          <p:nvCxnSpPr>
            <p:cNvPr id="158" name="Google Shape;158;p21"/>
            <p:cNvCxnSpPr/>
            <p:nvPr/>
          </p:nvCxnSpPr>
          <p:spPr>
            <a:xfrm flipH="1">
              <a:off x="3654925" y="1807875"/>
              <a:ext cx="1259400" cy="436200"/>
            </a:xfrm>
            <a:prstGeom prst="straightConnector1">
              <a:avLst/>
            </a:prstGeom>
            <a:noFill/>
            <a:ln w="28575" cap="flat" cmpd="sng">
              <a:solidFill>
                <a:srgbClr val="666666"/>
              </a:solidFill>
              <a:prstDash val="solid"/>
              <a:round/>
              <a:headEnd type="none" w="med" len="med"/>
              <a:tailEnd type="triangle" w="med" len="med"/>
            </a:ln>
          </p:spPr>
        </p:cxnSp>
        <p:cxnSp>
          <p:nvCxnSpPr>
            <p:cNvPr id="159" name="Google Shape;159;p21"/>
            <p:cNvCxnSpPr/>
            <p:nvPr/>
          </p:nvCxnSpPr>
          <p:spPr>
            <a:xfrm rot="10800000">
              <a:off x="2502075" y="3153875"/>
              <a:ext cx="2386800" cy="563700"/>
            </a:xfrm>
            <a:prstGeom prst="straightConnector1">
              <a:avLst/>
            </a:prstGeom>
            <a:noFill/>
            <a:ln w="28575" cap="flat" cmpd="sng">
              <a:solidFill>
                <a:srgbClr val="666666"/>
              </a:solidFill>
              <a:prstDash val="solid"/>
              <a:round/>
              <a:headEnd type="none" w="med" len="med"/>
              <a:tailEnd type="triangle" w="med" len="med"/>
            </a:ln>
          </p:spPr>
        </p:cxnSp>
        <p:grpSp>
          <p:nvGrpSpPr>
            <p:cNvPr id="160" name="Google Shape;160;p21"/>
            <p:cNvGrpSpPr/>
            <p:nvPr/>
          </p:nvGrpSpPr>
          <p:grpSpPr>
            <a:xfrm>
              <a:off x="7286508" y="1460463"/>
              <a:ext cx="1597839" cy="2743572"/>
              <a:chOff x="6989575" y="1015275"/>
              <a:chExt cx="2164800" cy="3490550"/>
            </a:xfrm>
          </p:grpSpPr>
          <p:sp>
            <p:nvSpPr>
              <p:cNvPr id="161" name="Google Shape;161;p21"/>
              <p:cNvSpPr/>
              <p:nvPr/>
            </p:nvSpPr>
            <p:spPr>
              <a:xfrm>
                <a:off x="6989575" y="1015275"/>
                <a:ext cx="2164800" cy="604200"/>
              </a:xfrm>
              <a:prstGeom prst="rect">
                <a:avLst/>
              </a:prstGeom>
              <a:solidFill>
                <a:srgbClr val="008DC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FFFFFF"/>
                    </a:solidFill>
                    <a:latin typeface="Calibri"/>
                    <a:ea typeface="Calibri"/>
                    <a:cs typeface="Calibri"/>
                    <a:sym typeface="Calibri"/>
                  </a:rPr>
                  <a:t>Rows come in</a:t>
                </a:r>
                <a:endParaRPr sz="1200" b="1">
                  <a:solidFill>
                    <a:srgbClr val="FFFFFF"/>
                  </a:solidFill>
                  <a:latin typeface="Calibri"/>
                  <a:ea typeface="Calibri"/>
                  <a:cs typeface="Calibri"/>
                  <a:sym typeface="Calibri"/>
                </a:endParaRPr>
              </a:p>
            </p:txBody>
          </p:sp>
          <p:sp>
            <p:nvSpPr>
              <p:cNvPr id="162" name="Google Shape;162;p21"/>
              <p:cNvSpPr/>
              <p:nvPr/>
            </p:nvSpPr>
            <p:spPr>
              <a:xfrm>
                <a:off x="6989575" y="2458450"/>
                <a:ext cx="2164800" cy="604200"/>
              </a:xfrm>
              <a:prstGeom prst="rect">
                <a:avLst/>
              </a:prstGeom>
              <a:solidFill>
                <a:srgbClr val="008DC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FFFFFF"/>
                    </a:solidFill>
                    <a:latin typeface="Calibri"/>
                    <a:ea typeface="Calibri"/>
                    <a:cs typeface="Calibri"/>
                    <a:sym typeface="Calibri"/>
                  </a:rPr>
                  <a:t>Do some work</a:t>
                </a:r>
                <a:endParaRPr sz="1200" b="1">
                  <a:solidFill>
                    <a:srgbClr val="FFFFFF"/>
                  </a:solidFill>
                  <a:latin typeface="Calibri"/>
                  <a:ea typeface="Calibri"/>
                  <a:cs typeface="Calibri"/>
                  <a:sym typeface="Calibri"/>
                </a:endParaRPr>
              </a:p>
            </p:txBody>
          </p:sp>
          <p:sp>
            <p:nvSpPr>
              <p:cNvPr id="163" name="Google Shape;163;p21"/>
              <p:cNvSpPr/>
              <p:nvPr/>
            </p:nvSpPr>
            <p:spPr>
              <a:xfrm>
                <a:off x="6989575" y="3901625"/>
                <a:ext cx="2164800" cy="604200"/>
              </a:xfrm>
              <a:prstGeom prst="rect">
                <a:avLst/>
              </a:prstGeom>
              <a:solidFill>
                <a:srgbClr val="008DC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FFFFFF"/>
                    </a:solidFill>
                    <a:latin typeface="Calibri"/>
                    <a:ea typeface="Calibri"/>
                    <a:cs typeface="Calibri"/>
                    <a:sym typeface="Calibri"/>
                  </a:rPr>
                  <a:t>Rows go out</a:t>
                </a:r>
                <a:endParaRPr sz="1200" b="1">
                  <a:solidFill>
                    <a:srgbClr val="FFFFFF"/>
                  </a:solidFill>
                  <a:latin typeface="Calibri"/>
                  <a:ea typeface="Calibri"/>
                  <a:cs typeface="Calibri"/>
                  <a:sym typeface="Calibri"/>
                </a:endParaRPr>
              </a:p>
            </p:txBody>
          </p:sp>
          <p:sp>
            <p:nvSpPr>
              <p:cNvPr id="164" name="Google Shape;164;p21"/>
              <p:cNvSpPr/>
              <p:nvPr/>
            </p:nvSpPr>
            <p:spPr>
              <a:xfrm>
                <a:off x="7878925" y="1778863"/>
                <a:ext cx="386100" cy="520200"/>
              </a:xfrm>
              <a:prstGeom prst="downArrow">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5" name="Google Shape;165;p21"/>
              <p:cNvSpPr/>
              <p:nvPr/>
            </p:nvSpPr>
            <p:spPr>
              <a:xfrm>
                <a:off x="7878925" y="3256988"/>
                <a:ext cx="386100" cy="520200"/>
              </a:xfrm>
              <a:prstGeom prst="downArrow">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pic>
          <p:nvPicPr>
            <p:cNvPr id="166" name="Google Shape;166;p21"/>
            <p:cNvPicPr preferRelativeResize="0"/>
            <p:nvPr/>
          </p:nvPicPr>
          <p:blipFill>
            <a:blip r:embed="rId3">
              <a:alphaModFix/>
            </a:blip>
            <a:stretch>
              <a:fillRect/>
            </a:stretch>
          </p:blipFill>
          <p:spPr>
            <a:xfrm>
              <a:off x="4914325" y="1019551"/>
              <a:ext cx="2016275" cy="3418197"/>
            </a:xfrm>
            <a:prstGeom prst="rect">
              <a:avLst/>
            </a:prstGeom>
            <a:noFill/>
            <a:ln w="9525" cap="flat" cmpd="sng">
              <a:solidFill>
                <a:srgbClr val="999999"/>
              </a:solidFill>
              <a:prstDash val="solid"/>
              <a:round/>
              <a:headEnd type="none" w="sm" len="sm"/>
              <a:tailEnd type="none" w="sm" len="sm"/>
            </a:ln>
          </p:spPr>
        </p:pic>
      </p:grpSp>
    </p:spTree>
    <p:extLst>
      <p:ext uri="{BB962C8B-B14F-4D97-AF65-F5344CB8AC3E}">
        <p14:creationId xmlns:p14="http://schemas.microsoft.com/office/powerpoint/2010/main" val="317348857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241025" y="182743"/>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Analyzing the query profile (3)</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172" name="Google Shape;172;p22"/>
          <p:cNvSpPr txBox="1">
            <a:spLocks noGrp="1"/>
          </p:cNvSpPr>
          <p:nvPr>
            <p:ph type="sldNum" idx="12"/>
          </p:nvPr>
        </p:nvSpPr>
        <p:spPr>
          <a:xfrm>
            <a:off x="98016" y="5136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137</a:t>
            </a:fld>
            <a:endParaRPr/>
          </a:p>
        </p:txBody>
      </p:sp>
      <p:grpSp>
        <p:nvGrpSpPr>
          <p:cNvPr id="173" name="Google Shape;173;p22"/>
          <p:cNvGrpSpPr/>
          <p:nvPr/>
        </p:nvGrpSpPr>
        <p:grpSpPr>
          <a:xfrm>
            <a:off x="435075" y="1123556"/>
            <a:ext cx="7907575" cy="3442800"/>
            <a:chOff x="54075" y="1123556"/>
            <a:chExt cx="7907575" cy="3442800"/>
          </a:xfrm>
        </p:grpSpPr>
        <p:pic>
          <p:nvPicPr>
            <p:cNvPr id="174" name="Google Shape;174;p22"/>
            <p:cNvPicPr preferRelativeResize="0"/>
            <p:nvPr/>
          </p:nvPicPr>
          <p:blipFill>
            <a:blip r:embed="rId3">
              <a:alphaModFix/>
            </a:blip>
            <a:stretch>
              <a:fillRect/>
            </a:stretch>
          </p:blipFill>
          <p:spPr>
            <a:xfrm>
              <a:off x="5063950" y="1123556"/>
              <a:ext cx="2897700" cy="3442800"/>
            </a:xfrm>
            <a:prstGeom prst="rect">
              <a:avLst/>
            </a:prstGeom>
            <a:noFill/>
            <a:ln w="9525" cap="flat" cmpd="sng">
              <a:solidFill>
                <a:srgbClr val="999999"/>
              </a:solidFill>
              <a:prstDash val="solid"/>
              <a:round/>
              <a:headEnd type="none" w="sm" len="sm"/>
              <a:tailEnd type="none" w="sm" len="sm"/>
            </a:ln>
          </p:spPr>
        </p:pic>
        <p:sp>
          <p:nvSpPr>
            <p:cNvPr id="175" name="Google Shape;175;p22"/>
            <p:cNvSpPr txBox="1"/>
            <p:nvPr/>
          </p:nvSpPr>
          <p:spPr>
            <a:xfrm>
              <a:off x="54075" y="1927825"/>
              <a:ext cx="3860100" cy="1635300"/>
            </a:xfrm>
            <a:prstGeom prst="rect">
              <a:avLst/>
            </a:prstGeom>
            <a:solidFill>
              <a:srgbClr val="D9EAD3"/>
            </a:solid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Clr>
                  <a:srgbClr val="000000"/>
                </a:buClr>
                <a:buSzPts val="1100"/>
                <a:buFont typeface="Arial"/>
                <a:buNone/>
              </a:pPr>
              <a:r>
                <a:rPr lang="en-US" sz="1200">
                  <a:solidFill>
                    <a:srgbClr val="434343"/>
                  </a:solidFill>
                  <a:latin typeface="Courier New"/>
                  <a:ea typeface="Courier New"/>
                  <a:cs typeface="Courier New"/>
                  <a:sym typeface="Courier New"/>
                </a:rPr>
                <a:t>PROFILE</a:t>
              </a:r>
              <a:endParaRPr sz="12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200">
                  <a:solidFill>
                    <a:srgbClr val="434343"/>
                  </a:solidFill>
                  <a:latin typeface="Courier New"/>
                  <a:ea typeface="Courier New"/>
                  <a:cs typeface="Courier New"/>
                  <a:sym typeface="Courier New"/>
                </a:rPr>
                <a:t>MATCH (origin:Airport)-</a:t>
              </a:r>
              <a:endParaRPr sz="12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200">
                  <a:solidFill>
                    <a:srgbClr val="434343"/>
                  </a:solidFill>
                  <a:latin typeface="Courier New"/>
                  <a:ea typeface="Courier New"/>
                  <a:cs typeface="Courier New"/>
                  <a:sym typeface="Courier New"/>
                </a:rPr>
                <a:t>[c:CONNECTED_TO]-&gt;(destination:Airport)</a:t>
              </a:r>
              <a:endParaRPr sz="12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200">
                  <a:solidFill>
                    <a:srgbClr val="434343"/>
                  </a:solidFill>
                  <a:latin typeface="Courier New"/>
                  <a:ea typeface="Courier New"/>
                  <a:cs typeface="Courier New"/>
                  <a:sym typeface="Courier New"/>
                </a:rPr>
                <a:t>WHERE destination.code = 'LAS'</a:t>
              </a:r>
              <a:endParaRPr sz="12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200">
                  <a:solidFill>
                    <a:srgbClr val="434343"/>
                  </a:solidFill>
                  <a:latin typeface="Courier New"/>
                  <a:ea typeface="Courier New"/>
                  <a:cs typeface="Courier New"/>
                  <a:sym typeface="Courier New"/>
                </a:rPr>
                <a:t>RETURN origin, destination, c LIMIT 10</a:t>
              </a:r>
              <a:endParaRPr sz="12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endParaRPr>
                <a:solidFill>
                  <a:srgbClr val="000000"/>
                </a:solidFill>
                <a:latin typeface="Courier New"/>
                <a:ea typeface="Courier New"/>
                <a:cs typeface="Courier New"/>
                <a:sym typeface="Courier New"/>
              </a:endParaRPr>
            </a:p>
            <a:p>
              <a:pPr marL="0" lvl="0" indent="0" algn="l" rtl="0">
                <a:lnSpc>
                  <a:spcPct val="115000"/>
                </a:lnSpc>
                <a:spcBef>
                  <a:spcPts val="600"/>
                </a:spcBef>
                <a:spcAft>
                  <a:spcPts val="0"/>
                </a:spcAft>
                <a:buNone/>
              </a:pPr>
              <a:endParaRPr sz="1800">
                <a:solidFill>
                  <a:srgbClr val="000000"/>
                </a:solidFill>
                <a:latin typeface="Consolas"/>
                <a:ea typeface="Consolas"/>
                <a:cs typeface="Consolas"/>
                <a:sym typeface="Consolas"/>
              </a:endParaRPr>
            </a:p>
          </p:txBody>
        </p:sp>
        <p:cxnSp>
          <p:nvCxnSpPr>
            <p:cNvPr id="176" name="Google Shape;176;p22"/>
            <p:cNvCxnSpPr/>
            <p:nvPr/>
          </p:nvCxnSpPr>
          <p:spPr>
            <a:xfrm flipH="1">
              <a:off x="3638425" y="2146675"/>
              <a:ext cx="1428300" cy="1133100"/>
            </a:xfrm>
            <a:prstGeom prst="straightConnector1">
              <a:avLst/>
            </a:prstGeom>
            <a:noFill/>
            <a:ln w="28575" cap="flat" cmpd="sng">
              <a:solidFill>
                <a:srgbClr val="666666"/>
              </a:solidFill>
              <a:prstDash val="solid"/>
              <a:round/>
              <a:headEnd type="none" w="med" len="med"/>
              <a:tailEnd type="triangle" w="med" len="med"/>
            </a:ln>
          </p:spPr>
        </p:cxnSp>
        <p:cxnSp>
          <p:nvCxnSpPr>
            <p:cNvPr id="177" name="Google Shape;177;p22"/>
            <p:cNvCxnSpPr/>
            <p:nvPr/>
          </p:nvCxnSpPr>
          <p:spPr>
            <a:xfrm rot="10800000">
              <a:off x="545650" y="3474600"/>
              <a:ext cx="4495500" cy="591300"/>
            </a:xfrm>
            <a:prstGeom prst="straightConnector1">
              <a:avLst/>
            </a:prstGeom>
            <a:noFill/>
            <a:ln w="28575" cap="flat" cmpd="sng">
              <a:solidFill>
                <a:srgbClr val="666666"/>
              </a:solidFill>
              <a:prstDash val="solid"/>
              <a:round/>
              <a:headEnd type="none" w="med" len="med"/>
              <a:tailEnd type="triangle" w="med" len="med"/>
            </a:ln>
          </p:spPr>
        </p:cxnSp>
        <p:sp>
          <p:nvSpPr>
            <p:cNvPr id="178" name="Google Shape;178;p22"/>
            <p:cNvSpPr/>
            <p:nvPr/>
          </p:nvSpPr>
          <p:spPr>
            <a:xfrm>
              <a:off x="6672275" y="4368050"/>
              <a:ext cx="785700" cy="156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22"/>
            <p:cNvGrpSpPr/>
            <p:nvPr/>
          </p:nvGrpSpPr>
          <p:grpSpPr>
            <a:xfrm>
              <a:off x="6870791" y="1718211"/>
              <a:ext cx="946884" cy="2253499"/>
              <a:chOff x="6989575" y="1015275"/>
              <a:chExt cx="2164800" cy="3490550"/>
            </a:xfrm>
          </p:grpSpPr>
          <p:sp>
            <p:nvSpPr>
              <p:cNvPr id="180" name="Google Shape;180;p22"/>
              <p:cNvSpPr/>
              <p:nvPr/>
            </p:nvSpPr>
            <p:spPr>
              <a:xfrm>
                <a:off x="6989575" y="1015275"/>
                <a:ext cx="2164800" cy="604200"/>
              </a:xfrm>
              <a:prstGeom prst="rect">
                <a:avLst/>
              </a:prstGeom>
              <a:solidFill>
                <a:srgbClr val="008DC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FFFFFF"/>
                    </a:solidFill>
                    <a:latin typeface="Calibri"/>
                    <a:ea typeface="Calibri"/>
                    <a:cs typeface="Calibri"/>
                    <a:sym typeface="Calibri"/>
                  </a:rPr>
                  <a:t>Rows come in</a:t>
                </a:r>
                <a:endParaRPr sz="1200" b="1">
                  <a:solidFill>
                    <a:srgbClr val="FFFFFF"/>
                  </a:solidFill>
                  <a:latin typeface="Calibri"/>
                  <a:ea typeface="Calibri"/>
                  <a:cs typeface="Calibri"/>
                  <a:sym typeface="Calibri"/>
                </a:endParaRPr>
              </a:p>
            </p:txBody>
          </p:sp>
          <p:sp>
            <p:nvSpPr>
              <p:cNvPr id="181" name="Google Shape;181;p22"/>
              <p:cNvSpPr/>
              <p:nvPr/>
            </p:nvSpPr>
            <p:spPr>
              <a:xfrm>
                <a:off x="6989575" y="2458450"/>
                <a:ext cx="2164800" cy="604200"/>
              </a:xfrm>
              <a:prstGeom prst="rect">
                <a:avLst/>
              </a:prstGeom>
              <a:solidFill>
                <a:srgbClr val="008DC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FFFFFF"/>
                    </a:solidFill>
                    <a:latin typeface="Calibri"/>
                    <a:ea typeface="Calibri"/>
                    <a:cs typeface="Calibri"/>
                    <a:sym typeface="Calibri"/>
                  </a:rPr>
                  <a:t>Do some work</a:t>
                </a:r>
                <a:endParaRPr sz="1200" b="1">
                  <a:solidFill>
                    <a:srgbClr val="FFFFFF"/>
                  </a:solidFill>
                  <a:latin typeface="Calibri"/>
                  <a:ea typeface="Calibri"/>
                  <a:cs typeface="Calibri"/>
                  <a:sym typeface="Calibri"/>
                </a:endParaRPr>
              </a:p>
            </p:txBody>
          </p:sp>
          <p:sp>
            <p:nvSpPr>
              <p:cNvPr id="182" name="Google Shape;182;p22"/>
              <p:cNvSpPr/>
              <p:nvPr/>
            </p:nvSpPr>
            <p:spPr>
              <a:xfrm>
                <a:off x="6989575" y="3901625"/>
                <a:ext cx="2164800" cy="604200"/>
              </a:xfrm>
              <a:prstGeom prst="rect">
                <a:avLst/>
              </a:prstGeom>
              <a:solidFill>
                <a:srgbClr val="008DC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rgbClr val="FFFFFF"/>
                    </a:solidFill>
                    <a:latin typeface="Calibri"/>
                    <a:ea typeface="Calibri"/>
                    <a:cs typeface="Calibri"/>
                    <a:sym typeface="Calibri"/>
                  </a:rPr>
                  <a:t>Rows go out</a:t>
                </a:r>
                <a:endParaRPr sz="1200" b="1">
                  <a:solidFill>
                    <a:srgbClr val="FFFFFF"/>
                  </a:solidFill>
                  <a:latin typeface="Calibri"/>
                  <a:ea typeface="Calibri"/>
                  <a:cs typeface="Calibri"/>
                  <a:sym typeface="Calibri"/>
                </a:endParaRPr>
              </a:p>
            </p:txBody>
          </p:sp>
          <p:sp>
            <p:nvSpPr>
              <p:cNvPr id="183" name="Google Shape;183;p22"/>
              <p:cNvSpPr/>
              <p:nvPr/>
            </p:nvSpPr>
            <p:spPr>
              <a:xfrm>
                <a:off x="7878925" y="1778863"/>
                <a:ext cx="386100" cy="520200"/>
              </a:xfrm>
              <a:prstGeom prst="downArrow">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84" name="Google Shape;184;p22"/>
              <p:cNvSpPr/>
              <p:nvPr/>
            </p:nvSpPr>
            <p:spPr>
              <a:xfrm>
                <a:off x="7878925" y="3256988"/>
                <a:ext cx="386100" cy="520200"/>
              </a:xfrm>
              <a:prstGeom prst="downArrow">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spTree>
    <p:extLst>
      <p:ext uri="{BB962C8B-B14F-4D97-AF65-F5344CB8AC3E}">
        <p14:creationId xmlns:p14="http://schemas.microsoft.com/office/powerpoint/2010/main" val="27961810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3"/>
          <p:cNvSpPr txBox="1">
            <a:spLocks noGrp="1"/>
          </p:cNvSpPr>
          <p:nvPr>
            <p:ph type="title"/>
          </p:nvPr>
        </p:nvSpPr>
        <p:spPr>
          <a:xfrm>
            <a:off x="399575" y="1167150"/>
            <a:ext cx="8865600" cy="7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t>Exercise 4: </a:t>
            </a:r>
            <a:endParaRPr sz="3600"/>
          </a:p>
          <a:p>
            <a:pPr marL="0" lvl="0" indent="0" algn="l" rtl="0">
              <a:spcBef>
                <a:spcPts val="0"/>
              </a:spcBef>
              <a:spcAft>
                <a:spcPts val="0"/>
              </a:spcAft>
              <a:buNone/>
            </a:pPr>
            <a:r>
              <a:rPr lang="en-US" sz="3600"/>
              <a:t>Profiling queries</a:t>
            </a:r>
            <a:endParaRPr sz="3600"/>
          </a:p>
          <a:p>
            <a:pPr marL="0" lvl="0" indent="0" algn="l" rtl="0">
              <a:spcBef>
                <a:spcPts val="0"/>
              </a:spcBef>
              <a:spcAft>
                <a:spcPts val="0"/>
              </a:spcAft>
              <a:buNone/>
            </a:pPr>
            <a:endParaRPr/>
          </a:p>
        </p:txBody>
      </p:sp>
      <p:sp>
        <p:nvSpPr>
          <p:cNvPr id="191" name="Google Shape;191;p23"/>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solidFill>
                  <a:srgbClr val="F2F2F2"/>
                </a:solidFill>
              </a:rPr>
              <a:t>138</a:t>
            </a:fld>
            <a:endParaRPr>
              <a:solidFill>
                <a:srgbClr val="F2F2F2"/>
              </a:solidFill>
            </a:endParaRPr>
          </a:p>
        </p:txBody>
      </p:sp>
      <p:sp>
        <p:nvSpPr>
          <p:cNvPr id="192" name="Google Shape;192;p23"/>
          <p:cNvSpPr txBox="1"/>
          <p:nvPr/>
        </p:nvSpPr>
        <p:spPr>
          <a:xfrm>
            <a:off x="583160" y="3073803"/>
            <a:ext cx="7488300" cy="2069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en-US" sz="2200" b="1">
                <a:solidFill>
                  <a:srgbClr val="FFFFFF"/>
                </a:solidFill>
              </a:rPr>
              <a:t>In Neo4j Browser: </a:t>
            </a:r>
            <a:endParaRPr sz="2200" b="1">
              <a:solidFill>
                <a:srgbClr val="FFFFFF"/>
              </a:solidFill>
            </a:endParaRPr>
          </a:p>
          <a:p>
            <a:pPr marL="0" lvl="0" indent="0" algn="l" rtl="0">
              <a:lnSpc>
                <a:spcPct val="150000"/>
              </a:lnSpc>
              <a:spcBef>
                <a:spcPts val="1100"/>
              </a:spcBef>
              <a:spcAft>
                <a:spcPts val="0"/>
              </a:spcAft>
              <a:buNone/>
            </a:pPr>
            <a:r>
              <a:rPr lang="en-US" sz="2200">
                <a:solidFill>
                  <a:schemeClr val="lt1"/>
                </a:solidFill>
              </a:rPr>
              <a:t>:play neo4j-modeling-exercises</a:t>
            </a:r>
            <a:endParaRPr sz="2200">
              <a:solidFill>
                <a:srgbClr val="FFFFFF"/>
              </a:solidFill>
            </a:endParaRPr>
          </a:p>
          <a:p>
            <a:pPr marL="0" lvl="0" indent="0" algn="l" rtl="0">
              <a:lnSpc>
                <a:spcPct val="150000"/>
              </a:lnSpc>
              <a:spcBef>
                <a:spcPts val="0"/>
              </a:spcBef>
              <a:spcAft>
                <a:spcPts val="0"/>
              </a:spcAft>
              <a:buNone/>
            </a:pPr>
            <a:r>
              <a:rPr lang="en-US" sz="2200">
                <a:solidFill>
                  <a:srgbClr val="FFFFFF"/>
                </a:solidFill>
              </a:rPr>
              <a:t>Then follow instructions for Exercise 4.</a:t>
            </a:r>
            <a:endParaRPr sz="2200">
              <a:solidFill>
                <a:srgbClr val="FFFFFF"/>
              </a:solidFill>
            </a:endParaRPr>
          </a:p>
          <a:p>
            <a:pPr marL="0" lvl="0" indent="0" algn="l" rtl="0">
              <a:lnSpc>
                <a:spcPct val="120000"/>
              </a:lnSpc>
              <a:spcBef>
                <a:spcPts val="500"/>
              </a:spcBef>
              <a:spcAft>
                <a:spcPts val="0"/>
              </a:spcAft>
              <a:buNone/>
            </a:pPr>
            <a:endParaRPr sz="240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7856583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531450" y="154943"/>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Do we need to change the model?</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198" name="Google Shape;198;p24"/>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139</a:t>
            </a:fld>
            <a:endParaRPr/>
          </a:p>
        </p:txBody>
      </p:sp>
      <p:grpSp>
        <p:nvGrpSpPr>
          <p:cNvPr id="199" name="Google Shape;199;p24"/>
          <p:cNvGrpSpPr/>
          <p:nvPr/>
        </p:nvGrpSpPr>
        <p:grpSpPr>
          <a:xfrm>
            <a:off x="242925" y="725850"/>
            <a:ext cx="7556300" cy="4330187"/>
            <a:chOff x="226650" y="638550"/>
            <a:chExt cx="7556300" cy="4330187"/>
          </a:xfrm>
        </p:grpSpPr>
        <p:sp>
          <p:nvSpPr>
            <p:cNvPr id="200" name="Google Shape;200;p24"/>
            <p:cNvSpPr txBox="1"/>
            <p:nvPr/>
          </p:nvSpPr>
          <p:spPr>
            <a:xfrm>
              <a:off x="358875" y="1625450"/>
              <a:ext cx="3860100" cy="2164500"/>
            </a:xfrm>
            <a:prstGeom prst="rect">
              <a:avLst/>
            </a:prstGeom>
            <a:solidFill>
              <a:srgbClr val="D9EAD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US" sz="1100">
                  <a:solidFill>
                    <a:srgbClr val="434343"/>
                  </a:solidFill>
                  <a:latin typeface="Courier New"/>
                  <a:ea typeface="Courier New"/>
                  <a:cs typeface="Courier New"/>
                  <a:sym typeface="Courier New"/>
                </a:rPr>
                <a:t>PROFILE</a:t>
              </a:r>
              <a:endParaRPr sz="11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100">
                  <a:solidFill>
                    <a:srgbClr val="434343"/>
                  </a:solidFill>
                  <a:latin typeface="Courier New"/>
                  <a:ea typeface="Courier New"/>
                  <a:cs typeface="Courier New"/>
                  <a:sym typeface="Courier New"/>
                </a:rPr>
                <a:t>MATCH  (origin:Airport)-[connection:CONNECTED_TO]-&gt;(destination:Airport)</a:t>
              </a:r>
              <a:endParaRPr sz="11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100">
                  <a:solidFill>
                    <a:srgbClr val="434343"/>
                  </a:solidFill>
                  <a:latin typeface="Courier New"/>
                  <a:ea typeface="Courier New"/>
                  <a:cs typeface="Courier New"/>
                  <a:sym typeface="Courier New"/>
                </a:rPr>
                <a:t>WHERE connection.airline = 'WN' AND connection.flightNumber = '1016'</a:t>
              </a:r>
              <a:endParaRPr sz="11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100">
                  <a:solidFill>
                    <a:srgbClr val="434343"/>
                  </a:solidFill>
                  <a:latin typeface="Courier New"/>
                  <a:ea typeface="Courier New"/>
                  <a:cs typeface="Courier New"/>
                  <a:sym typeface="Courier New"/>
                </a:rPr>
                <a:t>RETURN origin.code, destination.code, connection.date, connection.departure, connection.arrival</a:t>
              </a:r>
              <a:endParaRPr sz="11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endParaRPr>
                <a:solidFill>
                  <a:srgbClr val="000000"/>
                </a:solidFill>
                <a:latin typeface="Courier New"/>
                <a:ea typeface="Courier New"/>
                <a:cs typeface="Courier New"/>
                <a:sym typeface="Courier New"/>
              </a:endParaRPr>
            </a:p>
            <a:p>
              <a:pPr marL="0" lvl="0" indent="0" algn="l" rtl="0">
                <a:lnSpc>
                  <a:spcPct val="115000"/>
                </a:lnSpc>
                <a:spcBef>
                  <a:spcPts val="600"/>
                </a:spcBef>
                <a:spcAft>
                  <a:spcPts val="0"/>
                </a:spcAft>
                <a:buNone/>
              </a:pPr>
              <a:endParaRPr sz="1800">
                <a:solidFill>
                  <a:srgbClr val="000000"/>
                </a:solidFill>
                <a:latin typeface="Consolas"/>
                <a:ea typeface="Consolas"/>
                <a:cs typeface="Consolas"/>
                <a:sym typeface="Consolas"/>
              </a:endParaRPr>
            </a:p>
          </p:txBody>
        </p:sp>
        <p:pic>
          <p:nvPicPr>
            <p:cNvPr id="201" name="Google Shape;201;p24"/>
            <p:cNvPicPr preferRelativeResize="0"/>
            <p:nvPr/>
          </p:nvPicPr>
          <p:blipFill>
            <a:blip r:embed="rId3">
              <a:alphaModFix/>
            </a:blip>
            <a:stretch>
              <a:fillRect/>
            </a:stretch>
          </p:blipFill>
          <p:spPr>
            <a:xfrm>
              <a:off x="5955901" y="638550"/>
              <a:ext cx="1827048" cy="4273399"/>
            </a:xfrm>
            <a:prstGeom prst="rect">
              <a:avLst/>
            </a:prstGeom>
            <a:noFill/>
            <a:ln w="9525" cap="flat" cmpd="sng">
              <a:solidFill>
                <a:srgbClr val="999999"/>
              </a:solidFill>
              <a:prstDash val="solid"/>
              <a:round/>
              <a:headEnd type="none" w="sm" len="sm"/>
              <a:tailEnd type="none" w="sm" len="sm"/>
            </a:ln>
          </p:spPr>
        </p:pic>
        <p:sp>
          <p:nvSpPr>
            <p:cNvPr id="202" name="Google Shape;202;p24"/>
            <p:cNvSpPr/>
            <p:nvPr/>
          </p:nvSpPr>
          <p:spPr>
            <a:xfrm>
              <a:off x="6858650" y="4712850"/>
              <a:ext cx="924300" cy="198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txBox="1"/>
            <p:nvPr/>
          </p:nvSpPr>
          <p:spPr>
            <a:xfrm>
              <a:off x="226650" y="638550"/>
              <a:ext cx="3860100" cy="856800"/>
            </a:xfrm>
            <a:prstGeom prst="rect">
              <a:avLst/>
            </a:prstGeom>
            <a:solidFill>
              <a:srgbClr val="D0E0E3"/>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Open Sans"/>
                  <a:ea typeface="Open Sans"/>
                  <a:cs typeface="Open Sans"/>
                  <a:sym typeface="Open Sans"/>
                </a:rPr>
                <a:t>Question</a:t>
              </a:r>
              <a:r>
                <a:rPr lang="en-US">
                  <a:latin typeface="Open Sans"/>
                  <a:ea typeface="Open Sans"/>
                  <a:cs typeface="Open Sans"/>
                  <a:sym typeface="Open Sans"/>
                </a:rPr>
                <a:t>: What are the airports and flight information for flight number 1016 for airline WN?</a:t>
              </a:r>
              <a:endParaRPr>
                <a:latin typeface="Open Sans"/>
                <a:ea typeface="Open Sans"/>
                <a:cs typeface="Open Sans"/>
                <a:sym typeface="Open Sans"/>
              </a:endParaRPr>
            </a:p>
          </p:txBody>
        </p:sp>
        <p:pic>
          <p:nvPicPr>
            <p:cNvPr id="204" name="Google Shape;204;p24"/>
            <p:cNvPicPr preferRelativeResize="0"/>
            <p:nvPr/>
          </p:nvPicPr>
          <p:blipFill>
            <a:blip r:embed="rId4">
              <a:alphaModFix/>
            </a:blip>
            <a:stretch>
              <a:fillRect/>
            </a:stretch>
          </p:blipFill>
          <p:spPr>
            <a:xfrm>
              <a:off x="836250" y="3789937"/>
              <a:ext cx="4527642" cy="1178800"/>
            </a:xfrm>
            <a:prstGeom prst="rect">
              <a:avLst/>
            </a:prstGeom>
            <a:noFill/>
            <a:ln>
              <a:noFill/>
            </a:ln>
          </p:spPr>
        </p:pic>
      </p:grpSp>
    </p:spTree>
    <p:extLst>
      <p:ext uri="{BB962C8B-B14F-4D97-AF65-F5344CB8AC3E}">
        <p14:creationId xmlns:p14="http://schemas.microsoft.com/office/powerpoint/2010/main" val="2469931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3"/>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14</a:t>
            </a:fld>
            <a:endParaRPr/>
          </a:p>
        </p:txBody>
      </p:sp>
      <p:sp>
        <p:nvSpPr>
          <p:cNvPr id="230" name="Google Shape;230;p23"/>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Graph data modeling workflow</a:t>
            </a:r>
            <a:endParaRPr>
              <a:solidFill>
                <a:srgbClr val="666666"/>
              </a:solidFill>
            </a:endParaRPr>
          </a:p>
        </p:txBody>
      </p:sp>
      <p:graphicFrame>
        <p:nvGraphicFramePr>
          <p:cNvPr id="231" name="Google Shape;231;p23"/>
          <p:cNvGraphicFramePr/>
          <p:nvPr/>
        </p:nvGraphicFramePr>
        <p:xfrm>
          <a:off x="374325" y="1047750"/>
          <a:ext cx="8398275" cy="3565890"/>
        </p:xfrm>
        <a:graphic>
          <a:graphicData uri="http://schemas.openxmlformats.org/drawingml/2006/table">
            <a:tbl>
              <a:tblPr>
                <a:noFill/>
              </a:tblPr>
              <a:tblGrid>
                <a:gridCol w="683075">
                  <a:extLst>
                    <a:ext uri="{9D8B030D-6E8A-4147-A177-3AD203B41FA5}">
                      <a16:colId xmlns:a16="http://schemas.microsoft.com/office/drawing/2014/main" val="20000"/>
                    </a:ext>
                  </a:extLst>
                </a:gridCol>
                <a:gridCol w="5173325">
                  <a:extLst>
                    <a:ext uri="{9D8B030D-6E8A-4147-A177-3AD203B41FA5}">
                      <a16:colId xmlns:a16="http://schemas.microsoft.com/office/drawing/2014/main" val="20001"/>
                    </a:ext>
                  </a:extLst>
                </a:gridCol>
                <a:gridCol w="1306050">
                  <a:extLst>
                    <a:ext uri="{9D8B030D-6E8A-4147-A177-3AD203B41FA5}">
                      <a16:colId xmlns:a16="http://schemas.microsoft.com/office/drawing/2014/main" val="20002"/>
                    </a:ext>
                  </a:extLst>
                </a:gridCol>
                <a:gridCol w="123582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US" b="1"/>
                        <a:t>Step</a:t>
                      </a:r>
                      <a:endParaRPr b="1"/>
                    </a:p>
                  </a:txBody>
                  <a:tcPr marL="91425" marR="91425" marT="91425" marB="91425">
                    <a:solidFill>
                      <a:srgbClr val="D9D9D9"/>
                    </a:solidFill>
                  </a:tcPr>
                </a:tc>
                <a:tc>
                  <a:txBody>
                    <a:bodyPr/>
                    <a:lstStyle/>
                    <a:p>
                      <a:pPr marL="0" lvl="0" indent="0" algn="l" rtl="0">
                        <a:spcBef>
                          <a:spcPts val="0"/>
                        </a:spcBef>
                        <a:spcAft>
                          <a:spcPts val="0"/>
                        </a:spcAft>
                        <a:buNone/>
                      </a:pPr>
                      <a:r>
                        <a:rPr lang="en-US" b="1"/>
                        <a:t>Description</a:t>
                      </a:r>
                      <a:endParaRPr b="1"/>
                    </a:p>
                  </a:txBody>
                  <a:tcPr marL="91425" marR="91425" marT="91425" marB="91425">
                    <a:solidFill>
                      <a:srgbClr val="D9D9D9"/>
                    </a:solidFill>
                  </a:tcPr>
                </a:tc>
                <a:tc>
                  <a:txBody>
                    <a:bodyPr/>
                    <a:lstStyle/>
                    <a:p>
                      <a:pPr marL="0" lvl="0" indent="0" algn="l" rtl="0">
                        <a:spcBef>
                          <a:spcPts val="0"/>
                        </a:spcBef>
                        <a:spcAft>
                          <a:spcPts val="0"/>
                        </a:spcAft>
                        <a:buNone/>
                      </a:pPr>
                      <a:r>
                        <a:rPr lang="en-US" b="1"/>
                        <a:t>Stakeholders</a:t>
                      </a:r>
                      <a:endParaRPr b="1"/>
                    </a:p>
                  </a:txBody>
                  <a:tcPr marL="91425" marR="91425" marT="91425" marB="91425">
                    <a:solidFill>
                      <a:srgbClr val="D9D9D9"/>
                    </a:solidFill>
                  </a:tcPr>
                </a:tc>
                <a:tc>
                  <a:txBody>
                    <a:bodyPr/>
                    <a:lstStyle/>
                    <a:p>
                      <a:pPr marL="0" lvl="0" indent="0" algn="l" rtl="0">
                        <a:spcBef>
                          <a:spcPts val="0"/>
                        </a:spcBef>
                        <a:spcAft>
                          <a:spcPts val="0"/>
                        </a:spcAft>
                        <a:buNone/>
                      </a:pPr>
                      <a:r>
                        <a:rPr lang="en-US" b="1"/>
                        <a:t>Developers</a:t>
                      </a:r>
                      <a:endParaRPr b="1"/>
                    </a:p>
                  </a:txBody>
                  <a:tcPr marL="91425" marR="91425" marT="91425" marB="91425">
                    <a:solidFill>
                      <a:srgbClr val="D9D9D9"/>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a:solidFill>
                            <a:srgbClr val="434343"/>
                          </a:solidFill>
                        </a:rPr>
                        <a:t>1.</a:t>
                      </a:r>
                      <a:endParaRPr>
                        <a:solidFill>
                          <a:srgbClr val="434343"/>
                        </a:solidFill>
                      </a:endParaRPr>
                    </a:p>
                  </a:txBody>
                  <a:tcPr marL="91425" marR="91425" marT="91425" marB="91425"/>
                </a:tc>
                <a:tc>
                  <a:txBody>
                    <a:bodyPr/>
                    <a:lstStyle/>
                    <a:p>
                      <a:pPr marL="0" lvl="0" indent="0" algn="l" rtl="0">
                        <a:spcBef>
                          <a:spcPts val="0"/>
                        </a:spcBef>
                        <a:spcAft>
                          <a:spcPts val="0"/>
                        </a:spcAft>
                        <a:buNone/>
                      </a:pPr>
                      <a:r>
                        <a:rPr lang="en-US">
                          <a:solidFill>
                            <a:srgbClr val="434343"/>
                          </a:solidFill>
                        </a:rPr>
                        <a:t>Define the initial graph data model </a:t>
                      </a:r>
                      <a:endParaRPr>
                        <a:solidFill>
                          <a:srgbClr val="434343"/>
                        </a:solidFill>
                      </a:endParaRPr>
                    </a:p>
                  </a:txBody>
                  <a:tcPr marL="91425" marR="91425" marT="91425" marB="91425"/>
                </a:tc>
                <a:tc>
                  <a:txBody>
                    <a:bodyPr/>
                    <a:lstStyle/>
                    <a:p>
                      <a:pPr marL="0" lvl="0" indent="0" algn="ctr"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US">
                          <a:solidFill>
                            <a:srgbClr val="434343"/>
                          </a:solidFill>
                        </a:rPr>
                        <a:t>2.</a:t>
                      </a:r>
                      <a:endParaRPr>
                        <a:solidFill>
                          <a:srgbClr val="434343"/>
                        </a:solidFill>
                      </a:endParaRPr>
                    </a:p>
                  </a:txBody>
                  <a:tcPr marL="91425" marR="91425" marT="91425" marB="91425"/>
                </a:tc>
                <a:tc>
                  <a:txBody>
                    <a:bodyPr/>
                    <a:lstStyle/>
                    <a:p>
                      <a:pPr marL="0" lvl="0" indent="0" algn="l" rtl="0">
                        <a:spcBef>
                          <a:spcPts val="0"/>
                        </a:spcBef>
                        <a:spcAft>
                          <a:spcPts val="0"/>
                        </a:spcAft>
                        <a:buNone/>
                      </a:pPr>
                      <a:r>
                        <a:rPr lang="en-US">
                          <a:solidFill>
                            <a:srgbClr val="434343"/>
                          </a:solidFill>
                        </a:rPr>
                        <a:t>Create and profile Cypher queries to support the model </a:t>
                      </a:r>
                      <a:endParaRPr>
                        <a:solidFill>
                          <a:srgbClr val="434343"/>
                        </a:solidFill>
                      </a:endParaRPr>
                    </a:p>
                  </a:txBody>
                  <a:tcPr marL="91425" marR="91425" marT="91425" marB="91425"/>
                </a:tc>
                <a:tc>
                  <a:txBody>
                    <a:bodyPr/>
                    <a:lstStyle/>
                    <a:p>
                      <a:pPr marL="0" lvl="0" indent="0" algn="ctr"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US">
                          <a:solidFill>
                            <a:srgbClr val="434343"/>
                          </a:solidFill>
                        </a:rPr>
                        <a:t>3.</a:t>
                      </a:r>
                      <a:endParaRPr>
                        <a:solidFill>
                          <a:srgbClr val="434343"/>
                        </a:solidFill>
                      </a:endParaRPr>
                    </a:p>
                  </a:txBody>
                  <a:tcPr marL="91425" marR="91425" marT="91425" marB="91425"/>
                </a:tc>
                <a:tc>
                  <a:txBody>
                    <a:bodyPr/>
                    <a:lstStyle/>
                    <a:p>
                      <a:pPr marL="0" lvl="0" indent="0" algn="l" rtl="0">
                        <a:spcBef>
                          <a:spcPts val="0"/>
                        </a:spcBef>
                        <a:spcAft>
                          <a:spcPts val="0"/>
                        </a:spcAft>
                        <a:buNone/>
                      </a:pPr>
                      <a:r>
                        <a:rPr lang="en-US">
                          <a:solidFill>
                            <a:srgbClr val="434343"/>
                          </a:solidFill>
                        </a:rPr>
                        <a:t>Create data in the database to support the model</a:t>
                      </a:r>
                      <a:endParaRPr>
                        <a:solidFill>
                          <a:srgbClr val="434343"/>
                        </a:solidFill>
                      </a:endParaRPr>
                    </a:p>
                  </a:txBody>
                  <a:tcPr marL="91425" marR="91425" marT="91425" marB="91425"/>
                </a:tc>
                <a:tc>
                  <a:txBody>
                    <a:bodyPr/>
                    <a:lstStyle/>
                    <a:p>
                      <a:pPr marL="0" lvl="0" indent="0" algn="ctr"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a:solidFill>
                            <a:srgbClr val="434343"/>
                          </a:solidFill>
                        </a:rPr>
                        <a:t>4.</a:t>
                      </a:r>
                      <a:endParaRPr>
                        <a:solidFill>
                          <a:srgbClr val="434343"/>
                        </a:solidFill>
                      </a:endParaRPr>
                    </a:p>
                  </a:txBody>
                  <a:tcPr marL="91425" marR="91425" marT="91425" marB="91425"/>
                </a:tc>
                <a:tc>
                  <a:txBody>
                    <a:bodyPr/>
                    <a:lstStyle/>
                    <a:p>
                      <a:pPr marL="0" lvl="0" indent="0" algn="l" rtl="0">
                        <a:spcBef>
                          <a:spcPts val="0"/>
                        </a:spcBef>
                        <a:spcAft>
                          <a:spcPts val="0"/>
                        </a:spcAft>
                        <a:buNone/>
                      </a:pPr>
                      <a:r>
                        <a:rPr lang="en-US">
                          <a:solidFill>
                            <a:srgbClr val="434343"/>
                          </a:solidFill>
                        </a:rPr>
                        <a:t>Identify additional questions for the application </a:t>
                      </a:r>
                      <a:endParaRPr>
                        <a:solidFill>
                          <a:srgbClr val="434343"/>
                        </a:solidFill>
                      </a:endParaRPr>
                    </a:p>
                  </a:txBody>
                  <a:tcPr marL="91425" marR="91425" marT="91425" marB="91425"/>
                </a:tc>
                <a:tc>
                  <a:txBody>
                    <a:bodyPr/>
                    <a:lstStyle/>
                    <a:p>
                      <a:pPr marL="0" lvl="0" indent="0" algn="ctr"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a:solidFill>
                            <a:srgbClr val="434343"/>
                          </a:solidFill>
                        </a:rPr>
                        <a:t>5.</a:t>
                      </a:r>
                      <a:endParaRPr>
                        <a:solidFill>
                          <a:srgbClr val="434343"/>
                        </a:solidFill>
                      </a:endParaRPr>
                    </a:p>
                  </a:txBody>
                  <a:tcPr marL="91425" marR="91425" marT="91425" marB="91425"/>
                </a:tc>
                <a:tc>
                  <a:txBody>
                    <a:bodyPr/>
                    <a:lstStyle/>
                    <a:p>
                      <a:pPr marL="0" lvl="0" indent="0" algn="l" rtl="0">
                        <a:spcBef>
                          <a:spcPts val="0"/>
                        </a:spcBef>
                        <a:spcAft>
                          <a:spcPts val="0"/>
                        </a:spcAft>
                        <a:buNone/>
                      </a:pPr>
                      <a:r>
                        <a:rPr lang="en-US">
                          <a:solidFill>
                            <a:srgbClr val="434343"/>
                          </a:solidFill>
                        </a:rPr>
                        <a:t>Modify the graph data model to support new questions</a:t>
                      </a:r>
                      <a:endParaRPr>
                        <a:solidFill>
                          <a:srgbClr val="434343"/>
                        </a:solidFill>
                      </a:endParaRPr>
                    </a:p>
                  </a:txBody>
                  <a:tcPr marL="91425" marR="91425" marT="91425" marB="91425"/>
                </a:tc>
                <a:tc>
                  <a:txBody>
                    <a:bodyPr/>
                    <a:lstStyle/>
                    <a:p>
                      <a:pPr marL="0" lvl="0" indent="0" algn="ctr"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US">
                          <a:solidFill>
                            <a:srgbClr val="434343"/>
                          </a:solidFill>
                        </a:rPr>
                        <a:t>6.</a:t>
                      </a:r>
                      <a:endParaRPr>
                        <a:solidFill>
                          <a:srgbClr val="434343"/>
                        </a:solidFill>
                      </a:endParaRPr>
                    </a:p>
                  </a:txBody>
                  <a:tcPr marL="91425" marR="91425" marT="91425" marB="91425"/>
                </a:tc>
                <a:tc>
                  <a:txBody>
                    <a:bodyPr/>
                    <a:lstStyle/>
                    <a:p>
                      <a:pPr marL="0" lvl="0" indent="0" algn="l" rtl="0">
                        <a:spcBef>
                          <a:spcPts val="0"/>
                        </a:spcBef>
                        <a:spcAft>
                          <a:spcPts val="0"/>
                        </a:spcAft>
                        <a:buNone/>
                      </a:pPr>
                      <a:r>
                        <a:rPr lang="en-US">
                          <a:solidFill>
                            <a:srgbClr val="434343"/>
                          </a:solidFill>
                        </a:rPr>
                        <a:t>Refactor the database to support the revised graph data model</a:t>
                      </a:r>
                      <a:endParaRPr>
                        <a:solidFill>
                          <a:srgbClr val="434343"/>
                        </a:solidFill>
                      </a:endParaRPr>
                    </a:p>
                  </a:txBody>
                  <a:tcPr marL="91425" marR="91425" marT="91425" marB="91425"/>
                </a:tc>
                <a:tc>
                  <a:txBody>
                    <a:bodyPr/>
                    <a:lstStyle/>
                    <a:p>
                      <a:pPr marL="0" lvl="0" indent="0" algn="ctr"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US">
                          <a:solidFill>
                            <a:srgbClr val="434343"/>
                          </a:solidFill>
                        </a:rPr>
                        <a:t>7.</a:t>
                      </a:r>
                      <a:endParaRPr>
                        <a:solidFill>
                          <a:srgbClr val="434343"/>
                        </a:solidFill>
                      </a:endParaRPr>
                    </a:p>
                  </a:txBody>
                  <a:tcPr marL="91425" marR="91425" marT="91425" marB="91425"/>
                </a:tc>
                <a:tc>
                  <a:txBody>
                    <a:bodyPr/>
                    <a:lstStyle/>
                    <a:p>
                      <a:pPr marL="0" lvl="0" indent="0" algn="l" rtl="0">
                        <a:spcBef>
                          <a:spcPts val="0"/>
                        </a:spcBef>
                        <a:spcAft>
                          <a:spcPts val="0"/>
                        </a:spcAft>
                        <a:buNone/>
                      </a:pPr>
                      <a:r>
                        <a:rPr lang="en-US">
                          <a:solidFill>
                            <a:srgbClr val="434343"/>
                          </a:solidFill>
                        </a:rPr>
                        <a:t>Create and profile Cypher queries to support the revised model</a:t>
                      </a:r>
                      <a:endParaRPr>
                        <a:solidFill>
                          <a:srgbClr val="434343"/>
                        </a:solidFill>
                      </a:endParaRPr>
                    </a:p>
                  </a:txBody>
                  <a:tcPr marL="91425" marR="91425" marT="91425" marB="91425"/>
                </a:tc>
                <a:tc>
                  <a:txBody>
                    <a:bodyPr/>
                    <a:lstStyle/>
                    <a:p>
                      <a:pPr marL="0" lvl="0" indent="0" algn="ctr"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ctr" rtl="0">
                        <a:spcBef>
                          <a:spcPts val="0"/>
                        </a:spcBef>
                        <a:spcAft>
                          <a:spcPts val="0"/>
                        </a:spcAft>
                        <a:buNone/>
                      </a:pPr>
                      <a:endParaRPr>
                        <a:solidFill>
                          <a:srgbClr val="434343"/>
                        </a:solidFill>
                      </a:endParaRPr>
                    </a:p>
                  </a:txBody>
                  <a:tcPr marL="91425" marR="91425" marT="91425" marB="91425"/>
                </a:tc>
                <a:tc>
                  <a:txBody>
                    <a:bodyPr/>
                    <a:lstStyle/>
                    <a:p>
                      <a:pPr marL="0" lvl="0" indent="0" algn="l" rtl="0">
                        <a:spcBef>
                          <a:spcPts val="0"/>
                        </a:spcBef>
                        <a:spcAft>
                          <a:spcPts val="0"/>
                        </a:spcAft>
                        <a:buNone/>
                      </a:pPr>
                      <a:r>
                        <a:rPr lang="en-US">
                          <a:solidFill>
                            <a:srgbClr val="434343"/>
                          </a:solidFill>
                        </a:rPr>
                        <a:t>Repeat Steps 4-7</a:t>
                      </a:r>
                      <a:endParaRPr>
                        <a:solidFill>
                          <a:srgbClr val="434343"/>
                        </a:solidFill>
                      </a:endParaRPr>
                    </a:p>
                  </a:txBody>
                  <a:tcPr marL="91425" marR="91425" marT="91425" marB="91425"/>
                </a:tc>
                <a:tc>
                  <a:txBody>
                    <a:bodyPr/>
                    <a:lstStyle/>
                    <a:p>
                      <a:pPr marL="0" lvl="0" indent="0" algn="ctr"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8"/>
                  </a:ext>
                </a:extLst>
              </a:tr>
            </a:tbl>
          </a:graphicData>
        </a:graphic>
      </p:graphicFrame>
      <p:pic>
        <p:nvPicPr>
          <p:cNvPr id="232" name="Google Shape;232;p23"/>
          <p:cNvPicPr preferRelativeResize="0"/>
          <p:nvPr/>
        </p:nvPicPr>
        <p:blipFill>
          <a:blip r:embed="rId3">
            <a:alphaModFix/>
          </a:blip>
          <a:stretch>
            <a:fillRect/>
          </a:stretch>
        </p:blipFill>
        <p:spPr>
          <a:xfrm>
            <a:off x="6813900" y="1566875"/>
            <a:ext cx="220325" cy="189475"/>
          </a:xfrm>
          <a:prstGeom prst="rect">
            <a:avLst/>
          </a:prstGeom>
          <a:noFill/>
          <a:ln>
            <a:noFill/>
          </a:ln>
        </p:spPr>
      </p:pic>
      <p:pic>
        <p:nvPicPr>
          <p:cNvPr id="233" name="Google Shape;233;p23"/>
          <p:cNvPicPr preferRelativeResize="0"/>
          <p:nvPr/>
        </p:nvPicPr>
        <p:blipFill>
          <a:blip r:embed="rId3">
            <a:alphaModFix/>
          </a:blip>
          <a:stretch>
            <a:fillRect/>
          </a:stretch>
        </p:blipFill>
        <p:spPr>
          <a:xfrm>
            <a:off x="6813900" y="2786075"/>
            <a:ext cx="220325" cy="189475"/>
          </a:xfrm>
          <a:prstGeom prst="rect">
            <a:avLst/>
          </a:prstGeom>
          <a:noFill/>
          <a:ln>
            <a:noFill/>
          </a:ln>
        </p:spPr>
      </p:pic>
      <p:pic>
        <p:nvPicPr>
          <p:cNvPr id="234" name="Google Shape;234;p23"/>
          <p:cNvPicPr preferRelativeResize="0"/>
          <p:nvPr/>
        </p:nvPicPr>
        <p:blipFill>
          <a:blip r:embed="rId3">
            <a:alphaModFix/>
          </a:blip>
          <a:stretch>
            <a:fillRect/>
          </a:stretch>
        </p:blipFill>
        <p:spPr>
          <a:xfrm>
            <a:off x="6813900" y="4310075"/>
            <a:ext cx="220325" cy="189475"/>
          </a:xfrm>
          <a:prstGeom prst="rect">
            <a:avLst/>
          </a:prstGeom>
          <a:noFill/>
          <a:ln>
            <a:noFill/>
          </a:ln>
        </p:spPr>
      </p:pic>
      <p:pic>
        <p:nvPicPr>
          <p:cNvPr id="235" name="Google Shape;235;p23"/>
          <p:cNvPicPr preferRelativeResize="0"/>
          <p:nvPr/>
        </p:nvPicPr>
        <p:blipFill>
          <a:blip r:embed="rId3">
            <a:alphaModFix/>
          </a:blip>
          <a:stretch>
            <a:fillRect/>
          </a:stretch>
        </p:blipFill>
        <p:spPr>
          <a:xfrm>
            <a:off x="8075950" y="1566875"/>
            <a:ext cx="220325" cy="189475"/>
          </a:xfrm>
          <a:prstGeom prst="rect">
            <a:avLst/>
          </a:prstGeom>
          <a:noFill/>
          <a:ln>
            <a:noFill/>
          </a:ln>
        </p:spPr>
      </p:pic>
      <p:pic>
        <p:nvPicPr>
          <p:cNvPr id="236" name="Google Shape;236;p23"/>
          <p:cNvPicPr preferRelativeResize="0"/>
          <p:nvPr/>
        </p:nvPicPr>
        <p:blipFill>
          <a:blip r:embed="rId3">
            <a:alphaModFix/>
          </a:blip>
          <a:stretch>
            <a:fillRect/>
          </a:stretch>
        </p:blipFill>
        <p:spPr>
          <a:xfrm>
            <a:off x="8075950" y="1922225"/>
            <a:ext cx="220325" cy="189475"/>
          </a:xfrm>
          <a:prstGeom prst="rect">
            <a:avLst/>
          </a:prstGeom>
          <a:noFill/>
          <a:ln>
            <a:noFill/>
          </a:ln>
        </p:spPr>
      </p:pic>
      <p:pic>
        <p:nvPicPr>
          <p:cNvPr id="237" name="Google Shape;237;p23"/>
          <p:cNvPicPr preferRelativeResize="0"/>
          <p:nvPr/>
        </p:nvPicPr>
        <p:blipFill>
          <a:blip r:embed="rId3">
            <a:alphaModFix/>
          </a:blip>
          <a:stretch>
            <a:fillRect/>
          </a:stretch>
        </p:blipFill>
        <p:spPr>
          <a:xfrm>
            <a:off x="8075950" y="2366975"/>
            <a:ext cx="220325" cy="189475"/>
          </a:xfrm>
          <a:prstGeom prst="rect">
            <a:avLst/>
          </a:prstGeom>
          <a:noFill/>
          <a:ln>
            <a:noFill/>
          </a:ln>
        </p:spPr>
      </p:pic>
      <p:pic>
        <p:nvPicPr>
          <p:cNvPr id="238" name="Google Shape;238;p23"/>
          <p:cNvPicPr preferRelativeResize="0"/>
          <p:nvPr/>
        </p:nvPicPr>
        <p:blipFill>
          <a:blip r:embed="rId3">
            <a:alphaModFix/>
          </a:blip>
          <a:stretch>
            <a:fillRect/>
          </a:stretch>
        </p:blipFill>
        <p:spPr>
          <a:xfrm>
            <a:off x="8075950" y="2734050"/>
            <a:ext cx="220325" cy="189475"/>
          </a:xfrm>
          <a:prstGeom prst="rect">
            <a:avLst/>
          </a:prstGeom>
          <a:noFill/>
          <a:ln>
            <a:noFill/>
          </a:ln>
        </p:spPr>
      </p:pic>
      <p:pic>
        <p:nvPicPr>
          <p:cNvPr id="239" name="Google Shape;239;p23"/>
          <p:cNvPicPr preferRelativeResize="0"/>
          <p:nvPr/>
        </p:nvPicPr>
        <p:blipFill>
          <a:blip r:embed="rId3">
            <a:alphaModFix/>
          </a:blip>
          <a:stretch>
            <a:fillRect/>
          </a:stretch>
        </p:blipFill>
        <p:spPr>
          <a:xfrm>
            <a:off x="8075950" y="3101125"/>
            <a:ext cx="220325" cy="189475"/>
          </a:xfrm>
          <a:prstGeom prst="rect">
            <a:avLst/>
          </a:prstGeom>
          <a:noFill/>
          <a:ln>
            <a:noFill/>
          </a:ln>
        </p:spPr>
      </p:pic>
      <p:pic>
        <p:nvPicPr>
          <p:cNvPr id="240" name="Google Shape;240;p23"/>
          <p:cNvPicPr preferRelativeResize="0"/>
          <p:nvPr/>
        </p:nvPicPr>
        <p:blipFill>
          <a:blip r:embed="rId3">
            <a:alphaModFix/>
          </a:blip>
          <a:stretch>
            <a:fillRect/>
          </a:stretch>
        </p:blipFill>
        <p:spPr>
          <a:xfrm>
            <a:off x="8099900" y="3545875"/>
            <a:ext cx="220325" cy="189475"/>
          </a:xfrm>
          <a:prstGeom prst="rect">
            <a:avLst/>
          </a:prstGeom>
          <a:noFill/>
          <a:ln>
            <a:noFill/>
          </a:ln>
        </p:spPr>
      </p:pic>
      <p:pic>
        <p:nvPicPr>
          <p:cNvPr id="241" name="Google Shape;241;p23"/>
          <p:cNvPicPr preferRelativeResize="0"/>
          <p:nvPr/>
        </p:nvPicPr>
        <p:blipFill>
          <a:blip r:embed="rId3">
            <a:alphaModFix/>
          </a:blip>
          <a:stretch>
            <a:fillRect/>
          </a:stretch>
        </p:blipFill>
        <p:spPr>
          <a:xfrm>
            <a:off x="8075950" y="3914425"/>
            <a:ext cx="220325" cy="189475"/>
          </a:xfrm>
          <a:prstGeom prst="rect">
            <a:avLst/>
          </a:prstGeom>
          <a:noFill/>
          <a:ln>
            <a:noFill/>
          </a:ln>
        </p:spPr>
      </p:pic>
      <p:pic>
        <p:nvPicPr>
          <p:cNvPr id="242" name="Google Shape;242;p23"/>
          <p:cNvPicPr preferRelativeResize="0"/>
          <p:nvPr/>
        </p:nvPicPr>
        <p:blipFill>
          <a:blip r:embed="rId3">
            <a:alphaModFix/>
          </a:blip>
          <a:stretch>
            <a:fillRect/>
          </a:stretch>
        </p:blipFill>
        <p:spPr>
          <a:xfrm>
            <a:off x="8075950" y="4357700"/>
            <a:ext cx="220325" cy="189475"/>
          </a:xfrm>
          <a:prstGeom prst="rect">
            <a:avLst/>
          </a:prstGeom>
          <a:noFill/>
          <a:ln>
            <a:noFill/>
          </a:ln>
        </p:spPr>
      </p:pic>
    </p:spTree>
    <p:extLst>
      <p:ext uri="{BB962C8B-B14F-4D97-AF65-F5344CB8AC3E}">
        <p14:creationId xmlns:p14="http://schemas.microsoft.com/office/powerpoint/2010/main" val="5167437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5"/>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140</a:t>
            </a:fld>
            <a:endParaRPr/>
          </a:p>
        </p:txBody>
      </p:sp>
      <p:sp>
        <p:nvSpPr>
          <p:cNvPr id="211" name="Google Shape;211;p25"/>
          <p:cNvSpPr txBox="1">
            <a:spLocks noGrp="1"/>
          </p:cNvSpPr>
          <p:nvPr>
            <p:ph type="title"/>
          </p:nvPr>
        </p:nvSpPr>
        <p:spPr>
          <a:xfrm>
            <a:off x="780815" y="1154250"/>
            <a:ext cx="7516500" cy="261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Thank you!</a:t>
            </a:r>
            <a:endParaRPr/>
          </a:p>
        </p:txBody>
      </p:sp>
    </p:spTree>
    <p:extLst>
      <p:ext uri="{BB962C8B-B14F-4D97-AF65-F5344CB8AC3E}">
        <p14:creationId xmlns:p14="http://schemas.microsoft.com/office/powerpoint/2010/main" val="16789158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611489" y="1615214"/>
            <a:ext cx="7516500" cy="765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Font typeface="Open Sans ExtraBold"/>
              <a:buNone/>
            </a:pPr>
            <a:r>
              <a:rPr lang="en-US"/>
              <a:t>Implementing a Refactor</a:t>
            </a:r>
            <a:endParaRPr/>
          </a:p>
        </p:txBody>
      </p:sp>
    </p:spTree>
    <p:extLst>
      <p:ext uri="{BB962C8B-B14F-4D97-AF65-F5344CB8AC3E}">
        <p14:creationId xmlns:p14="http://schemas.microsoft.com/office/powerpoint/2010/main" val="32509356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531450" y="154943"/>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Refactoring steps</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122" name="Google Shape;122;p18"/>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142</a:t>
            </a:fld>
            <a:endParaRPr/>
          </a:p>
        </p:txBody>
      </p:sp>
      <p:sp>
        <p:nvSpPr>
          <p:cNvPr id="123" name="Google Shape;123;p18"/>
          <p:cNvSpPr txBox="1"/>
          <p:nvPr/>
        </p:nvSpPr>
        <p:spPr>
          <a:xfrm>
            <a:off x="577525" y="870675"/>
            <a:ext cx="7343100" cy="3773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Open Sans"/>
              <a:buAutoNum type="arabicPeriod"/>
            </a:pPr>
            <a:r>
              <a:rPr lang="en-US" sz="1800" dirty="0">
                <a:latin typeface="Open Sans"/>
                <a:ea typeface="Open Sans"/>
                <a:cs typeface="Open Sans"/>
                <a:sym typeface="Open Sans"/>
              </a:rPr>
              <a:t>Create constraints</a:t>
            </a:r>
            <a:endParaRPr sz="1800" dirty="0">
              <a:latin typeface="Open Sans"/>
              <a:ea typeface="Open Sans"/>
              <a:cs typeface="Open Sans"/>
              <a:sym typeface="Open Sans"/>
            </a:endParaRPr>
          </a:p>
          <a:p>
            <a:pPr marL="457200" lvl="0" indent="-342900" algn="l" rtl="0">
              <a:spcBef>
                <a:spcPts val="0"/>
              </a:spcBef>
              <a:spcAft>
                <a:spcPts val="0"/>
              </a:spcAft>
              <a:buSzPts val="1800"/>
              <a:buFont typeface="Open Sans"/>
              <a:buAutoNum type="arabicPeriod"/>
            </a:pPr>
            <a:r>
              <a:rPr lang="en-US" sz="1800" dirty="0">
                <a:latin typeface="Open Sans"/>
                <a:ea typeface="Open Sans"/>
                <a:cs typeface="Open Sans"/>
                <a:sym typeface="Open Sans"/>
              </a:rPr>
              <a:t>Execute the refactor</a:t>
            </a:r>
            <a:endParaRPr sz="1800" dirty="0">
              <a:latin typeface="Open Sans"/>
              <a:ea typeface="Open Sans"/>
              <a:cs typeface="Open Sans"/>
              <a:sym typeface="Open Sans"/>
            </a:endParaRPr>
          </a:p>
          <a:p>
            <a:pPr marL="914400" lvl="1" indent="-342900" algn="l" rtl="0">
              <a:spcBef>
                <a:spcPts val="0"/>
              </a:spcBef>
              <a:spcAft>
                <a:spcPts val="0"/>
              </a:spcAft>
              <a:buSzPts val="1800"/>
              <a:buFont typeface="Open Sans"/>
              <a:buAutoNum type="alphaLcPeriod"/>
            </a:pPr>
            <a:r>
              <a:rPr lang="en-US" sz="1800" dirty="0">
                <a:latin typeface="Open Sans"/>
                <a:ea typeface="Open Sans"/>
                <a:cs typeface="Open Sans"/>
                <a:sym typeface="Open Sans"/>
              </a:rPr>
              <a:t>MATCH the data you wish to move</a:t>
            </a:r>
            <a:endParaRPr sz="1800" dirty="0">
              <a:latin typeface="Open Sans"/>
              <a:ea typeface="Open Sans"/>
              <a:cs typeface="Open Sans"/>
              <a:sym typeface="Open Sans"/>
            </a:endParaRPr>
          </a:p>
          <a:p>
            <a:pPr marL="914400" lvl="1" indent="-342900" algn="l" rtl="0">
              <a:spcBef>
                <a:spcPts val="0"/>
              </a:spcBef>
              <a:spcAft>
                <a:spcPts val="0"/>
              </a:spcAft>
              <a:buSzPts val="1800"/>
              <a:buFont typeface="Open Sans"/>
              <a:buAutoNum type="alphaLcPeriod"/>
            </a:pPr>
            <a:r>
              <a:rPr lang="en-US" sz="1800" dirty="0">
                <a:latin typeface="Open Sans"/>
                <a:ea typeface="Open Sans"/>
                <a:cs typeface="Open Sans"/>
                <a:sym typeface="Open Sans"/>
              </a:rPr>
              <a:t>Create new nodes</a:t>
            </a:r>
            <a:endParaRPr sz="1800" dirty="0">
              <a:latin typeface="Open Sans"/>
              <a:ea typeface="Open Sans"/>
              <a:cs typeface="Open Sans"/>
              <a:sym typeface="Open Sans"/>
            </a:endParaRPr>
          </a:p>
          <a:p>
            <a:pPr marL="914400" lvl="1" indent="-342900" algn="l" rtl="0">
              <a:spcBef>
                <a:spcPts val="0"/>
              </a:spcBef>
              <a:spcAft>
                <a:spcPts val="0"/>
              </a:spcAft>
              <a:buSzPts val="1800"/>
              <a:buFont typeface="Open Sans"/>
              <a:buAutoNum type="alphaLcPeriod"/>
            </a:pPr>
            <a:r>
              <a:rPr lang="en-US" sz="1800" dirty="0">
                <a:latin typeface="Open Sans"/>
                <a:ea typeface="Open Sans"/>
                <a:cs typeface="Open Sans"/>
                <a:sym typeface="Open Sans"/>
              </a:rPr>
              <a:t>Create new relationships</a:t>
            </a:r>
            <a:endParaRPr sz="1800" dirty="0">
              <a:latin typeface="Open Sans"/>
              <a:ea typeface="Open Sans"/>
              <a:cs typeface="Open Sans"/>
              <a:sym typeface="Open Sans"/>
            </a:endParaRPr>
          </a:p>
          <a:p>
            <a:pPr marL="457200" lvl="0" indent="-342900" algn="l" rtl="0">
              <a:spcBef>
                <a:spcPts val="0"/>
              </a:spcBef>
              <a:spcAft>
                <a:spcPts val="0"/>
              </a:spcAft>
              <a:buSzPts val="1800"/>
              <a:buFont typeface="Open Sans"/>
              <a:buAutoNum type="arabicPeriod"/>
            </a:pPr>
            <a:r>
              <a:rPr lang="en-US" sz="1800" dirty="0">
                <a:latin typeface="Open Sans"/>
                <a:ea typeface="Open Sans"/>
                <a:cs typeface="Open Sans"/>
                <a:sym typeface="Open Sans"/>
              </a:rPr>
              <a:t>Create indexes</a:t>
            </a:r>
            <a:endParaRPr sz="1800" dirty="0">
              <a:latin typeface="Open Sans"/>
              <a:ea typeface="Open Sans"/>
              <a:cs typeface="Open Sans"/>
              <a:sym typeface="Open Sans"/>
            </a:endParaRPr>
          </a:p>
          <a:p>
            <a:pPr marL="457200" lvl="0" indent="-342900" algn="l" rtl="0">
              <a:spcBef>
                <a:spcPts val="0"/>
              </a:spcBef>
              <a:spcAft>
                <a:spcPts val="0"/>
              </a:spcAft>
              <a:buSzPts val="1800"/>
              <a:buFont typeface="Open Sans"/>
              <a:buAutoNum type="arabicPeriod"/>
            </a:pPr>
            <a:r>
              <a:rPr lang="en-US" sz="1800" dirty="0">
                <a:latin typeface="Open Sans"/>
                <a:ea typeface="Open Sans"/>
                <a:cs typeface="Open Sans"/>
                <a:sym typeface="Open Sans"/>
              </a:rPr>
              <a:t>PROFILE all queries against the new model</a:t>
            </a:r>
            <a:endParaRPr sz="1800" dirty="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US" sz="1800" dirty="0">
                <a:latin typeface="Open Sans"/>
                <a:ea typeface="Open Sans"/>
                <a:cs typeface="Open Sans"/>
                <a:sym typeface="Open Sans"/>
              </a:rPr>
              <a:t>If the new model serves all queries, delete the old model</a:t>
            </a:r>
            <a:br>
              <a:rPr lang="en-US" sz="1800" dirty="0">
                <a:latin typeface="Open Sans"/>
                <a:ea typeface="Open Sans"/>
                <a:cs typeface="Open Sans"/>
                <a:sym typeface="Open Sans"/>
              </a:rPr>
            </a:br>
            <a:r>
              <a:rPr lang="en-US" i="1" dirty="0">
                <a:latin typeface="Open Sans"/>
                <a:ea typeface="Open Sans"/>
                <a:cs typeface="Open Sans"/>
                <a:sym typeface="Open Sans"/>
              </a:rPr>
              <a:t>Otherwise, leave </a:t>
            </a:r>
            <a:r>
              <a:rPr lang="en-US" i="1" u="sng" dirty="0">
                <a:latin typeface="Open Sans"/>
                <a:ea typeface="Open Sans"/>
                <a:cs typeface="Open Sans"/>
                <a:sym typeface="Open Sans"/>
              </a:rPr>
              <a:t>both</a:t>
            </a:r>
            <a:r>
              <a:rPr lang="en-US" i="1" dirty="0">
                <a:latin typeface="Open Sans"/>
                <a:ea typeface="Open Sans"/>
                <a:cs typeface="Open Sans"/>
                <a:sym typeface="Open Sans"/>
              </a:rPr>
              <a:t> in place</a:t>
            </a:r>
            <a:endParaRPr dirty="0">
              <a:latin typeface="Open Sans"/>
              <a:ea typeface="Open Sans"/>
              <a:cs typeface="Open Sans"/>
              <a:sym typeface="Open Sans"/>
            </a:endParaRPr>
          </a:p>
        </p:txBody>
      </p:sp>
    </p:spTree>
    <p:extLst>
      <p:ext uri="{BB962C8B-B14F-4D97-AF65-F5344CB8AC3E}">
        <p14:creationId xmlns:p14="http://schemas.microsoft.com/office/powerpoint/2010/main" val="167830297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531450" y="154943"/>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Adding a Flight node from relationship</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129" name="Google Shape;129;p19"/>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143</a:t>
            </a:fld>
            <a:endParaRPr/>
          </a:p>
        </p:txBody>
      </p:sp>
      <p:pic>
        <p:nvPicPr>
          <p:cNvPr id="130" name="Google Shape;130;p19"/>
          <p:cNvPicPr preferRelativeResize="0"/>
          <p:nvPr/>
        </p:nvPicPr>
        <p:blipFill>
          <a:blip r:embed="rId3">
            <a:alphaModFix/>
          </a:blip>
          <a:stretch>
            <a:fillRect/>
          </a:stretch>
        </p:blipFill>
        <p:spPr>
          <a:xfrm>
            <a:off x="214150" y="1448588"/>
            <a:ext cx="3534000" cy="2383487"/>
          </a:xfrm>
          <a:prstGeom prst="rect">
            <a:avLst/>
          </a:prstGeom>
          <a:noFill/>
          <a:ln>
            <a:noFill/>
          </a:ln>
        </p:spPr>
      </p:pic>
      <p:pic>
        <p:nvPicPr>
          <p:cNvPr id="131" name="Google Shape;131;p19"/>
          <p:cNvPicPr preferRelativeResize="0"/>
          <p:nvPr/>
        </p:nvPicPr>
        <p:blipFill>
          <a:blip r:embed="rId4">
            <a:alphaModFix/>
          </a:blip>
          <a:stretch>
            <a:fillRect/>
          </a:stretch>
        </p:blipFill>
        <p:spPr>
          <a:xfrm>
            <a:off x="4365251" y="1324343"/>
            <a:ext cx="4626350" cy="2949531"/>
          </a:xfrm>
          <a:prstGeom prst="rect">
            <a:avLst/>
          </a:prstGeom>
          <a:noFill/>
          <a:ln>
            <a:noFill/>
          </a:ln>
        </p:spPr>
      </p:pic>
      <p:sp>
        <p:nvSpPr>
          <p:cNvPr id="132" name="Google Shape;132;p19"/>
          <p:cNvSpPr/>
          <p:nvPr/>
        </p:nvSpPr>
        <p:spPr>
          <a:xfrm>
            <a:off x="3748150" y="2516575"/>
            <a:ext cx="617100" cy="437100"/>
          </a:xfrm>
          <a:prstGeom prst="rightArrow">
            <a:avLst>
              <a:gd name="adj1" fmla="val 50000"/>
              <a:gd name="adj2"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9022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531450" y="154943"/>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Steps: Refactoring the model</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138" name="Google Shape;138;p20"/>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144</a:t>
            </a:fld>
            <a:endParaRPr/>
          </a:p>
        </p:txBody>
      </p:sp>
      <p:sp>
        <p:nvSpPr>
          <p:cNvPr id="139" name="Google Shape;139;p20"/>
          <p:cNvSpPr/>
          <p:nvPr/>
        </p:nvSpPr>
        <p:spPr>
          <a:xfrm>
            <a:off x="2310475" y="2350250"/>
            <a:ext cx="612000" cy="734100"/>
          </a:xfrm>
          <a:prstGeom prst="downArrow">
            <a:avLst>
              <a:gd name="adj1" fmla="val 50000"/>
              <a:gd name="adj2" fmla="val 50000"/>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 name="Google Shape;140;p20"/>
          <p:cNvPicPr preferRelativeResize="0"/>
          <p:nvPr/>
        </p:nvPicPr>
        <p:blipFill>
          <a:blip r:embed="rId3">
            <a:alphaModFix/>
          </a:blip>
          <a:stretch>
            <a:fillRect/>
          </a:stretch>
        </p:blipFill>
        <p:spPr>
          <a:xfrm>
            <a:off x="171100" y="3187950"/>
            <a:ext cx="6336359" cy="1772675"/>
          </a:xfrm>
          <a:prstGeom prst="rect">
            <a:avLst/>
          </a:prstGeom>
          <a:noFill/>
          <a:ln>
            <a:noFill/>
          </a:ln>
        </p:spPr>
      </p:pic>
      <p:pic>
        <p:nvPicPr>
          <p:cNvPr id="141" name="Google Shape;141;p20"/>
          <p:cNvPicPr preferRelativeResize="0"/>
          <p:nvPr/>
        </p:nvPicPr>
        <p:blipFill>
          <a:blip r:embed="rId4">
            <a:alphaModFix/>
          </a:blip>
          <a:stretch>
            <a:fillRect/>
          </a:stretch>
        </p:blipFill>
        <p:spPr>
          <a:xfrm>
            <a:off x="171100" y="714749"/>
            <a:ext cx="5012831" cy="1305125"/>
          </a:xfrm>
          <a:prstGeom prst="rect">
            <a:avLst/>
          </a:prstGeom>
          <a:noFill/>
          <a:ln>
            <a:noFill/>
          </a:ln>
        </p:spPr>
      </p:pic>
      <p:sp>
        <p:nvSpPr>
          <p:cNvPr id="142" name="Google Shape;142;p20"/>
          <p:cNvSpPr txBox="1"/>
          <p:nvPr/>
        </p:nvSpPr>
        <p:spPr>
          <a:xfrm>
            <a:off x="4051200" y="1601925"/>
            <a:ext cx="5012700" cy="2286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AutoNum type="arabicPeriod"/>
            </a:pPr>
            <a:r>
              <a:rPr lang="en-US" dirty="0">
                <a:latin typeface="Open Sans"/>
                <a:ea typeface="Open Sans"/>
                <a:cs typeface="Open Sans"/>
                <a:sym typeface="Open Sans"/>
              </a:rPr>
              <a:t>Create </a:t>
            </a:r>
            <a:r>
              <a:rPr lang="en-US" b="1" dirty="0">
                <a:latin typeface="Open Sans"/>
                <a:ea typeface="Open Sans"/>
                <a:cs typeface="Open Sans"/>
                <a:sym typeface="Open Sans"/>
              </a:rPr>
              <a:t>unique constraint </a:t>
            </a:r>
            <a:r>
              <a:rPr lang="en-US" dirty="0">
                <a:latin typeface="Open Sans"/>
                <a:ea typeface="Open Sans"/>
                <a:cs typeface="Open Sans"/>
                <a:sym typeface="Open Sans"/>
              </a:rPr>
              <a:t>on Flight nodes</a:t>
            </a: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US" dirty="0">
                <a:latin typeface="Open Sans"/>
                <a:ea typeface="Open Sans"/>
                <a:cs typeface="Open Sans"/>
                <a:sym typeface="Open Sans"/>
              </a:rPr>
              <a:t>Refactor</a:t>
            </a:r>
            <a:endParaRPr dirty="0">
              <a:latin typeface="Open Sans"/>
              <a:ea typeface="Open Sans"/>
              <a:cs typeface="Open Sans"/>
              <a:sym typeface="Open Sans"/>
            </a:endParaRPr>
          </a:p>
          <a:p>
            <a:pPr marL="914400" lvl="1" indent="-317500" algn="l" rtl="0">
              <a:spcBef>
                <a:spcPts val="0"/>
              </a:spcBef>
              <a:spcAft>
                <a:spcPts val="0"/>
              </a:spcAft>
              <a:buSzPts val="1400"/>
              <a:buFont typeface="Open Sans"/>
              <a:buAutoNum type="alphaLcPeriod"/>
            </a:pPr>
            <a:r>
              <a:rPr lang="en-US" dirty="0">
                <a:latin typeface="Open Sans"/>
                <a:ea typeface="Open Sans"/>
                <a:cs typeface="Open Sans"/>
                <a:sym typeface="Open Sans"/>
              </a:rPr>
              <a:t>Create Flight nodes </a:t>
            </a:r>
            <a:br>
              <a:rPr lang="en-US" dirty="0">
                <a:latin typeface="Open Sans"/>
                <a:ea typeface="Open Sans"/>
                <a:cs typeface="Open Sans"/>
                <a:sym typeface="Open Sans"/>
              </a:rPr>
            </a:br>
            <a:r>
              <a:rPr lang="en-US" dirty="0">
                <a:latin typeface="Open Sans"/>
                <a:ea typeface="Open Sans"/>
                <a:cs typeface="Open Sans"/>
                <a:sym typeface="Open Sans"/>
              </a:rPr>
              <a:t>from CONNECTED_TO relationships</a:t>
            </a:r>
            <a:endParaRPr dirty="0">
              <a:latin typeface="Open Sans"/>
              <a:ea typeface="Open Sans"/>
              <a:cs typeface="Open Sans"/>
              <a:sym typeface="Open Sans"/>
            </a:endParaRPr>
          </a:p>
          <a:p>
            <a:pPr marL="914400" lvl="1" indent="-317500" algn="l" rtl="0">
              <a:spcBef>
                <a:spcPts val="0"/>
              </a:spcBef>
              <a:spcAft>
                <a:spcPts val="0"/>
              </a:spcAft>
              <a:buSzPts val="1400"/>
              <a:buFont typeface="Open Sans"/>
              <a:buAutoNum type="alphaLcPeriod"/>
            </a:pPr>
            <a:r>
              <a:rPr lang="en-US" dirty="0">
                <a:latin typeface="Open Sans"/>
                <a:ea typeface="Open Sans"/>
                <a:cs typeface="Open Sans"/>
                <a:sym typeface="Open Sans"/>
              </a:rPr>
              <a:t>Connect Flights to Airports</a:t>
            </a: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US" dirty="0">
                <a:latin typeface="Open Sans"/>
                <a:ea typeface="Open Sans"/>
                <a:cs typeface="Open Sans"/>
                <a:sym typeface="Open Sans"/>
              </a:rPr>
              <a:t>Create index on </a:t>
            </a:r>
            <a:r>
              <a:rPr lang="en-US" dirty="0" err="1">
                <a:latin typeface="Open Sans"/>
                <a:ea typeface="Open Sans"/>
                <a:cs typeface="Open Sans"/>
                <a:sym typeface="Open Sans"/>
              </a:rPr>
              <a:t>Flight.number</a:t>
            </a: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US" dirty="0">
                <a:latin typeface="Open Sans"/>
                <a:ea typeface="Open Sans"/>
                <a:cs typeface="Open Sans"/>
                <a:sym typeface="Open Sans"/>
              </a:rPr>
              <a:t>PROFILE modified queries</a:t>
            </a:r>
            <a:br>
              <a:rPr lang="en-US" dirty="0">
                <a:latin typeface="Open Sans"/>
                <a:ea typeface="Open Sans"/>
                <a:cs typeface="Open Sans"/>
                <a:sym typeface="Open Sans"/>
              </a:rPr>
            </a:b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US" dirty="0">
                <a:latin typeface="Open Sans"/>
                <a:ea typeface="Open Sans"/>
                <a:cs typeface="Open Sans"/>
                <a:sym typeface="Open Sans"/>
              </a:rPr>
              <a:t>Delete CONNECTED_TO relationships</a:t>
            </a:r>
            <a:endParaRPr dirty="0">
              <a:latin typeface="Open Sans"/>
              <a:ea typeface="Open Sans"/>
              <a:cs typeface="Open Sans"/>
              <a:sym typeface="Open Sans"/>
            </a:endParaRPr>
          </a:p>
        </p:txBody>
      </p:sp>
    </p:spTree>
    <p:extLst>
      <p:ext uri="{BB962C8B-B14F-4D97-AF65-F5344CB8AC3E}">
        <p14:creationId xmlns:p14="http://schemas.microsoft.com/office/powerpoint/2010/main" val="8279345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p:nvPr/>
        </p:nvSpPr>
        <p:spPr>
          <a:xfrm>
            <a:off x="2183700" y="4003550"/>
            <a:ext cx="4463700" cy="751800"/>
          </a:xfrm>
          <a:prstGeom prst="rect">
            <a:avLst/>
          </a:prstGeom>
          <a:solidFill>
            <a:srgbClr val="D9EAD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ourier New"/>
                <a:ea typeface="Courier New"/>
                <a:cs typeface="Courier New"/>
                <a:sym typeface="Courier New"/>
              </a:rPr>
              <a:t>CREATE CONSTRAINT ON (f:Flight)</a:t>
            </a:r>
            <a:endParaRPr sz="1800">
              <a:latin typeface="Courier New"/>
              <a:ea typeface="Courier New"/>
              <a:cs typeface="Courier New"/>
              <a:sym typeface="Courier New"/>
            </a:endParaRPr>
          </a:p>
          <a:p>
            <a:pPr marL="0" lvl="0" indent="0" algn="l" rtl="0">
              <a:spcBef>
                <a:spcPts val="0"/>
              </a:spcBef>
              <a:spcAft>
                <a:spcPts val="0"/>
              </a:spcAft>
              <a:buNone/>
            </a:pPr>
            <a:r>
              <a:rPr lang="en-US" sz="1800">
                <a:latin typeface="Courier New"/>
                <a:ea typeface="Courier New"/>
                <a:cs typeface="Courier New"/>
                <a:sym typeface="Courier New"/>
              </a:rPr>
              <a:t>ASSERT f.flightId IS UNIQUE</a:t>
            </a:r>
            <a:endParaRPr sz="1800">
              <a:latin typeface="Courier New"/>
              <a:ea typeface="Courier New"/>
              <a:cs typeface="Courier New"/>
              <a:sym typeface="Courier New"/>
            </a:endParaRPr>
          </a:p>
        </p:txBody>
      </p:sp>
      <p:sp>
        <p:nvSpPr>
          <p:cNvPr id="148" name="Google Shape;148;p21"/>
          <p:cNvSpPr txBox="1">
            <a:spLocks noGrp="1"/>
          </p:cNvSpPr>
          <p:nvPr>
            <p:ph type="title"/>
          </p:nvPr>
        </p:nvSpPr>
        <p:spPr>
          <a:xfrm>
            <a:off x="372900" y="154950"/>
            <a:ext cx="83982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Create unique constraint on Flight nodes</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149" name="Google Shape;149;p21"/>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145</a:t>
            </a:fld>
            <a:endParaRPr/>
          </a:p>
        </p:txBody>
      </p:sp>
      <p:sp>
        <p:nvSpPr>
          <p:cNvPr id="150" name="Google Shape;150;p21"/>
          <p:cNvSpPr txBox="1"/>
          <p:nvPr/>
        </p:nvSpPr>
        <p:spPr>
          <a:xfrm>
            <a:off x="705675" y="3078675"/>
            <a:ext cx="73464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Open Sans"/>
                <a:ea typeface="Open Sans"/>
                <a:cs typeface="Open Sans"/>
                <a:sym typeface="Open Sans"/>
              </a:rPr>
              <a:t>The flight number for a particular airline may not be unique, especially if we take into account the origin and destination Airport. </a:t>
            </a:r>
            <a:endParaRPr sz="1800">
              <a:latin typeface="Open Sans"/>
              <a:ea typeface="Open Sans"/>
              <a:cs typeface="Open Sans"/>
              <a:sym typeface="Open Sans"/>
            </a:endParaRPr>
          </a:p>
        </p:txBody>
      </p:sp>
      <p:grpSp>
        <p:nvGrpSpPr>
          <p:cNvPr id="151" name="Google Shape;151;p21"/>
          <p:cNvGrpSpPr/>
          <p:nvPr/>
        </p:nvGrpSpPr>
        <p:grpSpPr>
          <a:xfrm>
            <a:off x="283013" y="888275"/>
            <a:ext cx="8593087" cy="2016874"/>
            <a:chOff x="283013" y="888275"/>
            <a:chExt cx="8593087" cy="2016874"/>
          </a:xfrm>
        </p:grpSpPr>
        <p:pic>
          <p:nvPicPr>
            <p:cNvPr id="152" name="Google Shape;152;p21"/>
            <p:cNvPicPr preferRelativeResize="0"/>
            <p:nvPr/>
          </p:nvPicPr>
          <p:blipFill>
            <a:blip r:embed="rId3">
              <a:alphaModFix/>
            </a:blip>
            <a:stretch>
              <a:fillRect/>
            </a:stretch>
          </p:blipFill>
          <p:spPr>
            <a:xfrm>
              <a:off x="283013" y="888284"/>
              <a:ext cx="8577976" cy="2016865"/>
            </a:xfrm>
            <a:prstGeom prst="rect">
              <a:avLst/>
            </a:prstGeom>
            <a:noFill/>
            <a:ln>
              <a:noFill/>
            </a:ln>
          </p:spPr>
        </p:pic>
        <p:sp>
          <p:nvSpPr>
            <p:cNvPr id="153" name="Google Shape;153;p21"/>
            <p:cNvSpPr/>
            <p:nvPr/>
          </p:nvSpPr>
          <p:spPr>
            <a:xfrm>
              <a:off x="7321050" y="1495475"/>
              <a:ext cx="1033200" cy="559800"/>
            </a:xfrm>
            <a:prstGeom prst="wedgeRectCallout">
              <a:avLst>
                <a:gd name="adj1" fmla="val -643472"/>
                <a:gd name="adj2" fmla="val 97312"/>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4016325" y="888275"/>
              <a:ext cx="1598700" cy="1167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7667400" y="2203125"/>
              <a:ext cx="1208700" cy="507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7194300" y="1492425"/>
              <a:ext cx="1033200" cy="559800"/>
            </a:xfrm>
            <a:prstGeom prst="wedgeRectCallout">
              <a:avLst>
                <a:gd name="adj1" fmla="val -204735"/>
                <a:gd name="adj2" fmla="val -83253"/>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7194300" y="1495475"/>
              <a:ext cx="1286700" cy="559800"/>
            </a:xfrm>
            <a:prstGeom prst="wedgeRectCallout">
              <a:avLst>
                <a:gd name="adj1" fmla="val 57585"/>
                <a:gd name="adj2" fmla="val 72932"/>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flightId: string</a:t>
              </a:r>
              <a:endParaRPr/>
            </a:p>
          </p:txBody>
        </p:sp>
      </p:grpSp>
    </p:spTree>
    <p:extLst>
      <p:ext uri="{BB962C8B-B14F-4D97-AF65-F5344CB8AC3E}">
        <p14:creationId xmlns:p14="http://schemas.microsoft.com/office/powerpoint/2010/main" val="182894724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22"/>
          <p:cNvPicPr preferRelativeResize="0"/>
          <p:nvPr/>
        </p:nvPicPr>
        <p:blipFill>
          <a:blip r:embed="rId3">
            <a:alphaModFix/>
          </a:blip>
          <a:stretch>
            <a:fillRect/>
          </a:stretch>
        </p:blipFill>
        <p:spPr>
          <a:xfrm>
            <a:off x="274196" y="3652075"/>
            <a:ext cx="4287380" cy="1116250"/>
          </a:xfrm>
          <a:prstGeom prst="rect">
            <a:avLst/>
          </a:prstGeom>
          <a:noFill/>
          <a:ln>
            <a:noFill/>
          </a:ln>
        </p:spPr>
      </p:pic>
      <p:sp>
        <p:nvSpPr>
          <p:cNvPr id="163" name="Google Shape;163;p22"/>
          <p:cNvSpPr txBox="1"/>
          <p:nvPr/>
        </p:nvSpPr>
        <p:spPr>
          <a:xfrm>
            <a:off x="21825" y="1247800"/>
            <a:ext cx="9144000" cy="2274300"/>
          </a:xfrm>
          <a:prstGeom prst="rect">
            <a:avLst/>
          </a:prstGeom>
          <a:solidFill>
            <a:srgbClr val="D9EAD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ourier New"/>
                <a:ea typeface="Courier New"/>
                <a:cs typeface="Courier New"/>
                <a:sym typeface="Courier New"/>
              </a:rPr>
              <a:t>MATCH (origin:Airport)-[connection:CONNECTED_TO]-&gt;(destination:Airport)</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MERGE (newFlight:Flight {flightId: connection.airline + connection.flightNumber + </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       '_' + connection.date +  '_' + origin.code + '_' + destination.code })</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ON CREATE SET newFlight.date = connection.date,</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              newFlight.airline = connection.airline,</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              newFlight.number = connection.flightNumber,</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              newFlight.departure = connection.departure,</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              newFlight.arrival = connection.arrival</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MERGE (origin)&lt;-[:ORIGINATES_FROM]-(newFlight)</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MERGE (newFlight)-[:LANDS_IN]-&gt;(destination)</a:t>
            </a:r>
            <a:endParaRPr>
              <a:latin typeface="Courier New"/>
              <a:ea typeface="Courier New"/>
              <a:cs typeface="Courier New"/>
              <a:sym typeface="Courier New"/>
            </a:endParaRPr>
          </a:p>
        </p:txBody>
      </p:sp>
      <p:sp>
        <p:nvSpPr>
          <p:cNvPr id="164" name="Google Shape;164;p22"/>
          <p:cNvSpPr txBox="1">
            <a:spLocks noGrp="1"/>
          </p:cNvSpPr>
          <p:nvPr>
            <p:ph type="title"/>
          </p:nvPr>
        </p:nvSpPr>
        <p:spPr>
          <a:xfrm>
            <a:off x="372900" y="154950"/>
            <a:ext cx="83982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Create Flight nodes from existing CONNECTED_TO relationships</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165" name="Google Shape;165;p22"/>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146</a:t>
            </a:fld>
            <a:endParaRPr/>
          </a:p>
        </p:txBody>
      </p:sp>
      <p:pic>
        <p:nvPicPr>
          <p:cNvPr id="166" name="Google Shape;166;p22"/>
          <p:cNvPicPr preferRelativeResize="0"/>
          <p:nvPr/>
        </p:nvPicPr>
        <p:blipFill>
          <a:blip r:embed="rId4">
            <a:alphaModFix/>
          </a:blip>
          <a:stretch>
            <a:fillRect/>
          </a:stretch>
        </p:blipFill>
        <p:spPr>
          <a:xfrm>
            <a:off x="4465775" y="3585387"/>
            <a:ext cx="4525749" cy="1266139"/>
          </a:xfrm>
          <a:prstGeom prst="rect">
            <a:avLst/>
          </a:prstGeom>
          <a:noFill/>
          <a:ln>
            <a:noFill/>
          </a:ln>
        </p:spPr>
      </p:pic>
      <p:sp>
        <p:nvSpPr>
          <p:cNvPr id="167" name="Google Shape;167;p22"/>
          <p:cNvSpPr/>
          <p:nvPr/>
        </p:nvSpPr>
        <p:spPr>
          <a:xfrm>
            <a:off x="4837550" y="3801875"/>
            <a:ext cx="526500" cy="411000"/>
          </a:xfrm>
          <a:prstGeom prst="rightArrow">
            <a:avLst>
              <a:gd name="adj1" fmla="val 50000"/>
              <a:gd name="adj2" fmla="val 50000"/>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70282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p:nvPr/>
        </p:nvSpPr>
        <p:spPr>
          <a:xfrm>
            <a:off x="2183700" y="4003550"/>
            <a:ext cx="4550700" cy="507000"/>
          </a:xfrm>
          <a:prstGeom prst="rect">
            <a:avLst/>
          </a:prstGeom>
          <a:solidFill>
            <a:srgbClr val="D9EAD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ourier New"/>
                <a:ea typeface="Courier New"/>
                <a:cs typeface="Courier New"/>
                <a:sym typeface="Courier New"/>
              </a:rPr>
              <a:t>CREATE INDEX ON :Flight(number)</a:t>
            </a:r>
            <a:endParaRPr sz="1800">
              <a:latin typeface="Courier New"/>
              <a:ea typeface="Courier New"/>
              <a:cs typeface="Courier New"/>
              <a:sym typeface="Courier New"/>
            </a:endParaRPr>
          </a:p>
          <a:p>
            <a:pPr marL="0" lvl="0" indent="0" algn="l" rtl="0">
              <a:spcBef>
                <a:spcPts val="0"/>
              </a:spcBef>
              <a:spcAft>
                <a:spcPts val="0"/>
              </a:spcAft>
              <a:buNone/>
            </a:pPr>
            <a:endParaRPr sz="1800">
              <a:latin typeface="Courier New"/>
              <a:ea typeface="Courier New"/>
              <a:cs typeface="Courier New"/>
              <a:sym typeface="Courier New"/>
            </a:endParaRPr>
          </a:p>
        </p:txBody>
      </p:sp>
      <p:sp>
        <p:nvSpPr>
          <p:cNvPr id="173" name="Google Shape;173;p23"/>
          <p:cNvSpPr txBox="1"/>
          <p:nvPr/>
        </p:nvSpPr>
        <p:spPr>
          <a:xfrm>
            <a:off x="705675" y="3307275"/>
            <a:ext cx="73464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Open Sans"/>
                <a:ea typeface="Open Sans"/>
                <a:cs typeface="Open Sans"/>
                <a:sym typeface="Open Sans"/>
              </a:rPr>
              <a:t>We want our queries for a flight to be fast when the flight number is specified.</a:t>
            </a:r>
            <a:endParaRPr sz="1800">
              <a:latin typeface="Open Sans"/>
              <a:ea typeface="Open Sans"/>
              <a:cs typeface="Open Sans"/>
              <a:sym typeface="Open Sans"/>
            </a:endParaRPr>
          </a:p>
        </p:txBody>
      </p:sp>
      <p:sp>
        <p:nvSpPr>
          <p:cNvPr id="174" name="Google Shape;174;p23"/>
          <p:cNvSpPr txBox="1">
            <a:spLocks noGrp="1"/>
          </p:cNvSpPr>
          <p:nvPr>
            <p:ph type="title"/>
          </p:nvPr>
        </p:nvSpPr>
        <p:spPr>
          <a:xfrm>
            <a:off x="372900" y="154950"/>
            <a:ext cx="83982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Create an index on Flight nodes</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175" name="Google Shape;175;p23"/>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147</a:t>
            </a:fld>
            <a:endParaRPr/>
          </a:p>
        </p:txBody>
      </p:sp>
      <p:grpSp>
        <p:nvGrpSpPr>
          <p:cNvPr id="176" name="Google Shape;176;p23"/>
          <p:cNvGrpSpPr/>
          <p:nvPr/>
        </p:nvGrpSpPr>
        <p:grpSpPr>
          <a:xfrm>
            <a:off x="705675" y="922199"/>
            <a:ext cx="7708206" cy="2156475"/>
            <a:chOff x="705675" y="922199"/>
            <a:chExt cx="7708206" cy="2156475"/>
          </a:xfrm>
        </p:grpSpPr>
        <p:pic>
          <p:nvPicPr>
            <p:cNvPr id="177" name="Google Shape;177;p23"/>
            <p:cNvPicPr preferRelativeResize="0"/>
            <p:nvPr/>
          </p:nvPicPr>
          <p:blipFill>
            <a:blip r:embed="rId3">
              <a:alphaModFix/>
            </a:blip>
            <a:stretch>
              <a:fillRect/>
            </a:stretch>
          </p:blipFill>
          <p:spPr>
            <a:xfrm>
              <a:off x="705675" y="922199"/>
              <a:ext cx="7708206" cy="2156475"/>
            </a:xfrm>
            <a:prstGeom prst="rect">
              <a:avLst/>
            </a:prstGeom>
            <a:noFill/>
            <a:ln>
              <a:noFill/>
            </a:ln>
          </p:spPr>
        </p:pic>
        <p:sp>
          <p:nvSpPr>
            <p:cNvPr id="178" name="Google Shape;178;p23"/>
            <p:cNvSpPr/>
            <p:nvPr/>
          </p:nvSpPr>
          <p:spPr>
            <a:xfrm>
              <a:off x="4286950" y="1390150"/>
              <a:ext cx="1099500" cy="176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756996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226650" y="78743"/>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PROFILE the query with the new model implementation</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184" name="Google Shape;184;p24"/>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148</a:t>
            </a:fld>
            <a:endParaRPr/>
          </a:p>
        </p:txBody>
      </p:sp>
      <p:grpSp>
        <p:nvGrpSpPr>
          <p:cNvPr id="185" name="Google Shape;185;p24"/>
          <p:cNvGrpSpPr/>
          <p:nvPr/>
        </p:nvGrpSpPr>
        <p:grpSpPr>
          <a:xfrm>
            <a:off x="247825" y="707750"/>
            <a:ext cx="7098003" cy="4322250"/>
            <a:chOff x="247825" y="707750"/>
            <a:chExt cx="7098003" cy="4322250"/>
          </a:xfrm>
        </p:grpSpPr>
        <p:sp>
          <p:nvSpPr>
            <p:cNvPr id="186" name="Google Shape;186;p24"/>
            <p:cNvSpPr txBox="1"/>
            <p:nvPr/>
          </p:nvSpPr>
          <p:spPr>
            <a:xfrm>
              <a:off x="247825" y="2005250"/>
              <a:ext cx="4392300" cy="1741800"/>
            </a:xfrm>
            <a:prstGeom prst="rect">
              <a:avLst/>
            </a:prstGeom>
            <a:solidFill>
              <a:srgbClr val="D9EAD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US" sz="1100">
                  <a:solidFill>
                    <a:srgbClr val="434343"/>
                  </a:solidFill>
                  <a:latin typeface="Courier New"/>
                  <a:ea typeface="Courier New"/>
                  <a:cs typeface="Courier New"/>
                  <a:sym typeface="Courier New"/>
                </a:rPr>
                <a:t>PROFILE</a:t>
              </a:r>
              <a:endParaRPr sz="11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100">
                  <a:solidFill>
                    <a:srgbClr val="434343"/>
                  </a:solidFill>
                  <a:latin typeface="Courier New"/>
                  <a:ea typeface="Courier New"/>
                  <a:cs typeface="Courier New"/>
                  <a:sym typeface="Courier New"/>
                </a:rPr>
                <a:t>MATCH (origin)&lt;-[:ORIGINATES_FROM]-(flight:Flight)-</a:t>
              </a:r>
              <a:endParaRPr sz="11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100">
                  <a:solidFill>
                    <a:srgbClr val="434343"/>
                  </a:solidFill>
                  <a:latin typeface="Courier New"/>
                  <a:ea typeface="Courier New"/>
                  <a:cs typeface="Courier New"/>
                  <a:sym typeface="Courier New"/>
                </a:rPr>
                <a:t>      [:LANDS_IN]-&gt;(destination)</a:t>
              </a:r>
              <a:endParaRPr sz="11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100">
                  <a:solidFill>
                    <a:srgbClr val="434343"/>
                  </a:solidFill>
                  <a:latin typeface="Courier New"/>
                  <a:ea typeface="Courier New"/>
                  <a:cs typeface="Courier New"/>
                  <a:sym typeface="Courier New"/>
                </a:rPr>
                <a:t>WHERE flight.airline = 'WN' AND    </a:t>
              </a:r>
              <a:endParaRPr sz="11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100">
                  <a:solidFill>
                    <a:srgbClr val="434343"/>
                  </a:solidFill>
                  <a:latin typeface="Courier New"/>
                  <a:ea typeface="Courier New"/>
                  <a:cs typeface="Courier New"/>
                  <a:sym typeface="Courier New"/>
                </a:rPr>
                <a:t>      flight.number = '1016' RETURN origin, destination, flight</a:t>
              </a:r>
              <a:endParaRPr sz="11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endParaRPr>
                <a:solidFill>
                  <a:srgbClr val="000000"/>
                </a:solidFill>
                <a:latin typeface="Courier New"/>
                <a:ea typeface="Courier New"/>
                <a:cs typeface="Courier New"/>
                <a:sym typeface="Courier New"/>
              </a:endParaRPr>
            </a:p>
            <a:p>
              <a:pPr marL="0" lvl="0" indent="0" algn="l" rtl="0">
                <a:lnSpc>
                  <a:spcPct val="115000"/>
                </a:lnSpc>
                <a:spcBef>
                  <a:spcPts val="600"/>
                </a:spcBef>
                <a:spcAft>
                  <a:spcPts val="0"/>
                </a:spcAft>
                <a:buNone/>
              </a:pPr>
              <a:endParaRPr sz="1800">
                <a:solidFill>
                  <a:srgbClr val="000000"/>
                </a:solidFill>
                <a:latin typeface="Consolas"/>
                <a:ea typeface="Consolas"/>
                <a:cs typeface="Consolas"/>
                <a:sym typeface="Consolas"/>
              </a:endParaRPr>
            </a:p>
          </p:txBody>
        </p:sp>
        <p:sp>
          <p:nvSpPr>
            <p:cNvPr id="187" name="Google Shape;187;p24"/>
            <p:cNvSpPr txBox="1"/>
            <p:nvPr/>
          </p:nvSpPr>
          <p:spPr>
            <a:xfrm>
              <a:off x="262950" y="1043975"/>
              <a:ext cx="3860100" cy="856800"/>
            </a:xfrm>
            <a:prstGeom prst="rect">
              <a:avLst/>
            </a:prstGeom>
            <a:solidFill>
              <a:srgbClr val="D0E0E3"/>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Open Sans"/>
                  <a:ea typeface="Open Sans"/>
                  <a:cs typeface="Open Sans"/>
                  <a:sym typeface="Open Sans"/>
                </a:rPr>
                <a:t>Question</a:t>
              </a:r>
              <a:r>
                <a:rPr lang="en-US">
                  <a:latin typeface="Open Sans"/>
                  <a:ea typeface="Open Sans"/>
                  <a:cs typeface="Open Sans"/>
                  <a:sym typeface="Open Sans"/>
                </a:rPr>
                <a:t>: What are the airports and flight information for flight number 1016 for airline WN?</a:t>
              </a:r>
              <a:endParaRPr>
                <a:latin typeface="Open Sans"/>
                <a:ea typeface="Open Sans"/>
                <a:cs typeface="Open Sans"/>
                <a:sym typeface="Open Sans"/>
              </a:endParaRPr>
            </a:p>
          </p:txBody>
        </p:sp>
        <p:pic>
          <p:nvPicPr>
            <p:cNvPr id="188" name="Google Shape;188;p24"/>
            <p:cNvPicPr preferRelativeResize="0"/>
            <p:nvPr/>
          </p:nvPicPr>
          <p:blipFill>
            <a:blip r:embed="rId3">
              <a:alphaModFix/>
            </a:blip>
            <a:stretch>
              <a:fillRect/>
            </a:stretch>
          </p:blipFill>
          <p:spPr>
            <a:xfrm>
              <a:off x="5482200" y="707750"/>
              <a:ext cx="1863628" cy="4224751"/>
            </a:xfrm>
            <a:prstGeom prst="rect">
              <a:avLst/>
            </a:prstGeom>
            <a:noFill/>
            <a:ln w="9525" cap="flat" cmpd="sng">
              <a:solidFill>
                <a:srgbClr val="999999"/>
              </a:solidFill>
              <a:prstDash val="solid"/>
              <a:round/>
              <a:headEnd type="none" w="sm" len="sm"/>
              <a:tailEnd type="none" w="sm" len="sm"/>
            </a:ln>
          </p:spPr>
        </p:pic>
        <p:pic>
          <p:nvPicPr>
            <p:cNvPr id="189" name="Google Shape;189;p24"/>
            <p:cNvPicPr preferRelativeResize="0"/>
            <p:nvPr/>
          </p:nvPicPr>
          <p:blipFill>
            <a:blip r:embed="rId4">
              <a:alphaModFix/>
            </a:blip>
            <a:stretch>
              <a:fillRect/>
            </a:stretch>
          </p:blipFill>
          <p:spPr>
            <a:xfrm>
              <a:off x="526724" y="3746893"/>
              <a:ext cx="4586450" cy="1283107"/>
            </a:xfrm>
            <a:prstGeom prst="rect">
              <a:avLst/>
            </a:prstGeom>
            <a:noFill/>
            <a:ln>
              <a:noFill/>
            </a:ln>
          </p:spPr>
        </p:pic>
        <p:sp>
          <p:nvSpPr>
            <p:cNvPr id="190" name="Google Shape;190;p24"/>
            <p:cNvSpPr/>
            <p:nvPr/>
          </p:nvSpPr>
          <p:spPr>
            <a:xfrm>
              <a:off x="6391625" y="4693575"/>
              <a:ext cx="838200" cy="274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686600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
          <p:cNvSpPr txBox="1"/>
          <p:nvPr/>
        </p:nvSpPr>
        <p:spPr>
          <a:xfrm>
            <a:off x="2082050" y="883750"/>
            <a:ext cx="4346400" cy="559800"/>
          </a:xfrm>
          <a:prstGeom prst="rect">
            <a:avLst/>
          </a:prstGeom>
          <a:solidFill>
            <a:srgbClr val="D9EAD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ourier New"/>
                <a:ea typeface="Courier New"/>
                <a:cs typeface="Courier New"/>
                <a:sym typeface="Courier New"/>
              </a:rPr>
              <a:t>MATCH ()-[connection:CONNECTED_TO]-&gt;()</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DELETE connection</a:t>
            </a:r>
            <a:endParaRPr>
              <a:latin typeface="Courier New"/>
              <a:ea typeface="Courier New"/>
              <a:cs typeface="Courier New"/>
              <a:sym typeface="Courier New"/>
            </a:endParaRPr>
          </a:p>
        </p:txBody>
      </p:sp>
      <p:sp>
        <p:nvSpPr>
          <p:cNvPr id="196" name="Google Shape;196;p25"/>
          <p:cNvSpPr txBox="1">
            <a:spLocks noGrp="1"/>
          </p:cNvSpPr>
          <p:nvPr>
            <p:ph type="title"/>
          </p:nvPr>
        </p:nvSpPr>
        <p:spPr>
          <a:xfrm>
            <a:off x="606850" y="193975"/>
            <a:ext cx="83982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Delete the CONNECTED_TO relationships</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197" name="Google Shape;197;p25"/>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149</a:t>
            </a:fld>
            <a:endParaRPr/>
          </a:p>
        </p:txBody>
      </p:sp>
      <p:grpSp>
        <p:nvGrpSpPr>
          <p:cNvPr id="198" name="Google Shape;198;p25"/>
          <p:cNvGrpSpPr/>
          <p:nvPr/>
        </p:nvGrpSpPr>
        <p:grpSpPr>
          <a:xfrm>
            <a:off x="328166" y="1586350"/>
            <a:ext cx="8312483" cy="3232045"/>
            <a:chOff x="328166" y="1586350"/>
            <a:chExt cx="8312483" cy="3232045"/>
          </a:xfrm>
        </p:grpSpPr>
        <p:pic>
          <p:nvPicPr>
            <p:cNvPr id="199" name="Google Shape;199;p25"/>
            <p:cNvPicPr preferRelativeResize="0"/>
            <p:nvPr/>
          </p:nvPicPr>
          <p:blipFill>
            <a:blip r:embed="rId3">
              <a:alphaModFix/>
            </a:blip>
            <a:stretch>
              <a:fillRect/>
            </a:stretch>
          </p:blipFill>
          <p:spPr>
            <a:xfrm>
              <a:off x="328166" y="1586350"/>
              <a:ext cx="8312483" cy="3232045"/>
            </a:xfrm>
            <a:prstGeom prst="rect">
              <a:avLst/>
            </a:prstGeom>
            <a:noFill/>
            <a:ln>
              <a:noFill/>
            </a:ln>
          </p:spPr>
        </p:pic>
        <p:sp>
          <p:nvSpPr>
            <p:cNvPr id="200" name="Google Shape;200;p25"/>
            <p:cNvSpPr txBox="1"/>
            <p:nvPr/>
          </p:nvSpPr>
          <p:spPr>
            <a:xfrm>
              <a:off x="4074913" y="3414550"/>
              <a:ext cx="8190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b="1">
                  <a:solidFill>
                    <a:srgbClr val="FF0000"/>
                  </a:solidFill>
                </a:rPr>
                <a:t>X</a:t>
              </a:r>
              <a:endParaRPr sz="6000" b="1">
                <a:solidFill>
                  <a:srgbClr val="FF0000"/>
                </a:solidFill>
              </a:endParaRPr>
            </a:p>
          </p:txBody>
        </p:sp>
      </p:grpSp>
    </p:spTree>
    <p:extLst>
      <p:ext uri="{BB962C8B-B14F-4D97-AF65-F5344CB8AC3E}">
        <p14:creationId xmlns:p14="http://schemas.microsoft.com/office/powerpoint/2010/main" val="697114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4"/>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15</a:t>
            </a:fld>
            <a:endParaRPr/>
          </a:p>
        </p:txBody>
      </p:sp>
      <p:sp>
        <p:nvSpPr>
          <p:cNvPr id="249" name="Google Shape;249;p24"/>
          <p:cNvSpPr txBox="1">
            <a:spLocks noGrp="1"/>
          </p:cNvSpPr>
          <p:nvPr>
            <p:ph type="title"/>
          </p:nvPr>
        </p:nvSpPr>
        <p:spPr>
          <a:xfrm>
            <a:off x="780815" y="1154250"/>
            <a:ext cx="7516500" cy="261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Thank you!</a:t>
            </a:r>
            <a:endParaRPr/>
          </a:p>
        </p:txBody>
      </p:sp>
    </p:spTree>
    <p:extLst>
      <p:ext uri="{BB962C8B-B14F-4D97-AF65-F5344CB8AC3E}">
        <p14:creationId xmlns:p14="http://schemas.microsoft.com/office/powerpoint/2010/main" val="33727937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6"/>
          <p:cNvSpPr txBox="1">
            <a:spLocks noGrp="1"/>
          </p:cNvSpPr>
          <p:nvPr>
            <p:ph type="title"/>
          </p:nvPr>
        </p:nvSpPr>
        <p:spPr>
          <a:xfrm>
            <a:off x="278400" y="1090000"/>
            <a:ext cx="8865600" cy="7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t>Exercise 5: </a:t>
            </a:r>
            <a:endParaRPr sz="3600"/>
          </a:p>
          <a:p>
            <a:pPr marL="0" lvl="0" indent="0" algn="l" rtl="0">
              <a:spcBef>
                <a:spcPts val="0"/>
              </a:spcBef>
              <a:spcAft>
                <a:spcPts val="0"/>
              </a:spcAft>
              <a:buNone/>
            </a:pPr>
            <a:r>
              <a:rPr lang="en-US" sz="3600"/>
              <a:t>Creating the Flight node from the CONNECTED_TO relationship</a:t>
            </a:r>
            <a:endParaRPr sz="3600"/>
          </a:p>
          <a:p>
            <a:pPr marL="0" lvl="0" indent="0" algn="l" rtl="0">
              <a:spcBef>
                <a:spcPts val="0"/>
              </a:spcBef>
              <a:spcAft>
                <a:spcPts val="0"/>
              </a:spcAft>
              <a:buNone/>
            </a:pPr>
            <a:endParaRPr/>
          </a:p>
        </p:txBody>
      </p:sp>
      <p:sp>
        <p:nvSpPr>
          <p:cNvPr id="207" name="Google Shape;207;p26"/>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solidFill>
                  <a:srgbClr val="F2F2F2"/>
                </a:solidFill>
              </a:rPr>
              <a:t>150</a:t>
            </a:fld>
            <a:endParaRPr>
              <a:solidFill>
                <a:srgbClr val="F2F2F2"/>
              </a:solidFill>
            </a:endParaRPr>
          </a:p>
        </p:txBody>
      </p:sp>
      <p:sp>
        <p:nvSpPr>
          <p:cNvPr id="208" name="Google Shape;208;p26"/>
          <p:cNvSpPr txBox="1"/>
          <p:nvPr/>
        </p:nvSpPr>
        <p:spPr>
          <a:xfrm>
            <a:off x="583160" y="3073803"/>
            <a:ext cx="7488300" cy="2069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en-US" sz="2200" b="1" dirty="0">
                <a:solidFill>
                  <a:srgbClr val="FFFFFF"/>
                </a:solidFill>
              </a:rPr>
              <a:t>In Neo4j Browser: </a:t>
            </a:r>
            <a:endParaRPr sz="2200" b="1" dirty="0">
              <a:solidFill>
                <a:srgbClr val="FFFFFF"/>
              </a:solidFill>
            </a:endParaRPr>
          </a:p>
          <a:p>
            <a:pPr marL="0" lvl="0" indent="0" algn="l" rtl="0">
              <a:lnSpc>
                <a:spcPct val="150000"/>
              </a:lnSpc>
              <a:spcBef>
                <a:spcPts val="1100"/>
              </a:spcBef>
              <a:spcAft>
                <a:spcPts val="0"/>
              </a:spcAft>
              <a:buNone/>
            </a:pPr>
            <a:r>
              <a:rPr lang="en-US" sz="2200" dirty="0">
                <a:solidFill>
                  <a:schemeClr val="lt1"/>
                </a:solidFill>
              </a:rPr>
              <a:t>:play neo4j-modeling-exercises</a:t>
            </a:r>
            <a:endParaRPr sz="2200" dirty="0">
              <a:solidFill>
                <a:srgbClr val="FFFFFF"/>
              </a:solidFill>
            </a:endParaRPr>
          </a:p>
          <a:p>
            <a:pPr marL="0" lvl="0" indent="0" algn="l" rtl="0">
              <a:lnSpc>
                <a:spcPct val="150000"/>
              </a:lnSpc>
              <a:spcBef>
                <a:spcPts val="0"/>
              </a:spcBef>
              <a:spcAft>
                <a:spcPts val="0"/>
              </a:spcAft>
              <a:buNone/>
            </a:pPr>
            <a:r>
              <a:rPr lang="en-US" sz="2200" dirty="0">
                <a:solidFill>
                  <a:srgbClr val="FFFFFF"/>
                </a:solidFill>
              </a:rPr>
              <a:t>Then follow instructions for Exercise 5.</a:t>
            </a:r>
            <a:endParaRPr sz="2200" dirty="0">
              <a:solidFill>
                <a:srgbClr val="FFFFFF"/>
              </a:solidFill>
            </a:endParaRPr>
          </a:p>
          <a:p>
            <a:pPr marL="0" lvl="0" indent="0" algn="l" rtl="0">
              <a:lnSpc>
                <a:spcPct val="120000"/>
              </a:lnSpc>
              <a:spcBef>
                <a:spcPts val="500"/>
              </a:spcBef>
              <a:spcAft>
                <a:spcPts val="0"/>
              </a:spcAft>
              <a:buNone/>
            </a:pPr>
            <a:endParaRPr sz="2400" dirty="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112711053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txBox="1"/>
          <p:nvPr/>
        </p:nvSpPr>
        <p:spPr>
          <a:xfrm rot="469671">
            <a:off x="1954107" y="1665141"/>
            <a:ext cx="5235788" cy="2061018"/>
          </a:xfrm>
          <a:prstGeom prst="rect">
            <a:avLst/>
          </a:prstGeom>
          <a:solidFill>
            <a:srgbClr val="D0E0E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r>
              <a:rPr lang="en-US" sz="2200" b="1">
                <a:solidFill>
                  <a:srgbClr val="000000"/>
                </a:solidFill>
                <a:latin typeface="Calibri"/>
                <a:ea typeface="Calibri"/>
                <a:cs typeface="Calibri"/>
                <a:sym typeface="Calibri"/>
              </a:rPr>
              <a:t>As </a:t>
            </a:r>
            <a:r>
              <a:rPr lang="en-US" sz="2200" b="1">
                <a:latin typeface="Calibri"/>
                <a:ea typeface="Calibri"/>
                <a:cs typeface="Calibri"/>
                <a:sym typeface="Calibri"/>
              </a:rPr>
              <a:t>a </a:t>
            </a:r>
            <a:r>
              <a:rPr lang="en-US" sz="2200">
                <a:latin typeface="Calibri"/>
                <a:ea typeface="Calibri"/>
                <a:cs typeface="Calibri"/>
                <a:sym typeface="Calibri"/>
              </a:rPr>
              <a:t>frequent traveller</a:t>
            </a:r>
            <a:endParaRPr sz="2200">
              <a:solidFill>
                <a:srgbClr val="000000"/>
              </a:solidFill>
              <a:latin typeface="Calibri"/>
              <a:ea typeface="Calibri"/>
              <a:cs typeface="Calibri"/>
              <a:sym typeface="Calibri"/>
            </a:endParaRPr>
          </a:p>
          <a:p>
            <a:pPr marL="0" lvl="0" indent="0" algn="l" rtl="0">
              <a:lnSpc>
                <a:spcPct val="115000"/>
              </a:lnSpc>
              <a:spcBef>
                <a:spcPts val="600"/>
              </a:spcBef>
              <a:spcAft>
                <a:spcPts val="0"/>
              </a:spcAft>
              <a:buNone/>
            </a:pPr>
            <a:r>
              <a:rPr lang="en-US" sz="2200" b="1">
                <a:solidFill>
                  <a:srgbClr val="000000"/>
                </a:solidFill>
                <a:latin typeface="Calibri"/>
                <a:ea typeface="Calibri"/>
                <a:cs typeface="Calibri"/>
                <a:sym typeface="Calibri"/>
              </a:rPr>
              <a:t>I want </a:t>
            </a:r>
            <a:r>
              <a:rPr lang="en-US" sz="2200">
                <a:solidFill>
                  <a:srgbClr val="000000"/>
                </a:solidFill>
                <a:latin typeface="Calibri"/>
                <a:ea typeface="Calibri"/>
                <a:cs typeface="Calibri"/>
                <a:sym typeface="Calibri"/>
              </a:rPr>
              <a:t>to </a:t>
            </a:r>
            <a:r>
              <a:rPr lang="en-US" sz="2200">
                <a:latin typeface="Calibri"/>
                <a:ea typeface="Calibri"/>
                <a:cs typeface="Calibri"/>
                <a:sym typeface="Calibri"/>
              </a:rPr>
              <a:t>find flights from &lt;origin&gt; to &lt;destination&gt; on &lt;date&gt;</a:t>
            </a:r>
            <a:endParaRPr sz="2200">
              <a:solidFill>
                <a:srgbClr val="000000"/>
              </a:solidFill>
              <a:latin typeface="Calibri"/>
              <a:ea typeface="Calibri"/>
              <a:cs typeface="Calibri"/>
              <a:sym typeface="Calibri"/>
            </a:endParaRPr>
          </a:p>
          <a:p>
            <a:pPr marL="0" lvl="0" indent="0" algn="l" rtl="0">
              <a:lnSpc>
                <a:spcPct val="115000"/>
              </a:lnSpc>
              <a:spcBef>
                <a:spcPts val="600"/>
              </a:spcBef>
              <a:spcAft>
                <a:spcPts val="0"/>
              </a:spcAft>
              <a:buNone/>
            </a:pPr>
            <a:r>
              <a:rPr lang="en-US" sz="2200" b="1">
                <a:solidFill>
                  <a:srgbClr val="000000"/>
                </a:solidFill>
                <a:latin typeface="Calibri"/>
                <a:ea typeface="Calibri"/>
                <a:cs typeface="Calibri"/>
                <a:sym typeface="Calibri"/>
              </a:rPr>
              <a:t>So that </a:t>
            </a:r>
            <a:r>
              <a:rPr lang="en-US" sz="2200">
                <a:solidFill>
                  <a:srgbClr val="000000"/>
                </a:solidFill>
                <a:latin typeface="Calibri"/>
                <a:ea typeface="Calibri"/>
                <a:cs typeface="Calibri"/>
                <a:sym typeface="Calibri"/>
              </a:rPr>
              <a:t>I </a:t>
            </a:r>
            <a:r>
              <a:rPr lang="en-US" sz="2200">
                <a:latin typeface="Calibri"/>
                <a:ea typeface="Calibri"/>
                <a:cs typeface="Calibri"/>
                <a:sym typeface="Calibri"/>
              </a:rPr>
              <a:t>can book my business flight</a:t>
            </a:r>
            <a:endParaRPr sz="2200" b="1">
              <a:solidFill>
                <a:srgbClr val="000000"/>
              </a:solidFill>
              <a:latin typeface="Calibri"/>
              <a:ea typeface="Calibri"/>
              <a:cs typeface="Calibri"/>
              <a:sym typeface="Calibri"/>
            </a:endParaRPr>
          </a:p>
        </p:txBody>
      </p:sp>
      <p:sp>
        <p:nvSpPr>
          <p:cNvPr id="214" name="Google Shape;214;p27"/>
          <p:cNvSpPr txBox="1">
            <a:spLocks noGrp="1"/>
          </p:cNvSpPr>
          <p:nvPr>
            <p:ph type="title"/>
          </p:nvPr>
        </p:nvSpPr>
        <p:spPr>
          <a:xfrm>
            <a:off x="247525" y="213425"/>
            <a:ext cx="88965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Let's implement another domain question</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215" name="Google Shape;215;p27"/>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151</a:t>
            </a:fld>
            <a:endParaRPr/>
          </a:p>
        </p:txBody>
      </p:sp>
    </p:spTree>
    <p:extLst>
      <p:ext uri="{BB962C8B-B14F-4D97-AF65-F5344CB8AC3E}">
        <p14:creationId xmlns:p14="http://schemas.microsoft.com/office/powerpoint/2010/main" val="22218806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247525" y="213418"/>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Implementing the model</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221" name="Google Shape;221;p28"/>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152</a:t>
            </a:fld>
            <a:endParaRPr/>
          </a:p>
        </p:txBody>
      </p:sp>
      <p:sp>
        <p:nvSpPr>
          <p:cNvPr id="222" name="Google Shape;222;p28"/>
          <p:cNvSpPr txBox="1"/>
          <p:nvPr/>
        </p:nvSpPr>
        <p:spPr>
          <a:xfrm>
            <a:off x="247525" y="773225"/>
            <a:ext cx="8779500" cy="41526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Open Sans"/>
              <a:buAutoNum type="arabicPeriod"/>
            </a:pPr>
            <a:r>
              <a:rPr lang="en-US" sz="2000">
                <a:latin typeface="Open Sans"/>
                <a:ea typeface="Open Sans"/>
                <a:cs typeface="Open Sans"/>
                <a:sym typeface="Open Sans"/>
              </a:rPr>
              <a:t>Create the query that satisfies this application question: </a:t>
            </a:r>
            <a:endParaRPr sz="2000">
              <a:latin typeface="Open Sans"/>
              <a:ea typeface="Open Sans"/>
              <a:cs typeface="Open Sans"/>
              <a:sym typeface="Open Sans"/>
            </a:endParaRPr>
          </a:p>
          <a:p>
            <a:pPr marL="457200" lvl="0" indent="0" algn="l" rtl="0">
              <a:spcBef>
                <a:spcPts val="0"/>
              </a:spcBef>
              <a:spcAft>
                <a:spcPts val="0"/>
              </a:spcAft>
              <a:buNone/>
            </a:pPr>
            <a:endParaRPr sz="2000">
              <a:latin typeface="Open Sans"/>
              <a:ea typeface="Open Sans"/>
              <a:cs typeface="Open Sans"/>
              <a:sym typeface="Open Sans"/>
            </a:endParaRPr>
          </a:p>
          <a:p>
            <a:pPr marL="457200" lvl="0" indent="0" algn="l" rtl="0">
              <a:spcBef>
                <a:spcPts val="0"/>
              </a:spcBef>
              <a:spcAft>
                <a:spcPts val="0"/>
              </a:spcAft>
              <a:buNone/>
            </a:pPr>
            <a:r>
              <a:rPr lang="en-US" sz="2000" i="1">
                <a:latin typeface="Open Sans"/>
                <a:ea typeface="Open Sans"/>
                <a:cs typeface="Open Sans"/>
                <a:sym typeface="Open Sans"/>
              </a:rPr>
              <a:t>Find all the flights going from Los Angeles (LAS) to Chicago Midway International (MDW) on the 3rd January, 2019.</a:t>
            </a:r>
            <a:endParaRPr sz="2000" i="1">
              <a:latin typeface="Open Sans"/>
              <a:ea typeface="Open Sans"/>
              <a:cs typeface="Open Sans"/>
              <a:sym typeface="Open Sans"/>
            </a:endParaRPr>
          </a:p>
          <a:p>
            <a:pPr marL="457200" lvl="0" indent="0" algn="l" rtl="0">
              <a:spcBef>
                <a:spcPts val="0"/>
              </a:spcBef>
              <a:spcAft>
                <a:spcPts val="0"/>
              </a:spcAft>
              <a:buNone/>
            </a:pPr>
            <a:endParaRPr sz="2000">
              <a:latin typeface="Open Sans"/>
              <a:ea typeface="Open Sans"/>
              <a:cs typeface="Open Sans"/>
              <a:sym typeface="Open Sans"/>
            </a:endParaRPr>
          </a:p>
          <a:p>
            <a:pPr marL="457200" lvl="0" indent="-355600" algn="l" rtl="0">
              <a:spcBef>
                <a:spcPts val="0"/>
              </a:spcBef>
              <a:spcAft>
                <a:spcPts val="0"/>
              </a:spcAft>
              <a:buSzPts val="2000"/>
              <a:buFont typeface="Open Sans"/>
              <a:buAutoNum type="arabicPeriod"/>
            </a:pPr>
            <a:r>
              <a:rPr lang="en-US" sz="2000">
                <a:latin typeface="Open Sans"/>
                <a:ea typeface="Open Sans"/>
                <a:cs typeface="Open Sans"/>
                <a:sym typeface="Open Sans"/>
              </a:rPr>
              <a:t>PROFILE the query.</a:t>
            </a:r>
            <a:endParaRPr sz="2000">
              <a:latin typeface="Open Sans"/>
              <a:ea typeface="Open Sans"/>
              <a:cs typeface="Open Sans"/>
              <a:sym typeface="Open Sans"/>
            </a:endParaRPr>
          </a:p>
          <a:p>
            <a:pPr marL="457200" lvl="0" indent="-355600" algn="l" rtl="0">
              <a:spcBef>
                <a:spcPts val="0"/>
              </a:spcBef>
              <a:spcAft>
                <a:spcPts val="0"/>
              </a:spcAft>
              <a:buSzPts val="2000"/>
              <a:buFont typeface="Open Sans"/>
              <a:buAutoNum type="arabicPeriod"/>
            </a:pPr>
            <a:r>
              <a:rPr lang="en-US" sz="2000">
                <a:latin typeface="Open Sans"/>
                <a:ea typeface="Open Sans"/>
                <a:cs typeface="Open Sans"/>
                <a:sym typeface="Open Sans"/>
              </a:rPr>
              <a:t>Refactor the model to improve the query performance.</a:t>
            </a:r>
            <a:endParaRPr sz="2000">
              <a:latin typeface="Open Sans"/>
              <a:ea typeface="Open Sans"/>
              <a:cs typeface="Open Sans"/>
              <a:sym typeface="Open Sans"/>
            </a:endParaRPr>
          </a:p>
          <a:p>
            <a:pPr marL="457200" lvl="0" indent="-355600" algn="l" rtl="0">
              <a:spcBef>
                <a:spcPts val="0"/>
              </a:spcBef>
              <a:spcAft>
                <a:spcPts val="0"/>
              </a:spcAft>
              <a:buSzPts val="2000"/>
              <a:buFont typeface="Open Sans"/>
              <a:buAutoNum type="arabicPeriod"/>
            </a:pPr>
            <a:r>
              <a:rPr lang="en-US" sz="2000">
                <a:latin typeface="Open Sans"/>
                <a:ea typeface="Open Sans"/>
                <a:cs typeface="Open Sans"/>
                <a:sym typeface="Open Sans"/>
              </a:rPr>
              <a:t>PROFILE the queries thus far:</a:t>
            </a:r>
            <a:endParaRPr sz="2000">
              <a:latin typeface="Open Sans"/>
              <a:ea typeface="Open Sans"/>
              <a:cs typeface="Open Sans"/>
              <a:sym typeface="Open Sans"/>
            </a:endParaRPr>
          </a:p>
          <a:p>
            <a:pPr marL="914400" lvl="1" indent="-355600" algn="l" rtl="0">
              <a:spcBef>
                <a:spcPts val="0"/>
              </a:spcBef>
              <a:spcAft>
                <a:spcPts val="0"/>
              </a:spcAft>
              <a:buSzPts val="2000"/>
              <a:buFont typeface="Open Sans"/>
              <a:buAutoNum type="alphaLcPeriod"/>
            </a:pPr>
            <a:r>
              <a:rPr lang="en-US" sz="2000">
                <a:latin typeface="Open Sans"/>
                <a:ea typeface="Open Sans"/>
                <a:cs typeface="Open Sans"/>
                <a:sym typeface="Open Sans"/>
              </a:rPr>
              <a:t>Find all the flights going from Los Angeles (LAS) to Chicago Midway International (MDW) on the 3rd January.</a:t>
            </a:r>
            <a:endParaRPr sz="2000">
              <a:latin typeface="Open Sans"/>
              <a:ea typeface="Open Sans"/>
              <a:cs typeface="Open Sans"/>
              <a:sym typeface="Open Sans"/>
            </a:endParaRPr>
          </a:p>
          <a:p>
            <a:pPr marL="914400" lvl="1" indent="-355600" algn="l" rtl="0">
              <a:spcBef>
                <a:spcPts val="0"/>
              </a:spcBef>
              <a:spcAft>
                <a:spcPts val="0"/>
              </a:spcAft>
              <a:buSzPts val="2000"/>
              <a:buFont typeface="Open Sans"/>
              <a:buAutoNum type="alphaLcPeriod"/>
            </a:pPr>
            <a:r>
              <a:rPr lang="en-US" sz="2000">
                <a:latin typeface="Open Sans"/>
                <a:ea typeface="Open Sans"/>
                <a:cs typeface="Open Sans"/>
                <a:sym typeface="Open Sans"/>
              </a:rPr>
              <a:t>What are the airports and flight information for flight number 1016 for airline WN?</a:t>
            </a:r>
            <a:endParaRPr sz="2000">
              <a:latin typeface="Open Sans"/>
              <a:ea typeface="Open Sans"/>
              <a:cs typeface="Open Sans"/>
              <a:sym typeface="Open Sans"/>
            </a:endParaRPr>
          </a:p>
          <a:p>
            <a:pPr marL="914400" lvl="1" indent="-355600" algn="l" rtl="0">
              <a:spcBef>
                <a:spcPts val="0"/>
              </a:spcBef>
              <a:spcAft>
                <a:spcPts val="0"/>
              </a:spcAft>
              <a:buSzPts val="2000"/>
              <a:buFont typeface="Open Sans"/>
              <a:buAutoNum type="alphaLcPeriod"/>
            </a:pPr>
            <a:r>
              <a:rPr lang="en-US" sz="2000">
                <a:latin typeface="Open Sans"/>
                <a:ea typeface="Open Sans"/>
                <a:cs typeface="Open Sans"/>
                <a:sym typeface="Open Sans"/>
              </a:rPr>
              <a:t>What flights land in LAS?</a:t>
            </a:r>
            <a:endParaRPr sz="2000">
              <a:latin typeface="Open Sans"/>
              <a:ea typeface="Open Sans"/>
              <a:cs typeface="Open Sans"/>
              <a:sym typeface="Open Sans"/>
            </a:endParaRPr>
          </a:p>
          <a:p>
            <a:pPr marL="914400" lvl="0" indent="0" algn="l" rtl="0">
              <a:spcBef>
                <a:spcPts val="0"/>
              </a:spcBef>
              <a:spcAft>
                <a:spcPts val="0"/>
              </a:spcAft>
              <a:buNone/>
            </a:pPr>
            <a:endParaRPr sz="2400">
              <a:latin typeface="Open Sans"/>
              <a:ea typeface="Open Sans"/>
              <a:cs typeface="Open Sans"/>
              <a:sym typeface="Open Sans"/>
            </a:endParaRPr>
          </a:p>
        </p:txBody>
      </p:sp>
    </p:spTree>
    <p:extLst>
      <p:ext uri="{BB962C8B-B14F-4D97-AF65-F5344CB8AC3E}">
        <p14:creationId xmlns:p14="http://schemas.microsoft.com/office/powerpoint/2010/main" val="12089231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9"/>
          <p:cNvSpPr txBox="1"/>
          <p:nvPr/>
        </p:nvSpPr>
        <p:spPr>
          <a:xfrm>
            <a:off x="740875" y="2944000"/>
            <a:ext cx="7857300" cy="1598700"/>
          </a:xfrm>
          <a:prstGeom prst="rect">
            <a:avLst/>
          </a:prstGeom>
          <a:solidFill>
            <a:srgbClr val="D9EAD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ourier New"/>
                <a:ea typeface="Courier New"/>
                <a:cs typeface="Courier New"/>
                <a:sym typeface="Courier New"/>
              </a:rPr>
              <a:t>MATCH (origin:Airport {code: 'LAS'})  </a:t>
            </a:r>
            <a:endParaRPr sz="1800">
              <a:latin typeface="Courier New"/>
              <a:ea typeface="Courier New"/>
              <a:cs typeface="Courier New"/>
              <a:sym typeface="Courier New"/>
            </a:endParaRPr>
          </a:p>
          <a:p>
            <a:pPr marL="0" lvl="0" indent="0" algn="l" rtl="0">
              <a:spcBef>
                <a:spcPts val="0"/>
              </a:spcBef>
              <a:spcAft>
                <a:spcPts val="0"/>
              </a:spcAft>
              <a:buNone/>
            </a:pPr>
            <a:r>
              <a:rPr lang="en-US" sz="1800">
                <a:latin typeface="Courier New"/>
                <a:ea typeface="Courier New"/>
                <a:cs typeface="Courier New"/>
                <a:sym typeface="Courier New"/>
              </a:rPr>
              <a:t>    &lt;-[:ORIGINATES_FROM]-(flight:Flight)-[:LANDS_IN]-&gt;</a:t>
            </a:r>
            <a:endParaRPr sz="1800">
              <a:latin typeface="Courier New"/>
              <a:ea typeface="Courier New"/>
              <a:cs typeface="Courier New"/>
              <a:sym typeface="Courier New"/>
            </a:endParaRPr>
          </a:p>
          <a:p>
            <a:pPr marL="0" lvl="0" indent="0" algn="l" rtl="0">
              <a:spcBef>
                <a:spcPts val="0"/>
              </a:spcBef>
              <a:spcAft>
                <a:spcPts val="0"/>
              </a:spcAft>
              <a:buNone/>
            </a:pPr>
            <a:r>
              <a:rPr lang="en-US" sz="1800">
                <a:latin typeface="Courier New"/>
                <a:ea typeface="Courier New"/>
                <a:cs typeface="Courier New"/>
                <a:sym typeface="Courier New"/>
              </a:rPr>
              <a:t>    (destination:Airport {code: 'MDW'})</a:t>
            </a:r>
            <a:endParaRPr sz="1800">
              <a:latin typeface="Courier New"/>
              <a:ea typeface="Courier New"/>
              <a:cs typeface="Courier New"/>
              <a:sym typeface="Courier New"/>
            </a:endParaRPr>
          </a:p>
          <a:p>
            <a:pPr marL="0" lvl="0" indent="0" algn="l" rtl="0">
              <a:spcBef>
                <a:spcPts val="0"/>
              </a:spcBef>
              <a:spcAft>
                <a:spcPts val="0"/>
              </a:spcAft>
              <a:buNone/>
            </a:pPr>
            <a:r>
              <a:rPr lang="en-US" sz="1800">
                <a:latin typeface="Courier New"/>
                <a:ea typeface="Courier New"/>
                <a:cs typeface="Courier New"/>
                <a:sym typeface="Courier New"/>
              </a:rPr>
              <a:t>WHERE flight.date = '2019-1-3'</a:t>
            </a:r>
            <a:endParaRPr sz="1800">
              <a:latin typeface="Courier New"/>
              <a:ea typeface="Courier New"/>
              <a:cs typeface="Courier New"/>
              <a:sym typeface="Courier New"/>
            </a:endParaRPr>
          </a:p>
          <a:p>
            <a:pPr marL="0" lvl="0" indent="0" algn="l" rtl="0">
              <a:spcBef>
                <a:spcPts val="0"/>
              </a:spcBef>
              <a:spcAft>
                <a:spcPts val="0"/>
              </a:spcAft>
              <a:buNone/>
            </a:pPr>
            <a:r>
              <a:rPr lang="en-US" sz="1800">
                <a:latin typeface="Courier New"/>
                <a:ea typeface="Courier New"/>
                <a:cs typeface="Courier New"/>
                <a:sym typeface="Courier New"/>
              </a:rPr>
              <a:t>RETURN origin, destination, flight</a:t>
            </a:r>
            <a:endParaRPr sz="1800">
              <a:latin typeface="Courier New"/>
              <a:ea typeface="Courier New"/>
              <a:cs typeface="Courier New"/>
              <a:sym typeface="Courier New"/>
            </a:endParaRPr>
          </a:p>
        </p:txBody>
      </p:sp>
      <p:sp>
        <p:nvSpPr>
          <p:cNvPr id="228" name="Google Shape;228;p29"/>
          <p:cNvSpPr txBox="1"/>
          <p:nvPr/>
        </p:nvSpPr>
        <p:spPr>
          <a:xfrm rot="-258">
            <a:off x="2179590" y="1089946"/>
            <a:ext cx="3996900" cy="1155300"/>
          </a:xfrm>
          <a:prstGeom prst="rect">
            <a:avLst/>
          </a:prstGeom>
          <a:solidFill>
            <a:srgbClr val="D0E0E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r>
              <a:rPr lang="en-US" sz="1800" b="1">
                <a:latin typeface="Calibri"/>
                <a:ea typeface="Calibri"/>
                <a:cs typeface="Calibri"/>
                <a:sym typeface="Calibri"/>
              </a:rPr>
              <a:t>Question</a:t>
            </a:r>
            <a:r>
              <a:rPr lang="en-US" sz="1800">
                <a:latin typeface="Calibri"/>
                <a:ea typeface="Calibri"/>
                <a:cs typeface="Calibri"/>
                <a:sym typeface="Calibri"/>
              </a:rPr>
              <a:t>: What are the flights from Los Angeles (LAS) to Chicago International (MDW) on January 3, 2019?</a:t>
            </a:r>
            <a:endParaRPr sz="1800">
              <a:solidFill>
                <a:srgbClr val="000000"/>
              </a:solidFill>
              <a:latin typeface="Calibri"/>
              <a:ea typeface="Calibri"/>
              <a:cs typeface="Calibri"/>
              <a:sym typeface="Calibri"/>
            </a:endParaRPr>
          </a:p>
        </p:txBody>
      </p:sp>
      <p:sp>
        <p:nvSpPr>
          <p:cNvPr id="229" name="Google Shape;229;p29"/>
          <p:cNvSpPr txBox="1">
            <a:spLocks noGrp="1"/>
          </p:cNvSpPr>
          <p:nvPr>
            <p:ph type="title"/>
          </p:nvPr>
        </p:nvSpPr>
        <p:spPr>
          <a:xfrm>
            <a:off x="247525" y="213418"/>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Create the query</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230" name="Google Shape;230;p29"/>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153</a:t>
            </a:fld>
            <a:endParaRPr/>
          </a:p>
        </p:txBody>
      </p:sp>
    </p:spTree>
    <p:extLst>
      <p:ext uri="{BB962C8B-B14F-4D97-AF65-F5344CB8AC3E}">
        <p14:creationId xmlns:p14="http://schemas.microsoft.com/office/powerpoint/2010/main" val="28679844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247525" y="213418"/>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Do we need to change the model?</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236" name="Google Shape;236;p30"/>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154</a:t>
            </a:fld>
            <a:endParaRPr/>
          </a:p>
        </p:txBody>
      </p:sp>
      <p:grpSp>
        <p:nvGrpSpPr>
          <p:cNvPr id="237" name="Google Shape;237;p30"/>
          <p:cNvGrpSpPr/>
          <p:nvPr/>
        </p:nvGrpSpPr>
        <p:grpSpPr>
          <a:xfrm>
            <a:off x="440025" y="773218"/>
            <a:ext cx="7600798" cy="4065483"/>
            <a:chOff x="440025" y="773218"/>
            <a:chExt cx="7600798" cy="4065483"/>
          </a:xfrm>
        </p:grpSpPr>
        <p:pic>
          <p:nvPicPr>
            <p:cNvPr id="238" name="Google Shape;238;p30"/>
            <p:cNvPicPr preferRelativeResize="0"/>
            <p:nvPr/>
          </p:nvPicPr>
          <p:blipFill>
            <a:blip r:embed="rId3">
              <a:alphaModFix/>
            </a:blip>
            <a:stretch>
              <a:fillRect/>
            </a:stretch>
          </p:blipFill>
          <p:spPr>
            <a:xfrm>
              <a:off x="6134200" y="773218"/>
              <a:ext cx="1906623" cy="4065483"/>
            </a:xfrm>
            <a:prstGeom prst="rect">
              <a:avLst/>
            </a:prstGeom>
            <a:noFill/>
            <a:ln w="28575" cap="flat" cmpd="sng">
              <a:solidFill>
                <a:srgbClr val="999999"/>
              </a:solidFill>
              <a:prstDash val="solid"/>
              <a:round/>
              <a:headEnd type="none" w="sm" len="sm"/>
              <a:tailEnd type="none" w="sm" len="sm"/>
            </a:ln>
          </p:spPr>
        </p:pic>
        <p:sp>
          <p:nvSpPr>
            <p:cNvPr id="239" name="Google Shape;239;p30"/>
            <p:cNvSpPr txBox="1"/>
            <p:nvPr/>
          </p:nvSpPr>
          <p:spPr>
            <a:xfrm>
              <a:off x="440025" y="1850875"/>
              <a:ext cx="4932300" cy="1418400"/>
            </a:xfrm>
            <a:prstGeom prst="rect">
              <a:avLst/>
            </a:prstGeom>
            <a:solidFill>
              <a:srgbClr val="D9EAD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ourier New"/>
                  <a:ea typeface="Courier New"/>
                  <a:cs typeface="Courier New"/>
                  <a:sym typeface="Courier New"/>
                </a:rPr>
                <a:t>PROFILE MATCH (origin:Airport {code: 'LAS'})  </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    &lt;-[:ORIGINATES_FROM]-(flight:Flight)-</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    [:LANDS_IN]-&gt;</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    (destination:Airport {code: 'MDW'})</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WHERE flight.date = '2019-1-3'</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RETURN origin, destination, flight</a:t>
              </a:r>
              <a:endParaRPr>
                <a:latin typeface="Courier New"/>
                <a:ea typeface="Courier New"/>
                <a:cs typeface="Courier New"/>
                <a:sym typeface="Courier New"/>
              </a:endParaRPr>
            </a:p>
          </p:txBody>
        </p:sp>
        <p:sp>
          <p:nvSpPr>
            <p:cNvPr id="240" name="Google Shape;240;p30"/>
            <p:cNvSpPr txBox="1"/>
            <p:nvPr/>
          </p:nvSpPr>
          <p:spPr>
            <a:xfrm rot="-258">
              <a:off x="628525" y="773374"/>
              <a:ext cx="3996900" cy="983100"/>
            </a:xfrm>
            <a:prstGeom prst="rect">
              <a:avLst/>
            </a:prstGeom>
            <a:solidFill>
              <a:srgbClr val="D0E0E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r>
                <a:rPr lang="en-US" sz="1800" b="1">
                  <a:latin typeface="Calibri"/>
                  <a:ea typeface="Calibri"/>
                  <a:cs typeface="Calibri"/>
                  <a:sym typeface="Calibri"/>
                </a:rPr>
                <a:t>Question</a:t>
              </a:r>
              <a:r>
                <a:rPr lang="en-US" sz="1800">
                  <a:latin typeface="Calibri"/>
                  <a:ea typeface="Calibri"/>
                  <a:cs typeface="Calibri"/>
                  <a:sym typeface="Calibri"/>
                </a:rPr>
                <a:t>: What are the flights from Los Angeles (LAS) to Chicago International (MDW) on January 3, 2019?</a:t>
              </a:r>
              <a:endParaRPr sz="1800">
                <a:solidFill>
                  <a:srgbClr val="000000"/>
                </a:solidFill>
                <a:latin typeface="Calibri"/>
                <a:ea typeface="Calibri"/>
                <a:cs typeface="Calibri"/>
                <a:sym typeface="Calibri"/>
              </a:endParaRPr>
            </a:p>
          </p:txBody>
        </p:sp>
        <p:sp>
          <p:nvSpPr>
            <p:cNvPr id="241" name="Google Shape;241;p30"/>
            <p:cNvSpPr/>
            <p:nvPr/>
          </p:nvSpPr>
          <p:spPr>
            <a:xfrm>
              <a:off x="7112000" y="4646850"/>
              <a:ext cx="895200" cy="151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2" name="Google Shape;242;p30"/>
            <p:cNvPicPr preferRelativeResize="0"/>
            <p:nvPr/>
          </p:nvPicPr>
          <p:blipFill>
            <a:blip r:embed="rId4">
              <a:alphaModFix/>
            </a:blip>
            <a:stretch>
              <a:fillRect/>
            </a:stretch>
          </p:blipFill>
          <p:spPr>
            <a:xfrm>
              <a:off x="1045950" y="3556050"/>
              <a:ext cx="4287373" cy="1199444"/>
            </a:xfrm>
            <a:prstGeom prst="rect">
              <a:avLst/>
            </a:prstGeom>
            <a:noFill/>
            <a:ln>
              <a:noFill/>
            </a:ln>
          </p:spPr>
        </p:pic>
      </p:grpSp>
    </p:spTree>
    <p:extLst>
      <p:ext uri="{BB962C8B-B14F-4D97-AF65-F5344CB8AC3E}">
        <p14:creationId xmlns:p14="http://schemas.microsoft.com/office/powerpoint/2010/main" val="18540688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1"/>
          <p:cNvSpPr txBox="1">
            <a:spLocks noGrp="1"/>
          </p:cNvSpPr>
          <p:nvPr>
            <p:ph type="title"/>
          </p:nvPr>
        </p:nvSpPr>
        <p:spPr>
          <a:xfrm>
            <a:off x="350400" y="213418"/>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Creating AirportDay nodes</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248" name="Google Shape;248;p31"/>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155</a:t>
            </a:fld>
            <a:endParaRPr/>
          </a:p>
        </p:txBody>
      </p:sp>
      <p:pic>
        <p:nvPicPr>
          <p:cNvPr id="249" name="Google Shape;249;p31"/>
          <p:cNvPicPr preferRelativeResize="0"/>
          <p:nvPr/>
        </p:nvPicPr>
        <p:blipFill>
          <a:blip r:embed="rId3">
            <a:alphaModFix/>
          </a:blip>
          <a:stretch>
            <a:fillRect/>
          </a:stretch>
        </p:blipFill>
        <p:spPr>
          <a:xfrm>
            <a:off x="526724" y="774490"/>
            <a:ext cx="3271850" cy="3594522"/>
          </a:xfrm>
          <a:prstGeom prst="rect">
            <a:avLst/>
          </a:prstGeom>
          <a:noFill/>
          <a:ln>
            <a:noFill/>
          </a:ln>
        </p:spPr>
      </p:pic>
      <p:pic>
        <p:nvPicPr>
          <p:cNvPr id="250" name="Google Shape;250;p31"/>
          <p:cNvPicPr preferRelativeResize="0"/>
          <p:nvPr/>
        </p:nvPicPr>
        <p:blipFill>
          <a:blip r:embed="rId4">
            <a:alphaModFix/>
          </a:blip>
          <a:stretch>
            <a:fillRect/>
          </a:stretch>
        </p:blipFill>
        <p:spPr>
          <a:xfrm>
            <a:off x="4739725" y="893575"/>
            <a:ext cx="4051148" cy="3055201"/>
          </a:xfrm>
          <a:prstGeom prst="rect">
            <a:avLst/>
          </a:prstGeom>
          <a:noFill/>
          <a:ln>
            <a:noFill/>
          </a:ln>
        </p:spPr>
      </p:pic>
      <p:sp>
        <p:nvSpPr>
          <p:cNvPr id="251" name="Google Shape;251;p31"/>
          <p:cNvSpPr txBox="1"/>
          <p:nvPr/>
        </p:nvSpPr>
        <p:spPr>
          <a:xfrm>
            <a:off x="3883350" y="2005975"/>
            <a:ext cx="771600" cy="14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200">
                <a:solidFill>
                  <a:srgbClr val="666666"/>
                </a:solidFill>
                <a:latin typeface="Open Sans"/>
                <a:ea typeface="Open Sans"/>
                <a:cs typeface="Open Sans"/>
                <a:sym typeface="Open Sans"/>
              </a:rPr>
              <a:t>+</a:t>
            </a:r>
            <a:endParaRPr sz="7200">
              <a:solidFill>
                <a:srgbClr val="666666"/>
              </a:solidFill>
              <a:latin typeface="Open Sans"/>
              <a:ea typeface="Open Sans"/>
              <a:cs typeface="Open Sans"/>
              <a:sym typeface="Open Sans"/>
            </a:endParaRPr>
          </a:p>
        </p:txBody>
      </p:sp>
      <p:sp>
        <p:nvSpPr>
          <p:cNvPr id="252" name="Google Shape;252;p31"/>
          <p:cNvSpPr txBox="1"/>
          <p:nvPr/>
        </p:nvSpPr>
        <p:spPr>
          <a:xfrm>
            <a:off x="310950" y="4294075"/>
            <a:ext cx="8522100" cy="7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Open Sans"/>
                <a:ea typeface="Open Sans"/>
                <a:cs typeface="Open Sans"/>
                <a:sym typeface="Open Sans"/>
              </a:rPr>
              <a:t>Note</a:t>
            </a:r>
            <a:r>
              <a:rPr lang="en-US">
                <a:latin typeface="Open Sans"/>
                <a:ea typeface="Open Sans"/>
                <a:cs typeface="Open Sans"/>
                <a:sym typeface="Open Sans"/>
              </a:rPr>
              <a:t>:  You only pull out a node if you are going to query through it, otherwise a property will suffice.</a:t>
            </a:r>
            <a:endParaRPr>
              <a:latin typeface="Open Sans"/>
              <a:ea typeface="Open Sans"/>
              <a:cs typeface="Open Sans"/>
              <a:sym typeface="Open Sans"/>
            </a:endParaRPr>
          </a:p>
        </p:txBody>
      </p:sp>
    </p:spTree>
    <p:extLst>
      <p:ext uri="{BB962C8B-B14F-4D97-AF65-F5344CB8AC3E}">
        <p14:creationId xmlns:p14="http://schemas.microsoft.com/office/powerpoint/2010/main" val="28948095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p:nvPr/>
        </p:nvSpPr>
        <p:spPr>
          <a:xfrm>
            <a:off x="5580700" y="2157850"/>
            <a:ext cx="3111900" cy="1080000"/>
          </a:xfrm>
          <a:prstGeom prst="rect">
            <a:avLst/>
          </a:prstGeom>
          <a:solidFill>
            <a:srgbClr val="D9EAD3"/>
          </a:solidFill>
          <a:ln w="9525"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txBox="1"/>
          <p:nvPr/>
        </p:nvSpPr>
        <p:spPr>
          <a:xfrm>
            <a:off x="5083175" y="1135625"/>
            <a:ext cx="3609300" cy="8568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Open Sans"/>
              <a:buAutoNum type="arabicPeriod"/>
            </a:pPr>
            <a:r>
              <a:rPr lang="en-US" sz="1600">
                <a:latin typeface="Open Sans"/>
                <a:ea typeface="Open Sans"/>
                <a:cs typeface="Open Sans"/>
                <a:sym typeface="Open Sans"/>
              </a:rPr>
              <a:t>Create unique constraint on AirportDay nodes using date and Airport code. </a:t>
            </a:r>
            <a:endParaRPr sz="1600">
              <a:latin typeface="Open Sans"/>
              <a:ea typeface="Open Sans"/>
              <a:cs typeface="Open Sans"/>
              <a:sym typeface="Open Sans"/>
            </a:endParaRPr>
          </a:p>
          <a:p>
            <a:pPr marL="457200" lvl="0" indent="0" algn="l" rtl="0">
              <a:spcBef>
                <a:spcPts val="0"/>
              </a:spcBef>
              <a:spcAft>
                <a:spcPts val="0"/>
              </a:spcAft>
              <a:buNone/>
            </a:pPr>
            <a:endParaRPr sz="1600">
              <a:latin typeface="Open Sans"/>
              <a:ea typeface="Open Sans"/>
              <a:cs typeface="Open Sans"/>
              <a:sym typeface="Open Sans"/>
            </a:endParaRPr>
          </a:p>
          <a:p>
            <a:pPr marL="457200" lvl="0" indent="0" algn="l" rtl="0">
              <a:spcBef>
                <a:spcPts val="0"/>
              </a:spcBef>
              <a:spcAft>
                <a:spcPts val="0"/>
              </a:spcAft>
              <a:buNone/>
            </a:pPr>
            <a:r>
              <a:rPr lang="en-US" sz="1600">
                <a:latin typeface="Courier New"/>
                <a:ea typeface="Courier New"/>
                <a:cs typeface="Courier New"/>
                <a:sym typeface="Courier New"/>
              </a:rPr>
              <a:t>CREATE CONSTRAINT ON (a:AirportDay)</a:t>
            </a:r>
            <a:endParaRPr sz="1600">
              <a:latin typeface="Courier New"/>
              <a:ea typeface="Courier New"/>
              <a:cs typeface="Courier New"/>
              <a:sym typeface="Courier New"/>
            </a:endParaRPr>
          </a:p>
          <a:p>
            <a:pPr marL="457200" lvl="0" indent="0" algn="l" rtl="0">
              <a:spcBef>
                <a:spcPts val="0"/>
              </a:spcBef>
              <a:spcAft>
                <a:spcPts val="0"/>
              </a:spcAft>
              <a:buNone/>
            </a:pPr>
            <a:r>
              <a:rPr lang="en-US" sz="1600">
                <a:latin typeface="Courier New"/>
                <a:ea typeface="Courier New"/>
                <a:cs typeface="Courier New"/>
                <a:sym typeface="Courier New"/>
              </a:rPr>
              <a:t>ASSERT a.airportDayId IS UNIQUE</a:t>
            </a:r>
            <a:endParaRPr sz="1600">
              <a:latin typeface="Courier New"/>
              <a:ea typeface="Courier New"/>
              <a:cs typeface="Courier New"/>
              <a:sym typeface="Courier New"/>
            </a:endParaRPr>
          </a:p>
          <a:p>
            <a:pPr marL="457200" lvl="0" indent="0" algn="l" rtl="0">
              <a:spcBef>
                <a:spcPts val="0"/>
              </a:spcBef>
              <a:spcAft>
                <a:spcPts val="0"/>
              </a:spcAft>
              <a:buNone/>
            </a:pPr>
            <a:endParaRPr sz="1600">
              <a:latin typeface="Open Sans"/>
              <a:ea typeface="Open Sans"/>
              <a:cs typeface="Open Sans"/>
              <a:sym typeface="Open Sans"/>
            </a:endParaRPr>
          </a:p>
          <a:p>
            <a:pPr marL="457200" lvl="0" indent="-330200" algn="l" rtl="0">
              <a:spcBef>
                <a:spcPts val="0"/>
              </a:spcBef>
              <a:spcAft>
                <a:spcPts val="0"/>
              </a:spcAft>
              <a:buSzPts val="1600"/>
              <a:buFont typeface="Open Sans"/>
              <a:buAutoNum type="arabicPeriod"/>
            </a:pPr>
            <a:r>
              <a:rPr lang="en-US" sz="1600">
                <a:latin typeface="Open Sans"/>
                <a:ea typeface="Open Sans"/>
                <a:cs typeface="Open Sans"/>
                <a:sym typeface="Open Sans"/>
              </a:rPr>
              <a:t>Create the AirportDay nodes and its relationships to flights as well as its relationship to an Airport.</a:t>
            </a:r>
            <a:endParaRPr sz="1600">
              <a:latin typeface="Open Sans"/>
              <a:ea typeface="Open Sans"/>
              <a:cs typeface="Open Sans"/>
              <a:sym typeface="Open Sans"/>
            </a:endParaRPr>
          </a:p>
          <a:p>
            <a:pPr marL="457200" lvl="0" indent="0" algn="l" rtl="0">
              <a:spcBef>
                <a:spcPts val="0"/>
              </a:spcBef>
              <a:spcAft>
                <a:spcPts val="0"/>
              </a:spcAft>
              <a:buNone/>
            </a:pPr>
            <a:endParaRPr sz="1600">
              <a:latin typeface="Open Sans"/>
              <a:ea typeface="Open Sans"/>
              <a:cs typeface="Open Sans"/>
              <a:sym typeface="Open Sans"/>
            </a:endParaRPr>
          </a:p>
          <a:p>
            <a:pPr marL="457200" lvl="0" indent="-330200" algn="l" rtl="0">
              <a:spcBef>
                <a:spcPts val="0"/>
              </a:spcBef>
              <a:spcAft>
                <a:spcPts val="0"/>
              </a:spcAft>
              <a:buSzPts val="1600"/>
              <a:buFont typeface="Open Sans"/>
              <a:buAutoNum type="arabicPeriod"/>
            </a:pPr>
            <a:r>
              <a:rPr lang="en-US" sz="1600">
                <a:latin typeface="Open Sans"/>
                <a:ea typeface="Open Sans"/>
                <a:cs typeface="Open Sans"/>
                <a:sym typeface="Open Sans"/>
              </a:rPr>
              <a:t>PROFILE query.</a:t>
            </a:r>
            <a:endParaRPr sz="1600">
              <a:latin typeface="Open Sans"/>
              <a:ea typeface="Open Sans"/>
              <a:cs typeface="Open Sans"/>
              <a:sym typeface="Open Sans"/>
            </a:endParaRPr>
          </a:p>
          <a:p>
            <a:pPr marL="457200" lvl="0" indent="0" algn="l" rtl="0">
              <a:spcBef>
                <a:spcPts val="0"/>
              </a:spcBef>
              <a:spcAft>
                <a:spcPts val="0"/>
              </a:spcAft>
              <a:buNone/>
            </a:pPr>
            <a:endParaRPr sz="1800">
              <a:latin typeface="Open Sans"/>
              <a:ea typeface="Open Sans"/>
              <a:cs typeface="Open Sans"/>
              <a:sym typeface="Open Sans"/>
            </a:endParaRPr>
          </a:p>
        </p:txBody>
      </p:sp>
      <p:sp>
        <p:nvSpPr>
          <p:cNvPr id="259" name="Google Shape;259;p32"/>
          <p:cNvSpPr txBox="1">
            <a:spLocks noGrp="1"/>
          </p:cNvSpPr>
          <p:nvPr>
            <p:ph type="title"/>
          </p:nvPr>
        </p:nvSpPr>
        <p:spPr>
          <a:xfrm>
            <a:off x="274275" y="113868"/>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Steps: Refactoring the model to create AirportDay nodes from Flight nodes properties</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260" name="Google Shape;260;p32"/>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156</a:t>
            </a:fld>
            <a:endParaRPr/>
          </a:p>
        </p:txBody>
      </p:sp>
      <p:sp>
        <p:nvSpPr>
          <p:cNvPr id="261" name="Google Shape;261;p32"/>
          <p:cNvSpPr/>
          <p:nvPr/>
        </p:nvSpPr>
        <p:spPr>
          <a:xfrm>
            <a:off x="2398150" y="2335075"/>
            <a:ext cx="428700" cy="559800"/>
          </a:xfrm>
          <a:prstGeom prst="downArrow">
            <a:avLst>
              <a:gd name="adj1" fmla="val 50000"/>
              <a:gd name="adj2" fmla="val 50000"/>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 name="Google Shape;262;p32"/>
          <p:cNvPicPr preferRelativeResize="0"/>
          <p:nvPr/>
        </p:nvPicPr>
        <p:blipFill>
          <a:blip r:embed="rId3">
            <a:alphaModFix/>
          </a:blip>
          <a:stretch>
            <a:fillRect/>
          </a:stretch>
        </p:blipFill>
        <p:spPr>
          <a:xfrm>
            <a:off x="274275" y="1135625"/>
            <a:ext cx="4287373" cy="1199444"/>
          </a:xfrm>
          <a:prstGeom prst="rect">
            <a:avLst/>
          </a:prstGeom>
          <a:noFill/>
          <a:ln>
            <a:noFill/>
          </a:ln>
        </p:spPr>
      </p:pic>
      <p:pic>
        <p:nvPicPr>
          <p:cNvPr id="263" name="Google Shape;263;p32"/>
          <p:cNvPicPr preferRelativeResize="0"/>
          <p:nvPr/>
        </p:nvPicPr>
        <p:blipFill>
          <a:blip r:embed="rId4">
            <a:alphaModFix/>
          </a:blip>
          <a:stretch>
            <a:fillRect/>
          </a:stretch>
        </p:blipFill>
        <p:spPr>
          <a:xfrm>
            <a:off x="526732" y="2983150"/>
            <a:ext cx="3898469" cy="1879351"/>
          </a:xfrm>
          <a:prstGeom prst="rect">
            <a:avLst/>
          </a:prstGeom>
          <a:noFill/>
          <a:ln>
            <a:noFill/>
          </a:ln>
        </p:spPr>
      </p:pic>
    </p:spTree>
    <p:extLst>
      <p:ext uri="{BB962C8B-B14F-4D97-AF65-F5344CB8AC3E}">
        <p14:creationId xmlns:p14="http://schemas.microsoft.com/office/powerpoint/2010/main" val="23884572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3"/>
          <p:cNvSpPr txBox="1"/>
          <p:nvPr/>
        </p:nvSpPr>
        <p:spPr>
          <a:xfrm>
            <a:off x="731525" y="1264375"/>
            <a:ext cx="7597200" cy="3259500"/>
          </a:xfrm>
          <a:prstGeom prst="rect">
            <a:avLst/>
          </a:prstGeom>
          <a:solidFill>
            <a:srgbClr val="D9EAD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Courier New"/>
                <a:ea typeface="Courier New"/>
                <a:cs typeface="Courier New"/>
                <a:sym typeface="Courier New"/>
              </a:rPr>
              <a:t>MATCH (</a:t>
            </a:r>
            <a:r>
              <a:rPr lang="en-US" sz="1600" dirty="0" err="1">
                <a:latin typeface="Courier New"/>
                <a:ea typeface="Courier New"/>
                <a:cs typeface="Courier New"/>
                <a:sym typeface="Courier New"/>
              </a:rPr>
              <a:t>origin:Airport</a:t>
            </a:r>
            <a:r>
              <a:rPr lang="en-US" sz="1600" dirty="0">
                <a:latin typeface="Courier New"/>
                <a:ea typeface="Courier New"/>
                <a:cs typeface="Courier New"/>
                <a:sym typeface="Courier New"/>
              </a:rPr>
              <a:t>)&lt;-[:ORIGINATES_FROM]-(</a:t>
            </a:r>
            <a:r>
              <a:rPr lang="en-US" sz="1600" dirty="0" err="1">
                <a:latin typeface="Courier New"/>
                <a:ea typeface="Courier New"/>
                <a:cs typeface="Courier New"/>
                <a:sym typeface="Courier New"/>
              </a:rPr>
              <a:t>flight:Flight</a:t>
            </a:r>
            <a:r>
              <a:rPr lang="en-US" sz="1600" dirty="0">
                <a:latin typeface="Courier New"/>
                <a:ea typeface="Courier New"/>
                <a:cs typeface="Courier New"/>
                <a:sym typeface="Courier New"/>
              </a:rPr>
              <a:t>)-</a:t>
            </a:r>
            <a:endParaRPr sz="1600" dirty="0">
              <a:latin typeface="Courier New"/>
              <a:ea typeface="Courier New"/>
              <a:cs typeface="Courier New"/>
              <a:sym typeface="Courier New"/>
            </a:endParaRPr>
          </a:p>
          <a:p>
            <a:pPr marL="0" lvl="0" indent="0" algn="l" rtl="0">
              <a:spcBef>
                <a:spcPts val="0"/>
              </a:spcBef>
              <a:spcAft>
                <a:spcPts val="0"/>
              </a:spcAft>
              <a:buNone/>
            </a:pPr>
            <a:r>
              <a:rPr lang="en-US" sz="1600" dirty="0">
                <a:latin typeface="Courier New"/>
                <a:ea typeface="Courier New"/>
                <a:cs typeface="Courier New"/>
                <a:sym typeface="Courier New"/>
              </a:rPr>
              <a:t>       [:LANDS_IN]-&gt;(</a:t>
            </a:r>
            <a:r>
              <a:rPr lang="en-US" sz="1600" dirty="0" err="1">
                <a:latin typeface="Courier New"/>
                <a:ea typeface="Courier New"/>
                <a:cs typeface="Courier New"/>
                <a:sym typeface="Courier New"/>
              </a:rPr>
              <a:t>destination:Airport</a:t>
            </a:r>
            <a:r>
              <a:rPr lang="en-US" sz="1600" dirty="0">
                <a:latin typeface="Courier New"/>
                <a:ea typeface="Courier New"/>
                <a:cs typeface="Courier New"/>
                <a:sym typeface="Courier New"/>
              </a:rPr>
              <a:t>)</a:t>
            </a:r>
            <a:endParaRPr sz="1600" dirty="0">
              <a:latin typeface="Courier New"/>
              <a:ea typeface="Courier New"/>
              <a:cs typeface="Courier New"/>
              <a:sym typeface="Courier New"/>
            </a:endParaRPr>
          </a:p>
          <a:p>
            <a:pPr marL="0" lvl="0" indent="0" algn="l" rtl="0">
              <a:spcBef>
                <a:spcPts val="0"/>
              </a:spcBef>
              <a:spcAft>
                <a:spcPts val="0"/>
              </a:spcAft>
              <a:buNone/>
            </a:pPr>
            <a:r>
              <a:rPr lang="en-US" sz="1600" dirty="0">
                <a:latin typeface="Courier New"/>
                <a:ea typeface="Courier New"/>
                <a:cs typeface="Courier New"/>
                <a:sym typeface="Courier New"/>
              </a:rPr>
              <a:t>MERGE (</a:t>
            </a:r>
            <a:r>
              <a:rPr lang="en-US" sz="1600" dirty="0" err="1">
                <a:latin typeface="Courier New"/>
                <a:ea typeface="Courier New"/>
                <a:cs typeface="Courier New"/>
                <a:sym typeface="Courier New"/>
              </a:rPr>
              <a:t>originAirportDay:AirportDay</a:t>
            </a:r>
            <a:r>
              <a:rPr lang="en-US" sz="1600" dirty="0">
                <a:latin typeface="Courier New"/>
                <a:ea typeface="Courier New"/>
                <a:cs typeface="Courier New"/>
                <a:sym typeface="Courier New"/>
              </a:rPr>
              <a:t> </a:t>
            </a:r>
            <a:endParaRPr sz="1600" dirty="0">
              <a:latin typeface="Courier New"/>
              <a:ea typeface="Courier New"/>
              <a:cs typeface="Courier New"/>
              <a:sym typeface="Courier New"/>
            </a:endParaRPr>
          </a:p>
          <a:p>
            <a:pPr marL="0" lvl="0" indent="0" algn="l" rtl="0">
              <a:spcBef>
                <a:spcPts val="0"/>
              </a:spcBef>
              <a:spcAft>
                <a:spcPts val="0"/>
              </a:spcAft>
              <a:buNone/>
            </a:pPr>
            <a:r>
              <a:rPr lang="en-US" sz="1600" dirty="0">
                <a:latin typeface="Courier New"/>
                <a:ea typeface="Courier New"/>
                <a:cs typeface="Courier New"/>
                <a:sym typeface="Courier New"/>
              </a:rPr>
              <a:t>      {</a:t>
            </a:r>
            <a:r>
              <a:rPr lang="en-US" sz="1600" dirty="0" err="1">
                <a:latin typeface="Courier New"/>
                <a:ea typeface="Courier New"/>
                <a:cs typeface="Courier New"/>
                <a:sym typeface="Courier New"/>
              </a:rPr>
              <a:t>airportDayId</a:t>
            </a:r>
            <a:r>
              <a:rPr lang="en-US" sz="1600" dirty="0">
                <a:latin typeface="Courier New"/>
                <a:ea typeface="Courier New"/>
                <a:cs typeface="Courier New"/>
                <a:sym typeface="Courier New"/>
              </a:rPr>
              <a:t>: </a:t>
            </a:r>
            <a:r>
              <a:rPr lang="en-US" sz="1600" dirty="0" err="1">
                <a:latin typeface="Courier New"/>
                <a:ea typeface="Courier New"/>
                <a:cs typeface="Courier New"/>
                <a:sym typeface="Courier New"/>
              </a:rPr>
              <a:t>origin.code</a:t>
            </a:r>
            <a:r>
              <a:rPr lang="en-US" sz="1600" dirty="0">
                <a:latin typeface="Courier New"/>
                <a:ea typeface="Courier New"/>
                <a:cs typeface="Courier New"/>
                <a:sym typeface="Courier New"/>
              </a:rPr>
              <a:t> + '_' + </a:t>
            </a:r>
            <a:r>
              <a:rPr lang="en-US" sz="1600" dirty="0" err="1">
                <a:latin typeface="Courier New"/>
                <a:ea typeface="Courier New"/>
                <a:cs typeface="Courier New"/>
                <a:sym typeface="Courier New"/>
              </a:rPr>
              <a:t>flight.date</a:t>
            </a:r>
            <a:r>
              <a:rPr lang="en-US" sz="1600" dirty="0">
                <a:latin typeface="Courier New"/>
                <a:ea typeface="Courier New"/>
                <a:cs typeface="Courier New"/>
                <a:sym typeface="Courier New"/>
              </a:rPr>
              <a:t>})</a:t>
            </a:r>
            <a:endParaRPr sz="1600" dirty="0">
              <a:latin typeface="Courier New"/>
              <a:ea typeface="Courier New"/>
              <a:cs typeface="Courier New"/>
              <a:sym typeface="Courier New"/>
            </a:endParaRPr>
          </a:p>
          <a:p>
            <a:pPr marL="0" lvl="0" indent="0" algn="l" rtl="0">
              <a:spcBef>
                <a:spcPts val="0"/>
              </a:spcBef>
              <a:spcAft>
                <a:spcPts val="0"/>
              </a:spcAft>
              <a:buNone/>
            </a:pPr>
            <a:r>
              <a:rPr lang="en-US" sz="1600" dirty="0">
                <a:latin typeface="Courier New"/>
                <a:ea typeface="Courier New"/>
                <a:cs typeface="Courier New"/>
                <a:sym typeface="Courier New"/>
              </a:rPr>
              <a:t>SET </a:t>
            </a:r>
            <a:r>
              <a:rPr lang="en-US" sz="1600" dirty="0" err="1">
                <a:latin typeface="Courier New"/>
                <a:ea typeface="Courier New"/>
                <a:cs typeface="Courier New"/>
                <a:sym typeface="Courier New"/>
              </a:rPr>
              <a:t>originAirportDay.date</a:t>
            </a:r>
            <a:r>
              <a:rPr lang="en-US" sz="1600" dirty="0">
                <a:latin typeface="Courier New"/>
                <a:ea typeface="Courier New"/>
                <a:cs typeface="Courier New"/>
                <a:sym typeface="Courier New"/>
              </a:rPr>
              <a:t> = </a:t>
            </a:r>
            <a:r>
              <a:rPr lang="en-US" sz="1600" dirty="0" err="1">
                <a:latin typeface="Courier New"/>
                <a:ea typeface="Courier New"/>
                <a:cs typeface="Courier New"/>
                <a:sym typeface="Courier New"/>
              </a:rPr>
              <a:t>flight.date</a:t>
            </a:r>
            <a:endParaRPr sz="1600" dirty="0">
              <a:latin typeface="Courier New"/>
              <a:ea typeface="Courier New"/>
              <a:cs typeface="Courier New"/>
              <a:sym typeface="Courier New"/>
            </a:endParaRPr>
          </a:p>
          <a:p>
            <a:pPr marL="0" lvl="0" indent="0" algn="l" rtl="0">
              <a:spcBef>
                <a:spcPts val="0"/>
              </a:spcBef>
              <a:spcAft>
                <a:spcPts val="0"/>
              </a:spcAft>
              <a:buNone/>
            </a:pPr>
            <a:r>
              <a:rPr lang="en-US" sz="1600" dirty="0">
                <a:latin typeface="Courier New"/>
                <a:ea typeface="Courier New"/>
                <a:cs typeface="Courier New"/>
                <a:sym typeface="Courier New"/>
              </a:rPr>
              <a:t>MERGE (</a:t>
            </a:r>
            <a:r>
              <a:rPr lang="en-US" sz="1600" dirty="0" err="1">
                <a:latin typeface="Courier New"/>
                <a:ea typeface="Courier New"/>
                <a:cs typeface="Courier New"/>
                <a:sym typeface="Courier New"/>
              </a:rPr>
              <a:t>destinationAirportDay:AirportDay</a:t>
            </a:r>
            <a:r>
              <a:rPr lang="en-US" sz="1600" dirty="0">
                <a:latin typeface="Courier New"/>
                <a:ea typeface="Courier New"/>
                <a:cs typeface="Courier New"/>
                <a:sym typeface="Courier New"/>
              </a:rPr>
              <a:t> </a:t>
            </a:r>
            <a:endParaRPr sz="1600" dirty="0">
              <a:latin typeface="Courier New"/>
              <a:ea typeface="Courier New"/>
              <a:cs typeface="Courier New"/>
              <a:sym typeface="Courier New"/>
            </a:endParaRPr>
          </a:p>
          <a:p>
            <a:pPr marL="0" lvl="0" indent="0" algn="l" rtl="0">
              <a:spcBef>
                <a:spcPts val="0"/>
              </a:spcBef>
              <a:spcAft>
                <a:spcPts val="0"/>
              </a:spcAft>
              <a:buNone/>
            </a:pPr>
            <a:r>
              <a:rPr lang="en-US" sz="1600" dirty="0">
                <a:latin typeface="Courier New"/>
                <a:ea typeface="Courier New"/>
                <a:cs typeface="Courier New"/>
                <a:sym typeface="Courier New"/>
              </a:rPr>
              <a:t>       {</a:t>
            </a:r>
            <a:r>
              <a:rPr lang="en-US" sz="1600" dirty="0" err="1">
                <a:latin typeface="Courier New"/>
                <a:ea typeface="Courier New"/>
                <a:cs typeface="Courier New"/>
                <a:sym typeface="Courier New"/>
              </a:rPr>
              <a:t>airportDayId</a:t>
            </a:r>
            <a:r>
              <a:rPr lang="en-US" sz="1600" dirty="0">
                <a:latin typeface="Courier New"/>
                <a:ea typeface="Courier New"/>
                <a:cs typeface="Courier New"/>
                <a:sym typeface="Courier New"/>
              </a:rPr>
              <a:t>: </a:t>
            </a:r>
            <a:r>
              <a:rPr lang="en-US" sz="1600" dirty="0" err="1">
                <a:latin typeface="Courier New"/>
                <a:ea typeface="Courier New"/>
                <a:cs typeface="Courier New"/>
                <a:sym typeface="Courier New"/>
              </a:rPr>
              <a:t>destination.code</a:t>
            </a:r>
            <a:r>
              <a:rPr lang="en-US" sz="1600" dirty="0">
                <a:latin typeface="Courier New"/>
                <a:ea typeface="Courier New"/>
                <a:cs typeface="Courier New"/>
                <a:sym typeface="Courier New"/>
              </a:rPr>
              <a:t> + '_' + </a:t>
            </a:r>
            <a:r>
              <a:rPr lang="en-US" sz="1600" dirty="0" err="1">
                <a:latin typeface="Courier New"/>
                <a:ea typeface="Courier New"/>
                <a:cs typeface="Courier New"/>
                <a:sym typeface="Courier New"/>
              </a:rPr>
              <a:t>flight.date</a:t>
            </a:r>
            <a:r>
              <a:rPr lang="en-US" sz="1600" dirty="0">
                <a:latin typeface="Courier New"/>
                <a:ea typeface="Courier New"/>
                <a:cs typeface="Courier New"/>
                <a:sym typeface="Courier New"/>
              </a:rPr>
              <a:t>})</a:t>
            </a:r>
            <a:endParaRPr sz="1600" dirty="0">
              <a:latin typeface="Courier New"/>
              <a:ea typeface="Courier New"/>
              <a:cs typeface="Courier New"/>
              <a:sym typeface="Courier New"/>
            </a:endParaRPr>
          </a:p>
          <a:p>
            <a:pPr marL="0" lvl="0" indent="0" algn="l" rtl="0">
              <a:spcBef>
                <a:spcPts val="0"/>
              </a:spcBef>
              <a:spcAft>
                <a:spcPts val="0"/>
              </a:spcAft>
              <a:buNone/>
            </a:pPr>
            <a:r>
              <a:rPr lang="en-US" sz="1600" dirty="0">
                <a:latin typeface="Courier New"/>
                <a:ea typeface="Courier New"/>
                <a:cs typeface="Courier New"/>
                <a:sym typeface="Courier New"/>
              </a:rPr>
              <a:t>SET </a:t>
            </a:r>
            <a:r>
              <a:rPr lang="en-US" sz="1600" dirty="0" err="1">
                <a:latin typeface="Courier New"/>
                <a:ea typeface="Courier New"/>
                <a:cs typeface="Courier New"/>
                <a:sym typeface="Courier New"/>
              </a:rPr>
              <a:t>destinationAirportDay.date</a:t>
            </a:r>
            <a:r>
              <a:rPr lang="en-US" sz="1600" dirty="0">
                <a:latin typeface="Courier New"/>
                <a:ea typeface="Courier New"/>
                <a:cs typeface="Courier New"/>
                <a:sym typeface="Courier New"/>
              </a:rPr>
              <a:t> = </a:t>
            </a:r>
            <a:r>
              <a:rPr lang="en-US" sz="1600" dirty="0" err="1">
                <a:latin typeface="Courier New"/>
                <a:ea typeface="Courier New"/>
                <a:cs typeface="Courier New"/>
                <a:sym typeface="Courier New"/>
              </a:rPr>
              <a:t>flight.date</a:t>
            </a:r>
            <a:endParaRPr sz="1600" dirty="0">
              <a:latin typeface="Courier New"/>
              <a:ea typeface="Courier New"/>
              <a:cs typeface="Courier New"/>
              <a:sym typeface="Courier New"/>
            </a:endParaRPr>
          </a:p>
          <a:p>
            <a:pPr marL="0" lvl="0" indent="0" algn="l" rtl="0">
              <a:spcBef>
                <a:spcPts val="0"/>
              </a:spcBef>
              <a:spcAft>
                <a:spcPts val="0"/>
              </a:spcAft>
              <a:buNone/>
            </a:pPr>
            <a:r>
              <a:rPr lang="en-US" sz="1600" dirty="0">
                <a:latin typeface="Courier New"/>
                <a:ea typeface="Courier New"/>
                <a:cs typeface="Courier New"/>
                <a:sym typeface="Courier New"/>
              </a:rPr>
              <a:t>MERGE (origin)-[:HAS_DAY]-&gt;(</a:t>
            </a:r>
            <a:r>
              <a:rPr lang="en-US" sz="1600" dirty="0" err="1">
                <a:latin typeface="Courier New"/>
                <a:ea typeface="Courier New"/>
                <a:cs typeface="Courier New"/>
                <a:sym typeface="Courier New"/>
              </a:rPr>
              <a:t>originAirportDay</a:t>
            </a:r>
            <a:r>
              <a:rPr lang="en-US" sz="1600" dirty="0">
                <a:latin typeface="Courier New"/>
                <a:ea typeface="Courier New"/>
                <a:cs typeface="Courier New"/>
                <a:sym typeface="Courier New"/>
              </a:rPr>
              <a:t>)</a:t>
            </a:r>
            <a:endParaRPr sz="1600" dirty="0">
              <a:latin typeface="Courier New"/>
              <a:ea typeface="Courier New"/>
              <a:cs typeface="Courier New"/>
              <a:sym typeface="Courier New"/>
            </a:endParaRPr>
          </a:p>
          <a:p>
            <a:pPr marL="0" lvl="0" indent="0" algn="l" rtl="0">
              <a:spcBef>
                <a:spcPts val="0"/>
              </a:spcBef>
              <a:spcAft>
                <a:spcPts val="0"/>
              </a:spcAft>
              <a:buNone/>
            </a:pPr>
            <a:r>
              <a:rPr lang="en-US" sz="1600" dirty="0">
                <a:latin typeface="Courier New"/>
                <a:ea typeface="Courier New"/>
                <a:cs typeface="Courier New"/>
                <a:sym typeface="Courier New"/>
              </a:rPr>
              <a:t>MERGE (flight)-[:ORIGINATES_FROM]-&gt;(</a:t>
            </a:r>
            <a:r>
              <a:rPr lang="en-US" sz="1600" dirty="0" err="1">
                <a:latin typeface="Courier New"/>
                <a:ea typeface="Courier New"/>
                <a:cs typeface="Courier New"/>
                <a:sym typeface="Courier New"/>
              </a:rPr>
              <a:t>originAirportDay</a:t>
            </a:r>
            <a:r>
              <a:rPr lang="en-US" sz="1600" dirty="0">
                <a:latin typeface="Courier New"/>
                <a:ea typeface="Courier New"/>
                <a:cs typeface="Courier New"/>
                <a:sym typeface="Courier New"/>
              </a:rPr>
              <a:t>)</a:t>
            </a:r>
            <a:endParaRPr sz="1600" dirty="0">
              <a:latin typeface="Courier New"/>
              <a:ea typeface="Courier New"/>
              <a:cs typeface="Courier New"/>
              <a:sym typeface="Courier New"/>
            </a:endParaRPr>
          </a:p>
          <a:p>
            <a:pPr marL="0" lvl="0" indent="0" algn="l" rtl="0">
              <a:spcBef>
                <a:spcPts val="0"/>
              </a:spcBef>
              <a:spcAft>
                <a:spcPts val="0"/>
              </a:spcAft>
              <a:buNone/>
            </a:pPr>
            <a:r>
              <a:rPr lang="en-US" sz="1600" dirty="0">
                <a:latin typeface="Courier New"/>
                <a:ea typeface="Courier New"/>
                <a:cs typeface="Courier New"/>
                <a:sym typeface="Courier New"/>
              </a:rPr>
              <a:t>MERGE (flight)-[:LANDS_IN]-&gt;(</a:t>
            </a:r>
            <a:r>
              <a:rPr lang="en-US" sz="1600" dirty="0" err="1">
                <a:latin typeface="Courier New"/>
                <a:ea typeface="Courier New"/>
                <a:cs typeface="Courier New"/>
                <a:sym typeface="Courier New"/>
              </a:rPr>
              <a:t>destinationAirportDay</a:t>
            </a:r>
            <a:r>
              <a:rPr lang="en-US" sz="1600" dirty="0">
                <a:latin typeface="Courier New"/>
                <a:ea typeface="Courier New"/>
                <a:cs typeface="Courier New"/>
                <a:sym typeface="Courier New"/>
              </a:rPr>
              <a:t>)</a:t>
            </a:r>
            <a:endParaRPr sz="1600" dirty="0">
              <a:latin typeface="Courier New"/>
              <a:ea typeface="Courier New"/>
              <a:cs typeface="Courier New"/>
              <a:sym typeface="Courier New"/>
            </a:endParaRPr>
          </a:p>
          <a:p>
            <a:pPr marL="0" lvl="0" indent="0" algn="l" rtl="0">
              <a:spcBef>
                <a:spcPts val="0"/>
              </a:spcBef>
              <a:spcAft>
                <a:spcPts val="0"/>
              </a:spcAft>
              <a:buNone/>
            </a:pPr>
            <a:r>
              <a:rPr lang="en-US" sz="1600" dirty="0">
                <a:latin typeface="Courier New"/>
                <a:ea typeface="Courier New"/>
                <a:cs typeface="Courier New"/>
                <a:sym typeface="Courier New"/>
              </a:rPr>
              <a:t>MERGE (destination)-[:HAS_DAY]-&gt;(</a:t>
            </a:r>
            <a:r>
              <a:rPr lang="en-US" sz="1600" dirty="0" err="1">
                <a:latin typeface="Courier New"/>
                <a:ea typeface="Courier New"/>
                <a:cs typeface="Courier New"/>
                <a:sym typeface="Courier New"/>
              </a:rPr>
              <a:t>destinationAirportDay</a:t>
            </a:r>
            <a:r>
              <a:rPr lang="en-US" sz="1600" dirty="0">
                <a:latin typeface="Courier New"/>
                <a:ea typeface="Courier New"/>
                <a:cs typeface="Courier New"/>
                <a:sym typeface="Courier New"/>
              </a:rPr>
              <a:t>)</a:t>
            </a:r>
            <a:endParaRPr sz="1600" dirty="0">
              <a:latin typeface="Courier New"/>
              <a:ea typeface="Courier New"/>
              <a:cs typeface="Courier New"/>
              <a:sym typeface="Courier New"/>
            </a:endParaRPr>
          </a:p>
        </p:txBody>
      </p:sp>
      <p:sp>
        <p:nvSpPr>
          <p:cNvPr id="269" name="Google Shape;269;p33"/>
          <p:cNvSpPr txBox="1">
            <a:spLocks noGrp="1"/>
          </p:cNvSpPr>
          <p:nvPr>
            <p:ph type="title"/>
          </p:nvPr>
        </p:nvSpPr>
        <p:spPr>
          <a:xfrm>
            <a:off x="247525" y="213418"/>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Example: Adding the AirportDay nodes</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270" name="Google Shape;270;p33"/>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157</a:t>
            </a:fld>
            <a:endParaRPr/>
          </a:p>
        </p:txBody>
      </p:sp>
    </p:spTree>
    <p:extLst>
      <p:ext uri="{BB962C8B-B14F-4D97-AF65-F5344CB8AC3E}">
        <p14:creationId xmlns:p14="http://schemas.microsoft.com/office/powerpoint/2010/main" val="6748578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4"/>
          <p:cNvSpPr txBox="1">
            <a:spLocks noGrp="1"/>
          </p:cNvSpPr>
          <p:nvPr>
            <p:ph type="title"/>
          </p:nvPr>
        </p:nvSpPr>
        <p:spPr>
          <a:xfrm>
            <a:off x="247525" y="213418"/>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Review: Profile our original query</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276" name="Google Shape;276;p34"/>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158</a:t>
            </a:fld>
            <a:endParaRPr/>
          </a:p>
        </p:txBody>
      </p:sp>
      <p:grpSp>
        <p:nvGrpSpPr>
          <p:cNvPr id="277" name="Google Shape;277;p34"/>
          <p:cNvGrpSpPr/>
          <p:nvPr/>
        </p:nvGrpSpPr>
        <p:grpSpPr>
          <a:xfrm>
            <a:off x="420700" y="773224"/>
            <a:ext cx="7742375" cy="4241676"/>
            <a:chOff x="420700" y="773224"/>
            <a:chExt cx="7742375" cy="4241676"/>
          </a:xfrm>
        </p:grpSpPr>
        <p:pic>
          <p:nvPicPr>
            <p:cNvPr id="278" name="Google Shape;278;p34"/>
            <p:cNvPicPr preferRelativeResize="0"/>
            <p:nvPr/>
          </p:nvPicPr>
          <p:blipFill>
            <a:blip r:embed="rId3">
              <a:alphaModFix/>
            </a:blip>
            <a:stretch>
              <a:fillRect/>
            </a:stretch>
          </p:blipFill>
          <p:spPr>
            <a:xfrm>
              <a:off x="6273100" y="773226"/>
              <a:ext cx="1889975" cy="4030000"/>
            </a:xfrm>
            <a:prstGeom prst="rect">
              <a:avLst/>
            </a:prstGeom>
            <a:noFill/>
            <a:ln w="9525" cap="flat" cmpd="sng">
              <a:solidFill>
                <a:srgbClr val="B7B7B7"/>
              </a:solidFill>
              <a:prstDash val="solid"/>
              <a:round/>
              <a:headEnd type="none" w="sm" len="sm"/>
              <a:tailEnd type="none" w="sm" len="sm"/>
            </a:ln>
          </p:spPr>
        </p:pic>
        <p:sp>
          <p:nvSpPr>
            <p:cNvPr id="279" name="Google Shape;279;p34"/>
            <p:cNvSpPr txBox="1"/>
            <p:nvPr/>
          </p:nvSpPr>
          <p:spPr>
            <a:xfrm>
              <a:off x="420700" y="1846763"/>
              <a:ext cx="4932300" cy="1442400"/>
            </a:xfrm>
            <a:prstGeom prst="rect">
              <a:avLst/>
            </a:prstGeom>
            <a:solidFill>
              <a:srgbClr val="D9EAD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ourier New"/>
                  <a:ea typeface="Courier New"/>
                  <a:cs typeface="Courier New"/>
                  <a:sym typeface="Courier New"/>
                </a:rPr>
                <a:t>PROFILE MATCH (origin:Airport {code: 'LAS'})  </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    &lt;-[:ORIGINATES_FROM]-(flight:Flight)-</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    [:LANDS_IN]-&gt;</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    (destination:Airport {code: 'MDW'})</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WHERE flight.date = '2019-1-3'</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RETURN origin, destination, flight</a:t>
              </a:r>
              <a:endParaRPr>
                <a:latin typeface="Courier New"/>
                <a:ea typeface="Courier New"/>
                <a:cs typeface="Courier New"/>
                <a:sym typeface="Courier New"/>
              </a:endParaRPr>
            </a:p>
          </p:txBody>
        </p:sp>
        <p:sp>
          <p:nvSpPr>
            <p:cNvPr id="280" name="Google Shape;280;p34"/>
            <p:cNvSpPr txBox="1"/>
            <p:nvPr/>
          </p:nvSpPr>
          <p:spPr>
            <a:xfrm rot="-258">
              <a:off x="628525" y="773374"/>
              <a:ext cx="3996900" cy="983100"/>
            </a:xfrm>
            <a:prstGeom prst="rect">
              <a:avLst/>
            </a:prstGeom>
            <a:solidFill>
              <a:srgbClr val="D0E0E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r>
                <a:rPr lang="en-US" sz="1800" b="1">
                  <a:latin typeface="Calibri"/>
                  <a:ea typeface="Calibri"/>
                  <a:cs typeface="Calibri"/>
                  <a:sym typeface="Calibri"/>
                </a:rPr>
                <a:t>Question</a:t>
              </a:r>
              <a:r>
                <a:rPr lang="en-US" sz="1800">
                  <a:latin typeface="Calibri"/>
                  <a:ea typeface="Calibri"/>
                  <a:cs typeface="Calibri"/>
                  <a:sym typeface="Calibri"/>
                </a:rPr>
                <a:t>: What are the flights from Los Angeles (LAS) to Chicago International (MDW) on January 3, 2019?</a:t>
              </a:r>
              <a:endParaRPr sz="1800">
                <a:solidFill>
                  <a:srgbClr val="000000"/>
                </a:solidFill>
                <a:latin typeface="Calibri"/>
                <a:ea typeface="Calibri"/>
                <a:cs typeface="Calibri"/>
                <a:sym typeface="Calibri"/>
              </a:endParaRPr>
            </a:p>
          </p:txBody>
        </p:sp>
        <p:sp>
          <p:nvSpPr>
            <p:cNvPr id="281" name="Google Shape;281;p34"/>
            <p:cNvSpPr/>
            <p:nvPr/>
          </p:nvSpPr>
          <p:spPr>
            <a:xfrm>
              <a:off x="6872300" y="4604000"/>
              <a:ext cx="857100" cy="172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2" name="Google Shape;282;p34"/>
            <p:cNvPicPr preferRelativeResize="0"/>
            <p:nvPr/>
          </p:nvPicPr>
          <p:blipFill>
            <a:blip r:embed="rId4">
              <a:alphaModFix/>
            </a:blip>
            <a:stretch>
              <a:fillRect/>
            </a:stretch>
          </p:blipFill>
          <p:spPr>
            <a:xfrm>
              <a:off x="1348489" y="3531700"/>
              <a:ext cx="3076713" cy="1483200"/>
            </a:xfrm>
            <a:prstGeom prst="rect">
              <a:avLst/>
            </a:prstGeom>
            <a:noFill/>
            <a:ln>
              <a:noFill/>
            </a:ln>
          </p:spPr>
        </p:pic>
      </p:grpSp>
    </p:spTree>
    <p:extLst>
      <p:ext uri="{BB962C8B-B14F-4D97-AF65-F5344CB8AC3E}">
        <p14:creationId xmlns:p14="http://schemas.microsoft.com/office/powerpoint/2010/main" val="187459611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247525" y="213418"/>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Profile our revised query</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288" name="Google Shape;288;p35"/>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159</a:t>
            </a:fld>
            <a:endParaRPr/>
          </a:p>
        </p:txBody>
      </p:sp>
      <p:grpSp>
        <p:nvGrpSpPr>
          <p:cNvPr id="289" name="Google Shape;289;p35"/>
          <p:cNvGrpSpPr/>
          <p:nvPr/>
        </p:nvGrpSpPr>
        <p:grpSpPr>
          <a:xfrm>
            <a:off x="98025" y="272625"/>
            <a:ext cx="8985775" cy="4681174"/>
            <a:chOff x="98025" y="272625"/>
            <a:chExt cx="8985775" cy="4681174"/>
          </a:xfrm>
        </p:grpSpPr>
        <p:pic>
          <p:nvPicPr>
            <p:cNvPr id="290" name="Google Shape;290;p35"/>
            <p:cNvPicPr preferRelativeResize="0"/>
            <p:nvPr/>
          </p:nvPicPr>
          <p:blipFill>
            <a:blip r:embed="rId3">
              <a:alphaModFix/>
            </a:blip>
            <a:stretch>
              <a:fillRect/>
            </a:stretch>
          </p:blipFill>
          <p:spPr>
            <a:xfrm>
              <a:off x="7037325" y="272625"/>
              <a:ext cx="2046476" cy="4380742"/>
            </a:xfrm>
            <a:prstGeom prst="rect">
              <a:avLst/>
            </a:prstGeom>
            <a:noFill/>
            <a:ln w="9525" cap="flat" cmpd="sng">
              <a:solidFill>
                <a:srgbClr val="999999"/>
              </a:solidFill>
              <a:prstDash val="solid"/>
              <a:round/>
              <a:headEnd type="none" w="sm" len="sm"/>
              <a:tailEnd type="none" w="sm" len="sm"/>
            </a:ln>
          </p:spPr>
        </p:pic>
        <p:sp>
          <p:nvSpPr>
            <p:cNvPr id="291" name="Google Shape;291;p35"/>
            <p:cNvSpPr txBox="1"/>
            <p:nvPr/>
          </p:nvSpPr>
          <p:spPr>
            <a:xfrm>
              <a:off x="98025" y="1809888"/>
              <a:ext cx="6938700" cy="1306200"/>
            </a:xfrm>
            <a:prstGeom prst="rect">
              <a:avLst/>
            </a:prstGeom>
            <a:solidFill>
              <a:srgbClr val="D9EAD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Courier New"/>
                  <a:ea typeface="Courier New"/>
                  <a:cs typeface="Courier New"/>
                  <a:sym typeface="Courier New"/>
                </a:rPr>
                <a:t>PROFILE MATCH (origin:Airport {code: 'LAS'})-[:HAS_DAY]-&gt;(:AirportDay </a:t>
              </a:r>
              <a:endParaRPr sz="1200">
                <a:latin typeface="Courier New"/>
                <a:ea typeface="Courier New"/>
                <a:cs typeface="Courier New"/>
                <a:sym typeface="Courier New"/>
              </a:endParaRPr>
            </a:p>
            <a:p>
              <a:pPr marL="0" lvl="0" indent="0" algn="l" rtl="0">
                <a:spcBef>
                  <a:spcPts val="0"/>
                </a:spcBef>
                <a:spcAft>
                  <a:spcPts val="0"/>
                </a:spcAft>
                <a:buNone/>
              </a:pPr>
              <a:r>
                <a:rPr lang="en-US" sz="1200">
                  <a:latin typeface="Courier New"/>
                  <a:ea typeface="Courier New"/>
                  <a:cs typeface="Courier New"/>
                  <a:sym typeface="Courier New"/>
                </a:rPr>
                <a:t>      {date: '2019-1-3'})&lt;-[:ORIGINATES_FROM]-(flight:Flight),</a:t>
              </a:r>
              <a:endParaRPr sz="1200">
                <a:latin typeface="Courier New"/>
                <a:ea typeface="Courier New"/>
                <a:cs typeface="Courier New"/>
                <a:sym typeface="Courier New"/>
              </a:endParaRPr>
            </a:p>
            <a:p>
              <a:pPr marL="0" lvl="0" indent="0" algn="l" rtl="0">
                <a:spcBef>
                  <a:spcPts val="0"/>
                </a:spcBef>
                <a:spcAft>
                  <a:spcPts val="0"/>
                </a:spcAft>
                <a:buNone/>
              </a:pPr>
              <a:endParaRPr sz="1200">
                <a:latin typeface="Courier New"/>
                <a:ea typeface="Courier New"/>
                <a:cs typeface="Courier New"/>
                <a:sym typeface="Courier New"/>
              </a:endParaRPr>
            </a:p>
            <a:p>
              <a:pPr marL="0" lvl="0" indent="0" algn="l" rtl="0">
                <a:spcBef>
                  <a:spcPts val="0"/>
                </a:spcBef>
                <a:spcAft>
                  <a:spcPts val="0"/>
                </a:spcAft>
                <a:buNone/>
              </a:pPr>
              <a:r>
                <a:rPr lang="en-US" sz="1200">
                  <a:latin typeface="Courier New"/>
                  <a:ea typeface="Courier New"/>
                  <a:cs typeface="Courier New"/>
                  <a:sym typeface="Courier New"/>
                </a:rPr>
                <a:t>      (flight)-[:LANDS_IN]-&gt;(:AirportDay </a:t>
              </a:r>
              <a:endParaRPr sz="1200">
                <a:latin typeface="Courier New"/>
                <a:ea typeface="Courier New"/>
                <a:cs typeface="Courier New"/>
                <a:sym typeface="Courier New"/>
              </a:endParaRPr>
            </a:p>
            <a:p>
              <a:pPr marL="0" lvl="0" indent="0" algn="l" rtl="0">
                <a:spcBef>
                  <a:spcPts val="0"/>
                </a:spcBef>
                <a:spcAft>
                  <a:spcPts val="0"/>
                </a:spcAft>
                <a:buNone/>
              </a:pPr>
              <a:r>
                <a:rPr lang="en-US" sz="1200">
                  <a:latin typeface="Courier New"/>
                  <a:ea typeface="Courier New"/>
                  <a:cs typeface="Courier New"/>
                  <a:sym typeface="Courier New"/>
                </a:rPr>
                <a:t>      {date: '2019-1-3'})&lt;-[:HAS_DAY]-(destination:Airport {code: 'MDW'})</a:t>
              </a:r>
              <a:endParaRPr sz="1200">
                <a:latin typeface="Courier New"/>
                <a:ea typeface="Courier New"/>
                <a:cs typeface="Courier New"/>
                <a:sym typeface="Courier New"/>
              </a:endParaRPr>
            </a:p>
            <a:p>
              <a:pPr marL="0" lvl="0" indent="0" algn="l" rtl="0">
                <a:spcBef>
                  <a:spcPts val="0"/>
                </a:spcBef>
                <a:spcAft>
                  <a:spcPts val="0"/>
                </a:spcAft>
                <a:buNone/>
              </a:pPr>
              <a:r>
                <a:rPr lang="en-US" sz="1200">
                  <a:latin typeface="Courier New"/>
                  <a:ea typeface="Courier New"/>
                  <a:cs typeface="Courier New"/>
                  <a:sym typeface="Courier New"/>
                </a:rPr>
                <a:t>RETURN origin, destination, flight</a:t>
              </a:r>
              <a:endParaRPr sz="1200">
                <a:latin typeface="Courier New"/>
                <a:ea typeface="Courier New"/>
                <a:cs typeface="Courier New"/>
                <a:sym typeface="Courier New"/>
              </a:endParaRPr>
            </a:p>
          </p:txBody>
        </p:sp>
        <p:sp>
          <p:nvSpPr>
            <p:cNvPr id="292" name="Google Shape;292;p35"/>
            <p:cNvSpPr txBox="1"/>
            <p:nvPr/>
          </p:nvSpPr>
          <p:spPr>
            <a:xfrm rot="-258">
              <a:off x="628525" y="773374"/>
              <a:ext cx="3996900" cy="983100"/>
            </a:xfrm>
            <a:prstGeom prst="rect">
              <a:avLst/>
            </a:prstGeom>
            <a:solidFill>
              <a:srgbClr val="D0E0E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r>
                <a:rPr lang="en-US" sz="1800" b="1">
                  <a:latin typeface="Calibri"/>
                  <a:ea typeface="Calibri"/>
                  <a:cs typeface="Calibri"/>
                  <a:sym typeface="Calibri"/>
                </a:rPr>
                <a:t>Question</a:t>
              </a:r>
              <a:r>
                <a:rPr lang="en-US" sz="1800">
                  <a:latin typeface="Calibri"/>
                  <a:ea typeface="Calibri"/>
                  <a:cs typeface="Calibri"/>
                  <a:sym typeface="Calibri"/>
                </a:rPr>
                <a:t>: What are the flights from Los Angeles (LAS) to Chicago International (MDW) on January 3, 2019?</a:t>
              </a:r>
              <a:endParaRPr sz="1800">
                <a:solidFill>
                  <a:srgbClr val="000000"/>
                </a:solidFill>
                <a:latin typeface="Calibri"/>
                <a:ea typeface="Calibri"/>
                <a:cs typeface="Calibri"/>
                <a:sym typeface="Calibri"/>
              </a:endParaRPr>
            </a:p>
          </p:txBody>
        </p:sp>
        <p:sp>
          <p:nvSpPr>
            <p:cNvPr id="293" name="Google Shape;293;p35"/>
            <p:cNvSpPr/>
            <p:nvPr/>
          </p:nvSpPr>
          <p:spPr>
            <a:xfrm>
              <a:off x="7687225" y="4456925"/>
              <a:ext cx="926700" cy="151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4" name="Google Shape;294;p35"/>
            <p:cNvPicPr preferRelativeResize="0"/>
            <p:nvPr/>
          </p:nvPicPr>
          <p:blipFill>
            <a:blip r:embed="rId4">
              <a:alphaModFix/>
            </a:blip>
            <a:stretch>
              <a:fillRect/>
            </a:stretch>
          </p:blipFill>
          <p:spPr>
            <a:xfrm>
              <a:off x="1323203" y="3169375"/>
              <a:ext cx="3701552" cy="1784425"/>
            </a:xfrm>
            <a:prstGeom prst="rect">
              <a:avLst/>
            </a:prstGeom>
            <a:noFill/>
            <a:ln>
              <a:noFill/>
            </a:ln>
          </p:spPr>
        </p:pic>
      </p:grpSp>
    </p:spTree>
    <p:extLst>
      <p:ext uri="{BB962C8B-B14F-4D97-AF65-F5344CB8AC3E}">
        <p14:creationId xmlns:p14="http://schemas.microsoft.com/office/powerpoint/2010/main" val="1306880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611489" y="1615214"/>
            <a:ext cx="7516500" cy="765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Font typeface="Open Sans ExtraBold"/>
              <a:buNone/>
            </a:pPr>
            <a:r>
              <a:rPr lang="en-US"/>
              <a:t>Building an Initial Model</a:t>
            </a:r>
            <a:endParaRPr/>
          </a:p>
        </p:txBody>
      </p:sp>
    </p:spTree>
    <p:extLst>
      <p:ext uri="{BB962C8B-B14F-4D97-AF65-F5344CB8AC3E}">
        <p14:creationId xmlns:p14="http://schemas.microsoft.com/office/powerpoint/2010/main" val="38644225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247525" y="213418"/>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Profile the old questions</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300" name="Google Shape;300;p36"/>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160</a:t>
            </a:fld>
            <a:endParaRPr/>
          </a:p>
        </p:txBody>
      </p:sp>
      <p:grpSp>
        <p:nvGrpSpPr>
          <p:cNvPr id="301" name="Google Shape;301;p36"/>
          <p:cNvGrpSpPr/>
          <p:nvPr/>
        </p:nvGrpSpPr>
        <p:grpSpPr>
          <a:xfrm>
            <a:off x="247825" y="697024"/>
            <a:ext cx="8522525" cy="4332976"/>
            <a:chOff x="247825" y="697024"/>
            <a:chExt cx="8522525" cy="4332976"/>
          </a:xfrm>
        </p:grpSpPr>
        <p:pic>
          <p:nvPicPr>
            <p:cNvPr id="302" name="Google Shape;302;p36"/>
            <p:cNvPicPr preferRelativeResize="0"/>
            <p:nvPr/>
          </p:nvPicPr>
          <p:blipFill>
            <a:blip r:embed="rId3">
              <a:alphaModFix/>
            </a:blip>
            <a:stretch>
              <a:fillRect/>
            </a:stretch>
          </p:blipFill>
          <p:spPr>
            <a:xfrm>
              <a:off x="6779000" y="697024"/>
              <a:ext cx="1991350" cy="4262774"/>
            </a:xfrm>
            <a:prstGeom prst="rect">
              <a:avLst/>
            </a:prstGeom>
            <a:noFill/>
            <a:ln w="28575" cap="flat" cmpd="sng">
              <a:solidFill>
                <a:srgbClr val="999999"/>
              </a:solidFill>
              <a:prstDash val="solid"/>
              <a:round/>
              <a:headEnd type="none" w="sm" len="sm"/>
              <a:tailEnd type="none" w="sm" len="sm"/>
            </a:ln>
          </p:spPr>
        </p:pic>
        <p:sp>
          <p:nvSpPr>
            <p:cNvPr id="303" name="Google Shape;303;p36"/>
            <p:cNvSpPr txBox="1"/>
            <p:nvPr/>
          </p:nvSpPr>
          <p:spPr>
            <a:xfrm>
              <a:off x="247825" y="2103025"/>
              <a:ext cx="6007200" cy="1155900"/>
            </a:xfrm>
            <a:prstGeom prst="rect">
              <a:avLst/>
            </a:prstGeom>
            <a:solidFill>
              <a:srgbClr val="D9EAD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US" sz="1100">
                  <a:solidFill>
                    <a:srgbClr val="434343"/>
                  </a:solidFill>
                  <a:latin typeface="Courier New"/>
                  <a:ea typeface="Courier New"/>
                  <a:cs typeface="Courier New"/>
                  <a:sym typeface="Courier New"/>
                </a:rPr>
                <a:t>PROFILE MATCH (origin:</a:t>
              </a:r>
              <a:r>
                <a:rPr lang="en-US" sz="1100" u="sng">
                  <a:solidFill>
                    <a:srgbClr val="434343"/>
                  </a:solidFill>
                  <a:latin typeface="Courier New"/>
                  <a:ea typeface="Courier New"/>
                  <a:cs typeface="Courier New"/>
                  <a:sym typeface="Courier New"/>
                </a:rPr>
                <a:t>Airline</a:t>
              </a:r>
              <a:r>
                <a:rPr lang="en-US" sz="1100">
                  <a:solidFill>
                    <a:srgbClr val="434343"/>
                  </a:solidFill>
                  <a:latin typeface="Courier New"/>
                  <a:ea typeface="Courier New"/>
                  <a:cs typeface="Courier New"/>
                  <a:sym typeface="Courier New"/>
                </a:rPr>
                <a:t>)&lt;-[:ORIGINATES_FROM]-(flight:Flight)-</a:t>
              </a:r>
              <a:endParaRPr sz="11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100">
                  <a:solidFill>
                    <a:srgbClr val="434343"/>
                  </a:solidFill>
                  <a:latin typeface="Courier New"/>
                  <a:ea typeface="Courier New"/>
                  <a:cs typeface="Courier New"/>
                  <a:sym typeface="Courier New"/>
                </a:rPr>
                <a:t>   [:LANDS_IN]-&gt;(destination:</a:t>
              </a:r>
              <a:r>
                <a:rPr lang="en-US" sz="1100" u="sng">
                  <a:solidFill>
                    <a:srgbClr val="434343"/>
                  </a:solidFill>
                  <a:latin typeface="Courier New"/>
                  <a:ea typeface="Courier New"/>
                  <a:cs typeface="Courier New"/>
                  <a:sym typeface="Courier New"/>
                </a:rPr>
                <a:t>Airline</a:t>
              </a:r>
              <a:r>
                <a:rPr lang="en-US" sz="1100">
                  <a:solidFill>
                    <a:srgbClr val="434343"/>
                  </a:solidFill>
                  <a:latin typeface="Courier New"/>
                  <a:ea typeface="Courier New"/>
                  <a:cs typeface="Courier New"/>
                  <a:sym typeface="Courier New"/>
                </a:rPr>
                <a:t>)</a:t>
              </a:r>
              <a:endParaRPr sz="11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100">
                  <a:solidFill>
                    <a:srgbClr val="434343"/>
                  </a:solidFill>
                  <a:latin typeface="Courier New"/>
                  <a:ea typeface="Courier New"/>
                  <a:cs typeface="Courier New"/>
                  <a:sym typeface="Courier New"/>
                </a:rPr>
                <a:t>WHERE flight.airline = 'WN' AND flight.number = '1016' </a:t>
              </a:r>
              <a:endParaRPr sz="11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r>
                <a:rPr lang="en-US" sz="1100">
                  <a:solidFill>
                    <a:srgbClr val="434343"/>
                  </a:solidFill>
                  <a:latin typeface="Courier New"/>
                  <a:ea typeface="Courier New"/>
                  <a:cs typeface="Courier New"/>
                  <a:sym typeface="Courier New"/>
                </a:rPr>
                <a:t>RETURN origin, destination, flight</a:t>
              </a:r>
              <a:endParaRPr sz="1100">
                <a:solidFill>
                  <a:srgbClr val="434343"/>
                </a:solidFill>
                <a:latin typeface="Courier New"/>
                <a:ea typeface="Courier New"/>
                <a:cs typeface="Courier New"/>
                <a:sym typeface="Courier New"/>
              </a:endParaRPr>
            </a:p>
            <a:p>
              <a:pPr marL="0" lvl="0" indent="0" algn="l" rtl="0">
                <a:lnSpc>
                  <a:spcPct val="115000"/>
                </a:lnSpc>
                <a:spcBef>
                  <a:spcPts val="600"/>
                </a:spcBef>
                <a:spcAft>
                  <a:spcPts val="0"/>
                </a:spcAft>
                <a:buClr>
                  <a:srgbClr val="000000"/>
                </a:buClr>
                <a:buSzPts val="1100"/>
                <a:buFont typeface="Arial"/>
                <a:buNone/>
              </a:pPr>
              <a:endParaRPr>
                <a:solidFill>
                  <a:srgbClr val="000000"/>
                </a:solidFill>
                <a:latin typeface="Courier New"/>
                <a:ea typeface="Courier New"/>
                <a:cs typeface="Courier New"/>
                <a:sym typeface="Courier New"/>
              </a:endParaRPr>
            </a:p>
            <a:p>
              <a:pPr marL="0" lvl="0" indent="0" algn="l" rtl="0">
                <a:lnSpc>
                  <a:spcPct val="115000"/>
                </a:lnSpc>
                <a:spcBef>
                  <a:spcPts val="600"/>
                </a:spcBef>
                <a:spcAft>
                  <a:spcPts val="0"/>
                </a:spcAft>
                <a:buNone/>
              </a:pPr>
              <a:endParaRPr sz="1800">
                <a:solidFill>
                  <a:srgbClr val="000000"/>
                </a:solidFill>
                <a:latin typeface="Consolas"/>
                <a:ea typeface="Consolas"/>
                <a:cs typeface="Consolas"/>
                <a:sym typeface="Consolas"/>
              </a:endParaRPr>
            </a:p>
          </p:txBody>
        </p:sp>
        <p:sp>
          <p:nvSpPr>
            <p:cNvPr id="304" name="Google Shape;304;p36"/>
            <p:cNvSpPr txBox="1"/>
            <p:nvPr/>
          </p:nvSpPr>
          <p:spPr>
            <a:xfrm>
              <a:off x="262950" y="1196375"/>
              <a:ext cx="3860100" cy="856800"/>
            </a:xfrm>
            <a:prstGeom prst="rect">
              <a:avLst/>
            </a:prstGeom>
            <a:solidFill>
              <a:srgbClr val="D0E0E3"/>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Open Sans"/>
                  <a:ea typeface="Open Sans"/>
                  <a:cs typeface="Open Sans"/>
                  <a:sym typeface="Open Sans"/>
                </a:rPr>
                <a:t>Question</a:t>
              </a:r>
              <a:r>
                <a:rPr lang="en-US">
                  <a:latin typeface="Open Sans"/>
                  <a:ea typeface="Open Sans"/>
                  <a:cs typeface="Open Sans"/>
                  <a:sym typeface="Open Sans"/>
                </a:rPr>
                <a:t>: What are the airports and flight information for flight number 1016 for airline WN?</a:t>
              </a:r>
              <a:endParaRPr>
                <a:latin typeface="Open Sans"/>
                <a:ea typeface="Open Sans"/>
                <a:cs typeface="Open Sans"/>
                <a:sym typeface="Open Sans"/>
              </a:endParaRPr>
            </a:p>
          </p:txBody>
        </p:sp>
        <p:sp>
          <p:nvSpPr>
            <p:cNvPr id="305" name="Google Shape;305;p36"/>
            <p:cNvSpPr/>
            <p:nvPr/>
          </p:nvSpPr>
          <p:spPr>
            <a:xfrm>
              <a:off x="7405700" y="4755500"/>
              <a:ext cx="838200" cy="15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 name="Google Shape;306;p36"/>
            <p:cNvPicPr preferRelativeResize="0"/>
            <p:nvPr/>
          </p:nvPicPr>
          <p:blipFill>
            <a:blip r:embed="rId4">
              <a:alphaModFix/>
            </a:blip>
            <a:stretch>
              <a:fillRect/>
            </a:stretch>
          </p:blipFill>
          <p:spPr>
            <a:xfrm>
              <a:off x="2129287" y="3316653"/>
              <a:ext cx="3554088" cy="1713347"/>
            </a:xfrm>
            <a:prstGeom prst="rect">
              <a:avLst/>
            </a:prstGeom>
            <a:noFill/>
            <a:ln>
              <a:noFill/>
            </a:ln>
          </p:spPr>
        </p:pic>
      </p:grpSp>
    </p:spTree>
    <p:extLst>
      <p:ext uri="{BB962C8B-B14F-4D97-AF65-F5344CB8AC3E}">
        <p14:creationId xmlns:p14="http://schemas.microsoft.com/office/powerpoint/2010/main" val="38431607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7"/>
          <p:cNvSpPr txBox="1">
            <a:spLocks noGrp="1"/>
          </p:cNvSpPr>
          <p:nvPr>
            <p:ph type="title"/>
          </p:nvPr>
        </p:nvSpPr>
        <p:spPr>
          <a:xfrm>
            <a:off x="278400" y="1090000"/>
            <a:ext cx="8865600" cy="7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t>Exercise 6: </a:t>
            </a:r>
            <a:endParaRPr sz="3600"/>
          </a:p>
          <a:p>
            <a:pPr marL="0" lvl="0" indent="0" algn="l" rtl="0">
              <a:spcBef>
                <a:spcPts val="0"/>
              </a:spcBef>
              <a:spcAft>
                <a:spcPts val="0"/>
              </a:spcAft>
              <a:buNone/>
            </a:pPr>
            <a:r>
              <a:rPr lang="en-US" sz="3600"/>
              <a:t>Creating the AirportDay node from the Airport and Flight nodes</a:t>
            </a:r>
            <a:endParaRPr sz="3600"/>
          </a:p>
          <a:p>
            <a:pPr marL="0" lvl="0" indent="0" algn="l" rtl="0">
              <a:spcBef>
                <a:spcPts val="0"/>
              </a:spcBef>
              <a:spcAft>
                <a:spcPts val="0"/>
              </a:spcAft>
              <a:buNone/>
            </a:pPr>
            <a:endParaRPr/>
          </a:p>
        </p:txBody>
      </p:sp>
      <p:sp>
        <p:nvSpPr>
          <p:cNvPr id="313" name="Google Shape;313;p37"/>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solidFill>
                  <a:srgbClr val="F2F2F2"/>
                </a:solidFill>
              </a:rPr>
              <a:t>161</a:t>
            </a:fld>
            <a:endParaRPr>
              <a:solidFill>
                <a:srgbClr val="F2F2F2"/>
              </a:solidFill>
            </a:endParaRPr>
          </a:p>
        </p:txBody>
      </p:sp>
      <p:sp>
        <p:nvSpPr>
          <p:cNvPr id="314" name="Google Shape;314;p37"/>
          <p:cNvSpPr txBox="1"/>
          <p:nvPr/>
        </p:nvSpPr>
        <p:spPr>
          <a:xfrm>
            <a:off x="583160" y="3073803"/>
            <a:ext cx="7488300" cy="2069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en-US" sz="2200" b="1">
                <a:solidFill>
                  <a:srgbClr val="FFFFFF"/>
                </a:solidFill>
              </a:rPr>
              <a:t>In Neo4j Browser: </a:t>
            </a:r>
            <a:endParaRPr sz="2200" b="1">
              <a:solidFill>
                <a:srgbClr val="FFFFFF"/>
              </a:solidFill>
            </a:endParaRPr>
          </a:p>
          <a:p>
            <a:pPr marL="0" lvl="0" indent="0" algn="l" rtl="0">
              <a:lnSpc>
                <a:spcPct val="150000"/>
              </a:lnSpc>
              <a:spcBef>
                <a:spcPts val="1100"/>
              </a:spcBef>
              <a:spcAft>
                <a:spcPts val="0"/>
              </a:spcAft>
              <a:buNone/>
            </a:pPr>
            <a:r>
              <a:rPr lang="en-US" sz="2200">
                <a:solidFill>
                  <a:schemeClr val="lt1"/>
                </a:solidFill>
              </a:rPr>
              <a:t>:play neo4j-modeling-exercises</a:t>
            </a:r>
            <a:endParaRPr sz="2200">
              <a:solidFill>
                <a:srgbClr val="FFFFFF"/>
              </a:solidFill>
            </a:endParaRPr>
          </a:p>
          <a:p>
            <a:pPr marL="0" lvl="0" indent="0" algn="l" rtl="0">
              <a:lnSpc>
                <a:spcPct val="150000"/>
              </a:lnSpc>
              <a:spcBef>
                <a:spcPts val="0"/>
              </a:spcBef>
              <a:spcAft>
                <a:spcPts val="0"/>
              </a:spcAft>
              <a:buNone/>
            </a:pPr>
            <a:r>
              <a:rPr lang="en-US" sz="2200">
                <a:solidFill>
                  <a:srgbClr val="FFFFFF"/>
                </a:solidFill>
              </a:rPr>
              <a:t>Then follow instructions for Exercise 6.</a:t>
            </a:r>
            <a:endParaRPr sz="2200">
              <a:solidFill>
                <a:srgbClr val="FFFFFF"/>
              </a:solidFill>
            </a:endParaRPr>
          </a:p>
          <a:p>
            <a:pPr marL="0" lvl="0" indent="0" algn="l" rtl="0">
              <a:lnSpc>
                <a:spcPct val="120000"/>
              </a:lnSpc>
              <a:spcBef>
                <a:spcPts val="500"/>
              </a:spcBef>
              <a:spcAft>
                <a:spcPts val="0"/>
              </a:spcAft>
              <a:buNone/>
            </a:pPr>
            <a:endParaRPr sz="240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464313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8"/>
          <p:cNvSpPr txBox="1">
            <a:spLocks noGrp="1"/>
          </p:cNvSpPr>
          <p:nvPr>
            <p:ph type="title"/>
          </p:nvPr>
        </p:nvSpPr>
        <p:spPr>
          <a:xfrm>
            <a:off x="247525" y="213418"/>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Profile all questions</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320" name="Google Shape;320;p38"/>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162</a:t>
            </a:fld>
            <a:endParaRPr/>
          </a:p>
        </p:txBody>
      </p:sp>
      <p:pic>
        <p:nvPicPr>
          <p:cNvPr id="321" name="Google Shape;321;p38"/>
          <p:cNvPicPr preferRelativeResize="0"/>
          <p:nvPr/>
        </p:nvPicPr>
        <p:blipFill>
          <a:blip r:embed="rId3">
            <a:alphaModFix/>
          </a:blip>
          <a:stretch>
            <a:fillRect/>
          </a:stretch>
        </p:blipFill>
        <p:spPr>
          <a:xfrm>
            <a:off x="3465625" y="1616050"/>
            <a:ext cx="5553526" cy="2677225"/>
          </a:xfrm>
          <a:prstGeom prst="rect">
            <a:avLst/>
          </a:prstGeom>
          <a:noFill/>
          <a:ln>
            <a:noFill/>
          </a:ln>
        </p:spPr>
      </p:pic>
      <p:sp>
        <p:nvSpPr>
          <p:cNvPr id="322" name="Google Shape;322;p38"/>
          <p:cNvSpPr txBox="1"/>
          <p:nvPr/>
        </p:nvSpPr>
        <p:spPr>
          <a:xfrm>
            <a:off x="262950" y="1008475"/>
            <a:ext cx="3860100" cy="854400"/>
          </a:xfrm>
          <a:prstGeom prst="rect">
            <a:avLst/>
          </a:prstGeom>
          <a:solidFill>
            <a:srgbClr val="D0E0E3"/>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Open Sans"/>
                <a:ea typeface="Open Sans"/>
                <a:cs typeface="Open Sans"/>
                <a:sym typeface="Open Sans"/>
              </a:rPr>
              <a:t>Question</a:t>
            </a:r>
            <a:r>
              <a:rPr lang="en-US">
                <a:latin typeface="Open Sans"/>
                <a:ea typeface="Open Sans"/>
                <a:cs typeface="Open Sans"/>
                <a:sym typeface="Open Sans"/>
              </a:rPr>
              <a:t>: What are the airports and flight information for flight number 1016 for airline WN?</a:t>
            </a:r>
            <a:endParaRPr>
              <a:latin typeface="Open Sans"/>
              <a:ea typeface="Open Sans"/>
              <a:cs typeface="Open Sans"/>
              <a:sym typeface="Open Sans"/>
            </a:endParaRPr>
          </a:p>
        </p:txBody>
      </p:sp>
      <p:sp>
        <p:nvSpPr>
          <p:cNvPr id="323" name="Google Shape;323;p38"/>
          <p:cNvSpPr txBox="1"/>
          <p:nvPr/>
        </p:nvSpPr>
        <p:spPr>
          <a:xfrm rot="-267">
            <a:off x="262950" y="2463100"/>
            <a:ext cx="3860100" cy="893700"/>
          </a:xfrm>
          <a:prstGeom prst="rect">
            <a:avLst/>
          </a:prstGeom>
          <a:solidFill>
            <a:srgbClr val="D0E0E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r>
              <a:rPr lang="en-US" b="1">
                <a:latin typeface="Calibri"/>
                <a:ea typeface="Calibri"/>
                <a:cs typeface="Calibri"/>
                <a:sym typeface="Calibri"/>
              </a:rPr>
              <a:t>Question</a:t>
            </a:r>
            <a:r>
              <a:rPr lang="en-US">
                <a:latin typeface="Calibri"/>
                <a:ea typeface="Calibri"/>
                <a:cs typeface="Calibri"/>
                <a:sym typeface="Calibri"/>
              </a:rPr>
              <a:t>: What are the flights from Los Angeles (LAS) to Chicago International (MDW) on January 3, 2019?</a:t>
            </a:r>
            <a:endParaRPr>
              <a:solidFill>
                <a:srgbClr val="000000"/>
              </a:solidFill>
              <a:latin typeface="Calibri"/>
              <a:ea typeface="Calibri"/>
              <a:cs typeface="Calibri"/>
              <a:sym typeface="Calibri"/>
            </a:endParaRPr>
          </a:p>
        </p:txBody>
      </p:sp>
      <p:sp>
        <p:nvSpPr>
          <p:cNvPr id="324" name="Google Shape;324;p38"/>
          <p:cNvSpPr txBox="1"/>
          <p:nvPr/>
        </p:nvSpPr>
        <p:spPr>
          <a:xfrm rot="-297">
            <a:off x="262950" y="3730727"/>
            <a:ext cx="3477300" cy="651000"/>
          </a:xfrm>
          <a:prstGeom prst="rect">
            <a:avLst/>
          </a:prstGeom>
          <a:solidFill>
            <a:srgbClr val="D0E0E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600"/>
              </a:spcBef>
              <a:spcAft>
                <a:spcPts val="0"/>
              </a:spcAft>
              <a:buNone/>
            </a:pPr>
            <a:r>
              <a:rPr lang="en-US" b="1">
                <a:latin typeface="Calibri"/>
                <a:ea typeface="Calibri"/>
                <a:cs typeface="Calibri"/>
                <a:sym typeface="Calibri"/>
              </a:rPr>
              <a:t>Question</a:t>
            </a:r>
            <a:r>
              <a:rPr lang="en-US">
                <a:latin typeface="Calibri"/>
                <a:ea typeface="Calibri"/>
                <a:cs typeface="Calibri"/>
                <a:sym typeface="Calibri"/>
              </a:rPr>
              <a:t>: Which airport has the most incoming flights?</a:t>
            </a:r>
            <a:endParaRPr>
              <a:solidFill>
                <a:srgbClr val="000000"/>
              </a:solidFill>
              <a:latin typeface="Calibri"/>
              <a:ea typeface="Calibri"/>
              <a:cs typeface="Calibri"/>
              <a:sym typeface="Calibri"/>
            </a:endParaRPr>
          </a:p>
        </p:txBody>
      </p:sp>
      <p:pic>
        <p:nvPicPr>
          <p:cNvPr id="325" name="Google Shape;325;p38"/>
          <p:cNvPicPr preferRelativeResize="0"/>
          <p:nvPr/>
        </p:nvPicPr>
        <p:blipFill>
          <a:blip r:embed="rId4">
            <a:alphaModFix/>
          </a:blip>
          <a:stretch>
            <a:fillRect/>
          </a:stretch>
        </p:blipFill>
        <p:spPr>
          <a:xfrm>
            <a:off x="134200" y="818400"/>
            <a:ext cx="513500" cy="513499"/>
          </a:xfrm>
          <a:prstGeom prst="rect">
            <a:avLst/>
          </a:prstGeom>
          <a:noFill/>
          <a:ln>
            <a:noFill/>
          </a:ln>
          <a:effectLst>
            <a:outerShdw blurRad="57150" dist="19050" dir="5400000" algn="bl" rotWithShape="0">
              <a:srgbClr val="000000">
                <a:alpha val="50000"/>
              </a:srgbClr>
            </a:outerShdw>
          </a:effectLst>
        </p:spPr>
      </p:pic>
      <p:pic>
        <p:nvPicPr>
          <p:cNvPr id="326" name="Google Shape;326;p38"/>
          <p:cNvPicPr preferRelativeResize="0"/>
          <p:nvPr/>
        </p:nvPicPr>
        <p:blipFill>
          <a:blip r:embed="rId4">
            <a:alphaModFix/>
          </a:blip>
          <a:stretch>
            <a:fillRect/>
          </a:stretch>
        </p:blipFill>
        <p:spPr>
          <a:xfrm>
            <a:off x="134200" y="2243800"/>
            <a:ext cx="513500" cy="513499"/>
          </a:xfrm>
          <a:prstGeom prst="rect">
            <a:avLst/>
          </a:prstGeom>
          <a:noFill/>
          <a:ln>
            <a:noFill/>
          </a:ln>
          <a:effectLst>
            <a:outerShdw blurRad="57150" dist="19050" dir="5400000" algn="bl" rotWithShape="0">
              <a:srgbClr val="000000">
                <a:alpha val="50000"/>
              </a:srgbClr>
            </a:outerShdw>
          </a:effectLst>
        </p:spPr>
      </p:pic>
      <p:pic>
        <p:nvPicPr>
          <p:cNvPr id="327" name="Google Shape;327;p38"/>
          <p:cNvPicPr preferRelativeResize="0"/>
          <p:nvPr/>
        </p:nvPicPr>
        <p:blipFill>
          <a:blip r:embed="rId5">
            <a:alphaModFix/>
          </a:blip>
          <a:stretch>
            <a:fillRect/>
          </a:stretch>
        </p:blipFill>
        <p:spPr>
          <a:xfrm>
            <a:off x="164250" y="3635950"/>
            <a:ext cx="362476" cy="362476"/>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5815304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9"/>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163</a:t>
            </a:fld>
            <a:endParaRPr/>
          </a:p>
        </p:txBody>
      </p:sp>
      <p:sp>
        <p:nvSpPr>
          <p:cNvPr id="334" name="Google Shape;334;p39"/>
          <p:cNvSpPr txBox="1">
            <a:spLocks noGrp="1"/>
          </p:cNvSpPr>
          <p:nvPr>
            <p:ph type="title"/>
          </p:nvPr>
        </p:nvSpPr>
        <p:spPr>
          <a:xfrm>
            <a:off x="780815" y="1154250"/>
            <a:ext cx="7516500" cy="261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Thank you!</a:t>
            </a:r>
            <a:endParaRPr/>
          </a:p>
        </p:txBody>
      </p:sp>
    </p:spTree>
    <p:extLst>
      <p:ext uri="{BB962C8B-B14F-4D97-AF65-F5344CB8AC3E}">
        <p14:creationId xmlns:p14="http://schemas.microsoft.com/office/powerpoint/2010/main" val="2492775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17</a:t>
            </a:fld>
            <a:endParaRPr/>
          </a:p>
        </p:txBody>
      </p:sp>
      <p:sp>
        <p:nvSpPr>
          <p:cNvPr id="123" name="Google Shape;123;p18"/>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Building the initial data model </a:t>
            </a:r>
            <a:endParaRPr>
              <a:solidFill>
                <a:srgbClr val="666666"/>
              </a:solidFill>
            </a:endParaRPr>
          </a:p>
        </p:txBody>
      </p:sp>
      <p:sp>
        <p:nvSpPr>
          <p:cNvPr id="124" name="Google Shape;124;p18"/>
          <p:cNvSpPr txBox="1"/>
          <p:nvPr/>
        </p:nvSpPr>
        <p:spPr>
          <a:xfrm>
            <a:off x="623400" y="1224625"/>
            <a:ext cx="8520600" cy="33258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Understand the domain</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Create sample data</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Define specific questions for the application</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Identify entities</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Identify connections between entities</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Test the questions against the model</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Test scalability</a:t>
            </a:r>
            <a:endParaRPr sz="2400">
              <a:solidFill>
                <a:srgbClr val="434343"/>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1600"/>
              </a:spcAft>
              <a:buNone/>
            </a:pPr>
            <a:endParaRPr sz="1800">
              <a:solidFill>
                <a:srgbClr val="595959"/>
              </a:solidFill>
            </a:endParaRPr>
          </a:p>
        </p:txBody>
      </p:sp>
    </p:spTree>
    <p:extLst>
      <p:ext uri="{BB962C8B-B14F-4D97-AF65-F5344CB8AC3E}">
        <p14:creationId xmlns:p14="http://schemas.microsoft.com/office/powerpoint/2010/main" val="38725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9"/>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18</a:t>
            </a:fld>
            <a:endParaRPr/>
          </a:p>
        </p:txBody>
      </p:sp>
      <p:sp>
        <p:nvSpPr>
          <p:cNvPr id="131" name="Google Shape;131;p19"/>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Understanding the domain </a:t>
            </a:r>
            <a:endParaRPr>
              <a:solidFill>
                <a:srgbClr val="666666"/>
              </a:solidFill>
            </a:endParaRPr>
          </a:p>
        </p:txBody>
      </p:sp>
      <p:sp>
        <p:nvSpPr>
          <p:cNvPr id="132" name="Google Shape;132;p19"/>
          <p:cNvSpPr txBox="1"/>
          <p:nvPr/>
        </p:nvSpPr>
        <p:spPr>
          <a:xfrm>
            <a:off x="623400" y="1224625"/>
            <a:ext cx="8520600" cy="2954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434343"/>
              </a:buClr>
              <a:buSzPts val="2400"/>
              <a:buChar char="●"/>
            </a:pPr>
            <a:r>
              <a:rPr lang="en-US" sz="2400" dirty="0">
                <a:solidFill>
                  <a:srgbClr val="434343"/>
                </a:solidFill>
              </a:rPr>
              <a:t>Description of the application</a:t>
            </a:r>
            <a:endParaRPr sz="2400" dirty="0">
              <a:solidFill>
                <a:srgbClr val="434343"/>
              </a:solidFill>
            </a:endParaRPr>
          </a:p>
          <a:p>
            <a:pPr marL="457200" lvl="0" indent="-381000" algn="l" rtl="0">
              <a:lnSpc>
                <a:spcPct val="115000"/>
              </a:lnSpc>
              <a:spcBef>
                <a:spcPts val="0"/>
              </a:spcBef>
              <a:spcAft>
                <a:spcPts val="0"/>
              </a:spcAft>
              <a:buClr>
                <a:srgbClr val="434343"/>
              </a:buClr>
              <a:buSzPts val="2400"/>
              <a:buChar char="●"/>
            </a:pPr>
            <a:r>
              <a:rPr lang="en-US" sz="2400" dirty="0">
                <a:solidFill>
                  <a:srgbClr val="434343"/>
                </a:solidFill>
              </a:rPr>
              <a:t>Identify stakeholders, developers</a:t>
            </a:r>
            <a:endParaRPr sz="2400" dirty="0">
              <a:solidFill>
                <a:srgbClr val="434343"/>
              </a:solidFill>
            </a:endParaRPr>
          </a:p>
          <a:p>
            <a:pPr marL="457200" lvl="0" indent="-381000" algn="l" rtl="0">
              <a:lnSpc>
                <a:spcPct val="115000"/>
              </a:lnSpc>
              <a:spcBef>
                <a:spcPts val="0"/>
              </a:spcBef>
              <a:spcAft>
                <a:spcPts val="0"/>
              </a:spcAft>
              <a:buClr>
                <a:srgbClr val="434343"/>
              </a:buClr>
              <a:buSzPts val="2400"/>
              <a:buChar char="●"/>
            </a:pPr>
            <a:r>
              <a:rPr lang="en-US" sz="2400" dirty="0">
                <a:solidFill>
                  <a:srgbClr val="434343"/>
                </a:solidFill>
              </a:rPr>
              <a:t>Identify users of the application (people, systems)</a:t>
            </a:r>
            <a:endParaRPr sz="2400" dirty="0">
              <a:solidFill>
                <a:srgbClr val="434343"/>
              </a:solidFill>
            </a:endParaRPr>
          </a:p>
          <a:p>
            <a:pPr marL="457200" lvl="0" indent="-381000" algn="l" rtl="0">
              <a:lnSpc>
                <a:spcPct val="115000"/>
              </a:lnSpc>
              <a:spcBef>
                <a:spcPts val="0"/>
              </a:spcBef>
              <a:spcAft>
                <a:spcPts val="0"/>
              </a:spcAft>
              <a:buClr>
                <a:srgbClr val="434343"/>
              </a:buClr>
              <a:buSzPts val="2400"/>
              <a:buChar char="●"/>
            </a:pPr>
            <a:r>
              <a:rPr lang="en-US" sz="2400" dirty="0">
                <a:solidFill>
                  <a:srgbClr val="434343"/>
                </a:solidFill>
              </a:rPr>
              <a:t>Enumerate the use cases  that are agreed upon by all stakeholders where users are part of the use case</a:t>
            </a:r>
            <a:endParaRPr sz="2400" dirty="0">
              <a:solidFill>
                <a:srgbClr val="434343"/>
              </a:solidFill>
            </a:endParaRPr>
          </a:p>
          <a:p>
            <a:pPr marL="0" lvl="0" indent="0" algn="l" rtl="0">
              <a:lnSpc>
                <a:spcPct val="115000"/>
              </a:lnSpc>
              <a:spcBef>
                <a:spcPts val="1600"/>
              </a:spcBef>
              <a:spcAft>
                <a:spcPts val="0"/>
              </a:spcAft>
              <a:buNone/>
            </a:pPr>
            <a:endParaRPr sz="1800" dirty="0">
              <a:solidFill>
                <a:srgbClr val="595959"/>
              </a:solidFill>
            </a:endParaRPr>
          </a:p>
          <a:p>
            <a:pPr marL="0" lvl="0" indent="0" algn="l" rtl="0">
              <a:lnSpc>
                <a:spcPct val="115000"/>
              </a:lnSpc>
              <a:spcBef>
                <a:spcPts val="1600"/>
              </a:spcBef>
              <a:spcAft>
                <a:spcPts val="0"/>
              </a:spcAft>
              <a:buNone/>
            </a:pPr>
            <a:endParaRPr sz="1800" dirty="0">
              <a:solidFill>
                <a:srgbClr val="595959"/>
              </a:solidFill>
            </a:endParaRPr>
          </a:p>
          <a:p>
            <a:pPr marL="0" lvl="0" indent="0" algn="l" rtl="0">
              <a:lnSpc>
                <a:spcPct val="115000"/>
              </a:lnSpc>
              <a:spcBef>
                <a:spcPts val="1600"/>
              </a:spcBef>
              <a:spcAft>
                <a:spcPts val="0"/>
              </a:spcAft>
              <a:buNone/>
            </a:pPr>
            <a:endParaRPr sz="1800" dirty="0">
              <a:solidFill>
                <a:srgbClr val="595959"/>
              </a:solidFill>
            </a:endParaRPr>
          </a:p>
          <a:p>
            <a:pPr marL="0" lvl="0" indent="0" algn="l" rtl="0">
              <a:lnSpc>
                <a:spcPct val="115000"/>
              </a:lnSpc>
              <a:spcBef>
                <a:spcPts val="1600"/>
              </a:spcBef>
              <a:spcAft>
                <a:spcPts val="0"/>
              </a:spcAft>
              <a:buNone/>
            </a:pPr>
            <a:endParaRPr sz="1800" dirty="0">
              <a:solidFill>
                <a:srgbClr val="595959"/>
              </a:solidFill>
            </a:endParaRPr>
          </a:p>
          <a:p>
            <a:pPr marL="0" lvl="0" indent="0" algn="l" rtl="0">
              <a:lnSpc>
                <a:spcPct val="115000"/>
              </a:lnSpc>
              <a:spcBef>
                <a:spcPts val="1600"/>
              </a:spcBef>
              <a:spcAft>
                <a:spcPts val="1600"/>
              </a:spcAft>
              <a:buNone/>
            </a:pPr>
            <a:endParaRPr sz="1800" dirty="0">
              <a:solidFill>
                <a:srgbClr val="595959"/>
              </a:solidFill>
            </a:endParaRPr>
          </a:p>
        </p:txBody>
      </p:sp>
    </p:spTree>
    <p:extLst>
      <p:ext uri="{BB962C8B-B14F-4D97-AF65-F5344CB8AC3E}">
        <p14:creationId xmlns:p14="http://schemas.microsoft.com/office/powerpoint/2010/main" val="2103356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19</a:t>
            </a:fld>
            <a:endParaRPr/>
          </a:p>
        </p:txBody>
      </p:sp>
      <p:sp>
        <p:nvSpPr>
          <p:cNvPr id="139" name="Google Shape;139;p20"/>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666666"/>
                </a:solidFill>
              </a:rPr>
              <a:t>Example domain: Bill of Materials </a:t>
            </a:r>
            <a:endParaRPr dirty="0">
              <a:solidFill>
                <a:srgbClr val="666666"/>
              </a:solidFill>
            </a:endParaRPr>
          </a:p>
        </p:txBody>
      </p:sp>
      <p:pic>
        <p:nvPicPr>
          <p:cNvPr id="140" name="Google Shape;140;p20"/>
          <p:cNvPicPr preferRelativeResize="0"/>
          <p:nvPr/>
        </p:nvPicPr>
        <p:blipFill>
          <a:blip r:embed="rId3">
            <a:alphaModFix/>
          </a:blip>
          <a:stretch>
            <a:fillRect/>
          </a:stretch>
        </p:blipFill>
        <p:spPr>
          <a:xfrm>
            <a:off x="1476524" y="1326625"/>
            <a:ext cx="6074201" cy="2613550"/>
          </a:xfrm>
          <a:prstGeom prst="rect">
            <a:avLst/>
          </a:prstGeom>
          <a:noFill/>
          <a:ln>
            <a:noFill/>
          </a:ln>
        </p:spPr>
      </p:pic>
    </p:spTree>
    <p:extLst>
      <p:ext uri="{BB962C8B-B14F-4D97-AF65-F5344CB8AC3E}">
        <p14:creationId xmlns:p14="http://schemas.microsoft.com/office/powerpoint/2010/main" val="503035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292034" y="215886"/>
            <a:ext cx="3886676" cy="1560000"/>
          </a:xfrm>
          <a:prstGeom prst="rect">
            <a:avLst/>
          </a:prstGeom>
        </p:spPr>
        <p:txBody>
          <a:bodyPr spcFirstLastPara="1" wrap="square" lIns="58925" tIns="58925" rIns="58925" bIns="58925" anchor="t" anchorCtr="0">
            <a:noAutofit/>
          </a:bodyPr>
          <a:lstStyle/>
          <a:p>
            <a:pPr marL="0" lvl="0" indent="0" rtl="0">
              <a:spcBef>
                <a:spcPts val="0"/>
              </a:spcBef>
              <a:spcAft>
                <a:spcPts val="0"/>
              </a:spcAft>
              <a:buNone/>
            </a:pPr>
            <a:r>
              <a:rPr lang="en" dirty="0">
                <a:latin typeface="Calibri"/>
                <a:ea typeface="Calibri"/>
                <a:cs typeface="Calibri"/>
                <a:sym typeface="Calibri"/>
              </a:rPr>
              <a:t>Welcome everyone</a:t>
            </a:r>
            <a:br>
              <a:rPr lang="en" dirty="0">
                <a:latin typeface="Calibri"/>
                <a:ea typeface="Calibri"/>
                <a:cs typeface="Calibri"/>
                <a:sym typeface="Calibri"/>
              </a:rPr>
            </a:br>
            <a:br>
              <a:rPr lang="en" dirty="0">
                <a:latin typeface="Calibri"/>
                <a:ea typeface="Calibri"/>
                <a:cs typeface="Calibri"/>
                <a:sym typeface="Calibri"/>
              </a:rPr>
            </a:br>
            <a:r>
              <a:rPr lang="en" sz="1600" dirty="0">
                <a:latin typeface="Calibri"/>
                <a:ea typeface="Calibri"/>
                <a:cs typeface="Calibri"/>
                <a:sym typeface="Calibri"/>
              </a:rPr>
              <a:t>We will start at 9 am</a:t>
            </a:r>
            <a:br>
              <a:rPr lang="en" dirty="0">
                <a:latin typeface="Calibri"/>
                <a:ea typeface="Calibri"/>
                <a:cs typeface="Calibri"/>
                <a:sym typeface="Calibri"/>
              </a:rPr>
            </a:br>
            <a:br>
              <a:rPr lang="en" sz="2000" dirty="0">
                <a:latin typeface="Calibri"/>
                <a:ea typeface="Calibri"/>
                <a:cs typeface="Calibri"/>
                <a:sym typeface="Calibri"/>
              </a:rPr>
            </a:br>
            <a:endParaRPr dirty="0">
              <a:latin typeface="Calibri"/>
              <a:ea typeface="Calibri"/>
              <a:cs typeface="Calibri"/>
              <a:sym typeface="Calibri"/>
            </a:endParaRPr>
          </a:p>
        </p:txBody>
      </p:sp>
      <p:sp>
        <p:nvSpPr>
          <p:cNvPr id="2" name="Subtitle 1">
            <a:extLst>
              <a:ext uri="{FF2B5EF4-FFF2-40B4-BE49-F238E27FC236}">
                <a16:creationId xmlns:a16="http://schemas.microsoft.com/office/drawing/2014/main" id="{B86E4129-F72C-C840-A94A-6F4D9F2C58A4}"/>
              </a:ext>
            </a:extLst>
          </p:cNvPr>
          <p:cNvSpPr>
            <a:spLocks noGrp="1"/>
          </p:cNvSpPr>
          <p:nvPr>
            <p:ph type="subTitle" idx="1"/>
          </p:nvPr>
        </p:nvSpPr>
        <p:spPr>
          <a:xfrm>
            <a:off x="469542" y="3026132"/>
            <a:ext cx="5185102" cy="1837200"/>
          </a:xfrm>
        </p:spPr>
        <p:txBody>
          <a:bodyPr/>
          <a:lstStyle/>
          <a:p>
            <a:r>
              <a:rPr lang="en-US" dirty="0"/>
              <a:t>Introduction to Neo4j Graph Data Modeling Training</a:t>
            </a:r>
          </a:p>
          <a:p>
            <a:r>
              <a:rPr lang="en-US" sz="2000" dirty="0"/>
              <a:t>2020.04.23 </a:t>
            </a:r>
          </a:p>
          <a:p>
            <a:r>
              <a:rPr lang="en-US" sz="2000" dirty="0"/>
              <a:t>Alex Rivilis &amp; Vik Malhotra</a:t>
            </a:r>
          </a:p>
        </p:txBody>
      </p:sp>
      <p:sp>
        <p:nvSpPr>
          <p:cNvPr id="3" name="Rectangle 2">
            <a:extLst>
              <a:ext uri="{FF2B5EF4-FFF2-40B4-BE49-F238E27FC236}">
                <a16:creationId xmlns:a16="http://schemas.microsoft.com/office/drawing/2014/main" id="{894AFB26-A834-5946-ACEA-EEF3D50F2223}"/>
              </a:ext>
            </a:extLst>
          </p:cNvPr>
          <p:cNvSpPr/>
          <p:nvPr/>
        </p:nvSpPr>
        <p:spPr>
          <a:xfrm>
            <a:off x="3687097" y="95655"/>
            <a:ext cx="5217838" cy="2561599"/>
          </a:xfrm>
          <a:prstGeom prst="rect">
            <a:avLst/>
          </a:prstGeom>
          <a:solidFill>
            <a:schemeClr val="bg1"/>
          </a:solidFill>
          <a:ln>
            <a:solidFill>
              <a:srgbClr val="C00000"/>
            </a:solidFill>
          </a:ln>
          <a:effectLst>
            <a:outerShdw blurRad="50800" dist="38100" dir="2700000" sx="103000" sy="103000" algn="tl" rotWithShape="0">
              <a:prstClr val="black">
                <a:alpha val="40000"/>
              </a:prstClr>
            </a:outerShdw>
          </a:effectLst>
        </p:spPr>
        <p:txBody>
          <a:bodyPr wrap="square">
            <a:spAutoFit/>
          </a:bodyPr>
          <a:lstStyle/>
          <a:p>
            <a:pPr marL="6350" lvl="0">
              <a:lnSpc>
                <a:spcPct val="150000"/>
              </a:lnSpc>
              <a:spcBef>
                <a:spcPts val="500"/>
              </a:spcBef>
              <a:buClr>
                <a:srgbClr val="69B445"/>
              </a:buClr>
              <a:buSzPts val="1800"/>
            </a:pPr>
            <a:r>
              <a:rPr lang="en-US" sz="2000" b="1" dirty="0">
                <a:solidFill>
                  <a:schemeClr val="dk1"/>
                </a:solidFill>
              </a:rPr>
              <a:t>To Do if Not Done Already:</a:t>
            </a:r>
          </a:p>
          <a:p>
            <a:pPr marL="342900" lvl="3" indent="-336550">
              <a:spcBef>
                <a:spcPts val="500"/>
              </a:spcBef>
              <a:buClr>
                <a:srgbClr val="69B445"/>
              </a:buClr>
              <a:buSzPts val="1800"/>
            </a:pPr>
            <a:r>
              <a:rPr lang="en-US" sz="2000" b="1" dirty="0">
                <a:solidFill>
                  <a:schemeClr val="dk1"/>
                </a:solidFill>
              </a:rPr>
              <a:t>Install Neo4j Desktop from </a:t>
            </a:r>
            <a:r>
              <a:rPr lang="en-US" sz="2000" u="sng" dirty="0">
                <a:solidFill>
                  <a:schemeClr val="hlink"/>
                </a:solidFill>
                <a:hlinkClick r:id="rId3"/>
              </a:rPr>
              <a:t>neo4j.com/download</a:t>
            </a:r>
            <a:r>
              <a:rPr lang="en-US" sz="2000" dirty="0">
                <a:solidFill>
                  <a:schemeClr val="dk1"/>
                </a:solidFill>
              </a:rPr>
              <a:t> </a:t>
            </a:r>
          </a:p>
          <a:p>
            <a:pPr marL="6350" lvl="0" algn="ctr">
              <a:lnSpc>
                <a:spcPct val="150000"/>
              </a:lnSpc>
              <a:buClr>
                <a:srgbClr val="69B445"/>
              </a:buClr>
              <a:buSzPts val="1800"/>
            </a:pPr>
            <a:r>
              <a:rPr lang="en-US" sz="2000" b="1" i="1" dirty="0">
                <a:solidFill>
                  <a:schemeClr val="dk1"/>
                </a:solidFill>
              </a:rPr>
              <a:t>- If local desktop install is problematic - </a:t>
            </a:r>
          </a:p>
          <a:p>
            <a:pPr marL="974725" lvl="0" indent="-317500">
              <a:lnSpc>
                <a:spcPct val="150000"/>
              </a:lnSpc>
              <a:buClr>
                <a:srgbClr val="69B445"/>
              </a:buClr>
              <a:buSzPts val="1800"/>
              <a:buChar char="•"/>
            </a:pPr>
            <a:r>
              <a:rPr lang="en-US" sz="2000" dirty="0">
                <a:solidFill>
                  <a:schemeClr val="dk1"/>
                </a:solidFill>
              </a:rPr>
              <a:t>Create Sandbox on </a:t>
            </a:r>
            <a:r>
              <a:rPr lang="en-US" sz="2000" u="sng" dirty="0">
                <a:solidFill>
                  <a:schemeClr val="hlink"/>
                </a:solidFill>
                <a:hlinkClick r:id="rId4"/>
              </a:rPr>
              <a:t>neo4j.com/sandbox</a:t>
            </a:r>
            <a:r>
              <a:rPr lang="en-US" sz="2000" dirty="0">
                <a:solidFill>
                  <a:schemeClr val="dk1"/>
                </a:solidFill>
              </a:rPr>
              <a:t> </a:t>
            </a:r>
          </a:p>
        </p:txBody>
      </p:sp>
    </p:spTree>
    <p:extLst>
      <p:ext uri="{BB962C8B-B14F-4D97-AF65-F5344CB8AC3E}">
        <p14:creationId xmlns:p14="http://schemas.microsoft.com/office/powerpoint/2010/main" val="2501179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20</a:t>
            </a:fld>
            <a:endParaRPr/>
          </a:p>
        </p:txBody>
      </p:sp>
      <p:sp>
        <p:nvSpPr>
          <p:cNvPr id="147" name="Google Shape;147;p21"/>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Common BOM use cases</a:t>
            </a:r>
            <a:endParaRPr>
              <a:solidFill>
                <a:srgbClr val="666666"/>
              </a:solidFill>
            </a:endParaRPr>
          </a:p>
        </p:txBody>
      </p:sp>
      <p:sp>
        <p:nvSpPr>
          <p:cNvPr id="148" name="Google Shape;148;p21"/>
          <p:cNvSpPr txBox="1"/>
          <p:nvPr/>
        </p:nvSpPr>
        <p:spPr>
          <a:xfrm>
            <a:off x="526725" y="998850"/>
            <a:ext cx="8520600" cy="11919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434343"/>
              </a:buClr>
              <a:buSzPts val="2000"/>
              <a:buChar char="●"/>
            </a:pPr>
            <a:r>
              <a:rPr lang="en-US" sz="2000">
                <a:solidFill>
                  <a:srgbClr val="434343"/>
                </a:solidFill>
              </a:rPr>
              <a:t>System produces list of parts to make a product</a:t>
            </a:r>
            <a:endParaRPr sz="2000">
              <a:solidFill>
                <a:srgbClr val="434343"/>
              </a:solidFill>
            </a:endParaRPr>
          </a:p>
          <a:p>
            <a:pPr marL="457200" lvl="0" indent="-355600" algn="l" rtl="0">
              <a:lnSpc>
                <a:spcPct val="115000"/>
              </a:lnSpc>
              <a:spcBef>
                <a:spcPts val="0"/>
              </a:spcBef>
              <a:spcAft>
                <a:spcPts val="0"/>
              </a:spcAft>
              <a:buClr>
                <a:srgbClr val="434343"/>
              </a:buClr>
              <a:buSzPts val="2000"/>
              <a:buChar char="●"/>
            </a:pPr>
            <a:r>
              <a:rPr lang="en-US" sz="2000">
                <a:solidFill>
                  <a:srgbClr val="434343"/>
                </a:solidFill>
              </a:rPr>
              <a:t>System produces list of products that can be made with available parts</a:t>
            </a:r>
            <a:endParaRPr sz="2000">
              <a:solidFill>
                <a:srgbClr val="434343"/>
              </a:solidFill>
            </a:endParaRPr>
          </a:p>
          <a:p>
            <a:pPr marL="457200" lvl="0" indent="-355600" algn="l" rtl="0">
              <a:lnSpc>
                <a:spcPct val="115000"/>
              </a:lnSpc>
              <a:spcBef>
                <a:spcPts val="0"/>
              </a:spcBef>
              <a:spcAft>
                <a:spcPts val="0"/>
              </a:spcAft>
              <a:buClr>
                <a:srgbClr val="434343"/>
              </a:buClr>
              <a:buSzPts val="2000"/>
              <a:buChar char="●"/>
            </a:pPr>
            <a:r>
              <a:rPr lang="en-US" sz="2000">
                <a:solidFill>
                  <a:srgbClr val="434343"/>
                </a:solidFill>
              </a:rPr>
              <a:t>System produces list of parts that are made with other parts.</a:t>
            </a:r>
            <a:endParaRPr sz="2000">
              <a:solidFill>
                <a:srgbClr val="434343"/>
              </a:solidFill>
            </a:endParaRPr>
          </a:p>
          <a:p>
            <a:pPr marL="457200" lvl="0" indent="-355600" algn="l" rtl="0">
              <a:lnSpc>
                <a:spcPct val="115000"/>
              </a:lnSpc>
              <a:spcBef>
                <a:spcPts val="0"/>
              </a:spcBef>
              <a:spcAft>
                <a:spcPts val="0"/>
              </a:spcAft>
              <a:buClr>
                <a:srgbClr val="434343"/>
              </a:buClr>
              <a:buSzPts val="2000"/>
              <a:buChar char="●"/>
            </a:pPr>
            <a:r>
              <a:rPr lang="en-US" sz="2000">
                <a:solidFill>
                  <a:srgbClr val="434343"/>
                </a:solidFill>
              </a:rPr>
              <a:t>User picks parts to make a product</a:t>
            </a:r>
            <a:endParaRPr sz="2000">
              <a:solidFill>
                <a:srgbClr val="434343"/>
              </a:solidFill>
            </a:endParaRPr>
          </a:p>
          <a:p>
            <a:pPr marL="457200" lvl="0" indent="-355600" algn="l" rtl="0">
              <a:lnSpc>
                <a:spcPct val="115000"/>
              </a:lnSpc>
              <a:spcBef>
                <a:spcPts val="0"/>
              </a:spcBef>
              <a:spcAft>
                <a:spcPts val="0"/>
              </a:spcAft>
              <a:buClr>
                <a:srgbClr val="434343"/>
              </a:buClr>
              <a:buSzPts val="2000"/>
              <a:buChar char="●"/>
            </a:pPr>
            <a:r>
              <a:rPr lang="en-US" sz="2000">
                <a:solidFill>
                  <a:srgbClr val="434343"/>
                </a:solidFill>
              </a:rPr>
              <a:t>System creates a price for a product based upon the part prices</a:t>
            </a:r>
            <a:endParaRPr sz="2000">
              <a:solidFill>
                <a:srgbClr val="434343"/>
              </a:solidFill>
            </a:endParaRPr>
          </a:p>
          <a:p>
            <a:pPr marL="457200" lvl="0" indent="-355600" algn="l" rtl="0">
              <a:lnSpc>
                <a:spcPct val="115000"/>
              </a:lnSpc>
              <a:spcBef>
                <a:spcPts val="0"/>
              </a:spcBef>
              <a:spcAft>
                <a:spcPts val="0"/>
              </a:spcAft>
              <a:buClr>
                <a:srgbClr val="434343"/>
              </a:buClr>
              <a:buSzPts val="2000"/>
              <a:buChar char="●"/>
            </a:pPr>
            <a:r>
              <a:rPr lang="en-US" sz="2000">
                <a:solidFill>
                  <a:srgbClr val="434343"/>
                </a:solidFill>
              </a:rPr>
              <a:t>System creates list of parts that need to be ordered</a:t>
            </a:r>
            <a:endParaRPr sz="2000">
              <a:solidFill>
                <a:srgbClr val="434343"/>
              </a:solidFill>
            </a:endParaRPr>
          </a:p>
          <a:p>
            <a:pPr marL="0" lvl="0" indent="0" algn="l" rtl="0">
              <a:lnSpc>
                <a:spcPct val="115000"/>
              </a:lnSpc>
              <a:spcBef>
                <a:spcPts val="1600"/>
              </a:spcBef>
              <a:spcAft>
                <a:spcPts val="0"/>
              </a:spcAft>
              <a:buNone/>
            </a:pPr>
            <a:r>
              <a:rPr lang="en-US" sz="2000">
                <a:solidFill>
                  <a:srgbClr val="434343"/>
                </a:solidFill>
              </a:rPr>
              <a:t>Notes:</a:t>
            </a:r>
            <a:endParaRPr sz="2000">
              <a:solidFill>
                <a:srgbClr val="434343"/>
              </a:solidFill>
            </a:endParaRPr>
          </a:p>
          <a:p>
            <a:pPr marL="457200" lvl="0" indent="-355600" algn="l" rtl="0">
              <a:lnSpc>
                <a:spcPct val="115000"/>
              </a:lnSpc>
              <a:spcBef>
                <a:spcPts val="1600"/>
              </a:spcBef>
              <a:spcAft>
                <a:spcPts val="0"/>
              </a:spcAft>
              <a:buClr>
                <a:srgbClr val="434343"/>
              </a:buClr>
              <a:buSzPts val="2000"/>
              <a:buChar char="●"/>
            </a:pPr>
            <a:r>
              <a:rPr lang="en-US" sz="2000">
                <a:solidFill>
                  <a:srgbClr val="434343"/>
                </a:solidFill>
              </a:rPr>
              <a:t>A product or part can be made of multiple parts of the same type</a:t>
            </a:r>
            <a:endParaRPr sz="2000">
              <a:solidFill>
                <a:srgbClr val="434343"/>
              </a:solidFill>
            </a:endParaRPr>
          </a:p>
          <a:p>
            <a:pPr marL="457200" lvl="0" indent="-355600" algn="l" rtl="0">
              <a:lnSpc>
                <a:spcPct val="115000"/>
              </a:lnSpc>
              <a:spcBef>
                <a:spcPts val="0"/>
              </a:spcBef>
              <a:spcAft>
                <a:spcPts val="0"/>
              </a:spcAft>
              <a:buClr>
                <a:srgbClr val="434343"/>
              </a:buClr>
              <a:buSzPts val="2000"/>
              <a:buChar char="●"/>
            </a:pPr>
            <a:r>
              <a:rPr lang="en-US" sz="2000">
                <a:solidFill>
                  <a:srgbClr val="434343"/>
                </a:solidFill>
              </a:rPr>
              <a:t>Some parts are made from other parts (sub-assembly)</a:t>
            </a:r>
            <a:endParaRPr sz="2000">
              <a:solidFill>
                <a:srgbClr val="434343"/>
              </a:solidFill>
            </a:endParaRPr>
          </a:p>
          <a:p>
            <a:pPr marL="0" lvl="0" indent="0" algn="l" rtl="0">
              <a:lnSpc>
                <a:spcPct val="115000"/>
              </a:lnSpc>
              <a:spcBef>
                <a:spcPts val="1600"/>
              </a:spcBef>
              <a:spcAft>
                <a:spcPts val="0"/>
              </a:spcAft>
              <a:buNone/>
            </a:pPr>
            <a:endParaRPr sz="2000">
              <a:solidFill>
                <a:srgbClr val="595959"/>
              </a:solidFill>
            </a:endParaRPr>
          </a:p>
          <a:p>
            <a:pPr marL="0" lvl="0" indent="0" algn="l" rtl="0">
              <a:lnSpc>
                <a:spcPct val="115000"/>
              </a:lnSpc>
              <a:spcBef>
                <a:spcPts val="1600"/>
              </a:spcBef>
              <a:spcAft>
                <a:spcPts val="0"/>
              </a:spcAft>
              <a:buNone/>
            </a:pPr>
            <a:endParaRPr sz="20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1600"/>
              </a:spcAft>
              <a:buNone/>
            </a:pPr>
            <a:endParaRPr sz="1800">
              <a:solidFill>
                <a:srgbClr val="595959"/>
              </a:solidFill>
            </a:endParaRPr>
          </a:p>
        </p:txBody>
      </p:sp>
    </p:spTree>
    <p:extLst>
      <p:ext uri="{BB962C8B-B14F-4D97-AF65-F5344CB8AC3E}">
        <p14:creationId xmlns:p14="http://schemas.microsoft.com/office/powerpoint/2010/main" val="2813635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2"/>
          <p:cNvSpPr/>
          <p:nvPr/>
        </p:nvSpPr>
        <p:spPr>
          <a:xfrm>
            <a:off x="545625" y="1712150"/>
            <a:ext cx="3585000" cy="4326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402825" y="1712150"/>
            <a:ext cx="1110000" cy="432600"/>
          </a:xfrm>
          <a:prstGeom prst="leftArrow">
            <a:avLst>
              <a:gd name="adj1" fmla="val 50000"/>
              <a:gd name="adj2" fmla="val 50000"/>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21</a:t>
            </a:fld>
            <a:endParaRPr/>
          </a:p>
        </p:txBody>
      </p:sp>
      <p:sp>
        <p:nvSpPr>
          <p:cNvPr id="157" name="Google Shape;157;p22"/>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Building the initial data model </a:t>
            </a:r>
            <a:endParaRPr>
              <a:solidFill>
                <a:srgbClr val="666666"/>
              </a:solidFill>
            </a:endParaRPr>
          </a:p>
        </p:txBody>
      </p:sp>
      <p:sp>
        <p:nvSpPr>
          <p:cNvPr id="158" name="Google Shape;158;p22"/>
          <p:cNvSpPr txBox="1"/>
          <p:nvPr/>
        </p:nvSpPr>
        <p:spPr>
          <a:xfrm>
            <a:off x="623400" y="1224625"/>
            <a:ext cx="7248000" cy="33258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Understand the domain</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Create sample data</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Define specific questions for the application</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Identify entities</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Identify connections between entities</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Test the questions against the model</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Test scalability</a:t>
            </a:r>
            <a:endParaRPr sz="2400">
              <a:solidFill>
                <a:srgbClr val="434343"/>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1600"/>
              </a:spcAft>
              <a:buNone/>
            </a:pPr>
            <a:endParaRPr sz="1800">
              <a:solidFill>
                <a:srgbClr val="595959"/>
              </a:solidFill>
            </a:endParaRPr>
          </a:p>
        </p:txBody>
      </p:sp>
    </p:spTree>
    <p:extLst>
      <p:ext uri="{BB962C8B-B14F-4D97-AF65-F5344CB8AC3E}">
        <p14:creationId xmlns:p14="http://schemas.microsoft.com/office/powerpoint/2010/main" val="3330090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3"/>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22</a:t>
            </a:fld>
            <a:endParaRPr/>
          </a:p>
        </p:txBody>
      </p:sp>
      <p:sp>
        <p:nvSpPr>
          <p:cNvPr id="165" name="Google Shape;165;p23"/>
          <p:cNvSpPr txBox="1">
            <a:spLocks noGrp="1"/>
          </p:cNvSpPr>
          <p:nvPr>
            <p:ph type="title"/>
          </p:nvPr>
        </p:nvSpPr>
        <p:spPr>
          <a:xfrm>
            <a:off x="531525" y="25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BOM sample data</a:t>
            </a:r>
            <a:endParaRPr>
              <a:solidFill>
                <a:srgbClr val="666666"/>
              </a:solidFill>
            </a:endParaRPr>
          </a:p>
        </p:txBody>
      </p:sp>
      <p:graphicFrame>
        <p:nvGraphicFramePr>
          <p:cNvPr id="166" name="Google Shape;166;p23"/>
          <p:cNvGraphicFramePr/>
          <p:nvPr/>
        </p:nvGraphicFramePr>
        <p:xfrm>
          <a:off x="312366" y="537230"/>
          <a:ext cx="8352546" cy="4754550"/>
        </p:xfrm>
        <a:graphic>
          <a:graphicData uri="http://schemas.openxmlformats.org/drawingml/2006/table">
            <a:tbl>
              <a:tblPr>
                <a:noFill/>
              </a:tblPr>
              <a:tblGrid>
                <a:gridCol w="2120472">
                  <a:extLst>
                    <a:ext uri="{9D8B030D-6E8A-4147-A177-3AD203B41FA5}">
                      <a16:colId xmlns:a16="http://schemas.microsoft.com/office/drawing/2014/main" val="20000"/>
                    </a:ext>
                  </a:extLst>
                </a:gridCol>
                <a:gridCol w="2704958">
                  <a:extLst>
                    <a:ext uri="{9D8B030D-6E8A-4147-A177-3AD203B41FA5}">
                      <a16:colId xmlns:a16="http://schemas.microsoft.com/office/drawing/2014/main" val="20001"/>
                    </a:ext>
                  </a:extLst>
                </a:gridCol>
                <a:gridCol w="1449758">
                  <a:extLst>
                    <a:ext uri="{9D8B030D-6E8A-4147-A177-3AD203B41FA5}">
                      <a16:colId xmlns:a16="http://schemas.microsoft.com/office/drawing/2014/main" val="20002"/>
                    </a:ext>
                  </a:extLst>
                </a:gridCol>
                <a:gridCol w="2077358">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r>
                        <a:rPr lang="en-US" sz="1200" b="1"/>
                        <a:t>Products</a:t>
                      </a:r>
                      <a:endParaRPr sz="1200" b="1"/>
                    </a:p>
                  </a:txBody>
                  <a:tcPr marL="91425" marR="91425" marT="91425" marB="91425">
                    <a:solidFill>
                      <a:srgbClr val="D9D9D9"/>
                    </a:solidFill>
                  </a:tcPr>
                </a:tc>
                <a:tc>
                  <a:txBody>
                    <a:bodyPr/>
                    <a:lstStyle/>
                    <a:p>
                      <a:pPr marL="0" lvl="0" indent="0" algn="l" rtl="0">
                        <a:spcBef>
                          <a:spcPts val="0"/>
                        </a:spcBef>
                        <a:spcAft>
                          <a:spcPts val="0"/>
                        </a:spcAft>
                        <a:buNone/>
                      </a:pPr>
                      <a:r>
                        <a:rPr lang="en-US" sz="1200" b="1"/>
                        <a:t>Parts</a:t>
                      </a:r>
                      <a:endParaRPr sz="1200" b="1"/>
                    </a:p>
                  </a:txBody>
                  <a:tcPr marL="91425" marR="91425" marT="91425" marB="91425">
                    <a:solidFill>
                      <a:srgbClr val="D9D9D9"/>
                    </a:solidFill>
                  </a:tcPr>
                </a:tc>
                <a:tc>
                  <a:txBody>
                    <a:bodyPr/>
                    <a:lstStyle/>
                    <a:p>
                      <a:pPr marL="0" lvl="0" indent="0" algn="l" rtl="0">
                        <a:spcBef>
                          <a:spcPts val="0"/>
                        </a:spcBef>
                        <a:spcAft>
                          <a:spcPts val="0"/>
                        </a:spcAft>
                        <a:buNone/>
                      </a:pPr>
                      <a:r>
                        <a:rPr lang="en-US" sz="1200" b="1"/>
                        <a:t>Assemblies</a:t>
                      </a:r>
                      <a:endParaRPr sz="1200" b="1"/>
                    </a:p>
                  </a:txBody>
                  <a:tcPr marL="91425" marR="91425" marT="91425" marB="91425">
                    <a:solidFill>
                      <a:srgbClr val="D9D9D9"/>
                    </a:solidFill>
                  </a:tcPr>
                </a:tc>
                <a:tc>
                  <a:txBody>
                    <a:bodyPr/>
                    <a:lstStyle/>
                    <a:p>
                      <a:pPr marL="0" lvl="0" indent="0" algn="l" rtl="0">
                        <a:spcBef>
                          <a:spcPts val="0"/>
                        </a:spcBef>
                        <a:spcAft>
                          <a:spcPts val="0"/>
                        </a:spcAft>
                        <a:buNone/>
                      </a:pPr>
                      <a:r>
                        <a:rPr lang="en-US" sz="1200" b="1"/>
                        <a:t>Notes</a:t>
                      </a:r>
                      <a:endParaRPr sz="1200" b="1"/>
                    </a:p>
                  </a:txBody>
                  <a:tcPr marL="91425" marR="91425" marT="91425" marB="91425">
                    <a:solidFill>
                      <a:srgbClr val="D9D9D9"/>
                    </a:solidFill>
                  </a:tcPr>
                </a:tc>
                <a:extLst>
                  <a:ext uri="{0D108BD9-81ED-4DB2-BD59-A6C34878D82A}">
                    <a16:rowId xmlns:a16="http://schemas.microsoft.com/office/drawing/2014/main" val="10000"/>
                  </a:ext>
                </a:extLst>
              </a:tr>
              <a:tr h="353606">
                <a:tc>
                  <a:txBody>
                    <a:bodyPr/>
                    <a:lstStyle/>
                    <a:p>
                      <a:pPr marL="0" lvl="0" indent="0" algn="l" rtl="0">
                        <a:spcBef>
                          <a:spcPts val="0"/>
                        </a:spcBef>
                        <a:spcAft>
                          <a:spcPts val="0"/>
                        </a:spcAft>
                        <a:buNone/>
                      </a:pPr>
                      <a:r>
                        <a:rPr lang="en-US" sz="1200">
                          <a:solidFill>
                            <a:srgbClr val="434343"/>
                          </a:solidFill>
                        </a:rPr>
                        <a:t>Wood table 40"</a:t>
                      </a:r>
                      <a:endParaRPr sz="1200">
                        <a:solidFill>
                          <a:srgbClr val="434343"/>
                        </a:solidFill>
                      </a:endParaRPr>
                    </a:p>
                  </a:txBody>
                  <a:tcPr marL="91425" marR="91425" marT="91425" marB="91425"/>
                </a:tc>
                <a:tc>
                  <a:txBody>
                    <a:bodyPr/>
                    <a:lstStyle/>
                    <a:p>
                      <a:pPr marL="0" lvl="0" indent="0" algn="l" rtl="0">
                        <a:spcBef>
                          <a:spcPts val="0"/>
                        </a:spcBef>
                        <a:spcAft>
                          <a:spcPts val="0"/>
                        </a:spcAft>
                        <a:buNone/>
                      </a:pPr>
                      <a:r>
                        <a:rPr lang="en-US" sz="1200" dirty="0">
                          <a:solidFill>
                            <a:srgbClr val="434343"/>
                          </a:solidFill>
                        </a:rPr>
                        <a:t>Wood top 40"</a:t>
                      </a:r>
                      <a:endParaRPr sz="1200" dirty="0">
                        <a:solidFill>
                          <a:srgbClr val="434343"/>
                        </a:solidFill>
                      </a:endParaRPr>
                    </a:p>
                  </a:txBody>
                  <a:tcPr marL="91425" marR="91425" marT="91425" marB="91425"/>
                </a:tc>
                <a:tc>
                  <a:txBody>
                    <a:bodyPr/>
                    <a:lstStyle/>
                    <a:p>
                      <a:pPr marL="0" lvl="0" indent="0" algn="l" rtl="0">
                        <a:spcBef>
                          <a:spcPts val="0"/>
                        </a:spcBef>
                        <a:spcAft>
                          <a:spcPts val="0"/>
                        </a:spcAft>
                        <a:buNone/>
                      </a:pPr>
                      <a:r>
                        <a:rPr lang="en-US" sz="1200" b="1" dirty="0">
                          <a:solidFill>
                            <a:schemeClr val="bg2"/>
                          </a:solidFill>
                        </a:rPr>
                        <a:t>Leg assembly</a:t>
                      </a:r>
                      <a:endParaRPr sz="1200" b="1" dirty="0">
                        <a:solidFill>
                          <a:schemeClr val="bg2"/>
                        </a:solidFill>
                      </a:endParaRPr>
                    </a:p>
                  </a:txBody>
                  <a:tcPr marL="91425" marR="91425" marT="91425" marB="91425"/>
                </a:tc>
                <a:tc>
                  <a:txBody>
                    <a:bodyPr/>
                    <a:lstStyle/>
                    <a:p>
                      <a:pPr marL="0" lvl="0" indent="0" algn="l" rtl="0">
                        <a:spcBef>
                          <a:spcPts val="0"/>
                        </a:spcBef>
                        <a:spcAft>
                          <a:spcPts val="0"/>
                        </a:spcAft>
                        <a:buNone/>
                      </a:pPr>
                      <a:r>
                        <a:rPr lang="en-US" sz="1200">
                          <a:solidFill>
                            <a:srgbClr val="434343"/>
                          </a:solidFill>
                        </a:rPr>
                        <a:t>Has 4 legs</a:t>
                      </a:r>
                      <a:endParaRPr sz="1200">
                        <a:solidFill>
                          <a:srgbClr val="434343"/>
                        </a:solidFill>
                      </a:endParaRPr>
                    </a:p>
                  </a:txBody>
                  <a:tcPr marL="91425" marR="91425" marT="91425" marB="91425"/>
                </a:tc>
                <a:extLst>
                  <a:ext uri="{0D108BD9-81ED-4DB2-BD59-A6C34878D82A}">
                    <a16:rowId xmlns:a16="http://schemas.microsoft.com/office/drawing/2014/main" val="10001"/>
                  </a:ext>
                </a:extLst>
              </a:tr>
              <a:tr h="509164">
                <a:tc>
                  <a:txBody>
                    <a:bodyPr/>
                    <a:lstStyle/>
                    <a:p>
                      <a:pPr marL="0" lvl="0" indent="0" algn="l" rtl="0">
                        <a:spcBef>
                          <a:spcPts val="0"/>
                        </a:spcBef>
                        <a:spcAft>
                          <a:spcPts val="0"/>
                        </a:spcAft>
                        <a:buNone/>
                      </a:pPr>
                      <a:r>
                        <a:rPr lang="en-US" sz="1200">
                          <a:solidFill>
                            <a:srgbClr val="434343"/>
                          </a:solidFill>
                        </a:rPr>
                        <a:t>Deluxe wood table 40"</a:t>
                      </a:r>
                      <a:endParaRPr sz="1200">
                        <a:solidFill>
                          <a:srgbClr val="434343"/>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434343"/>
                          </a:solidFill>
                        </a:rPr>
                        <a:t>Wood top 40” or  Glass top 40"</a:t>
                      </a:r>
                      <a:endParaRPr sz="1200" dirty="0">
                        <a:solidFill>
                          <a:srgbClr val="434343"/>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2"/>
                          </a:solidFill>
                        </a:rPr>
                        <a:t>Leg assembly</a:t>
                      </a:r>
                    </a:p>
                    <a:p>
                      <a:pPr marL="0" lvl="0" indent="0" algn="l" rtl="0">
                        <a:spcBef>
                          <a:spcPts val="0"/>
                        </a:spcBef>
                        <a:spcAft>
                          <a:spcPts val="0"/>
                        </a:spcAft>
                        <a:buNone/>
                      </a:pPr>
                      <a:endParaRPr sz="1200" dirty="0">
                        <a:solidFill>
                          <a:srgbClr val="434343"/>
                        </a:solidFill>
                      </a:endParaRPr>
                    </a:p>
                  </a:txBody>
                  <a:tcPr marL="91425" marR="91425" marT="91425" marB="91425"/>
                </a:tc>
                <a:tc>
                  <a:txBody>
                    <a:bodyPr/>
                    <a:lstStyle/>
                    <a:p>
                      <a:pPr marL="0" lvl="0" indent="0" algn="l" rtl="0">
                        <a:spcBef>
                          <a:spcPts val="0"/>
                        </a:spcBef>
                        <a:spcAft>
                          <a:spcPts val="0"/>
                        </a:spcAft>
                        <a:buNone/>
                      </a:pPr>
                      <a:r>
                        <a:rPr lang="en-US" sz="1200">
                          <a:solidFill>
                            <a:srgbClr val="434343"/>
                          </a:solidFill>
                        </a:rPr>
                        <a:t>Has 4 legs</a:t>
                      </a:r>
                      <a:endParaRPr sz="1200">
                        <a:solidFill>
                          <a:srgbClr val="434343"/>
                        </a:solidFill>
                      </a:endParaRPr>
                    </a:p>
                  </a:txBody>
                  <a:tcPr marL="91425" marR="91425" marT="91425" marB="91425"/>
                </a:tc>
                <a:extLst>
                  <a:ext uri="{0D108BD9-81ED-4DB2-BD59-A6C34878D82A}">
                    <a16:rowId xmlns:a16="http://schemas.microsoft.com/office/drawing/2014/main" val="10002"/>
                  </a:ext>
                </a:extLst>
              </a:tr>
              <a:tr h="353606">
                <a:tc>
                  <a:txBody>
                    <a:bodyPr/>
                    <a:lstStyle/>
                    <a:p>
                      <a:pPr marL="0" lvl="0" indent="0" algn="l" rtl="0">
                        <a:spcBef>
                          <a:spcPts val="0"/>
                        </a:spcBef>
                        <a:spcAft>
                          <a:spcPts val="0"/>
                        </a:spcAft>
                        <a:buNone/>
                      </a:pPr>
                      <a:r>
                        <a:rPr lang="en-US" sz="1200">
                          <a:solidFill>
                            <a:srgbClr val="434343"/>
                          </a:solidFill>
                        </a:rPr>
                        <a:t>Wood table 60"</a:t>
                      </a:r>
                      <a:endParaRPr sz="1200">
                        <a:solidFill>
                          <a:srgbClr val="434343"/>
                        </a:solidFill>
                      </a:endParaRPr>
                    </a:p>
                  </a:txBody>
                  <a:tcPr marL="91425" marR="91425" marT="91425" marB="91425"/>
                </a:tc>
                <a:tc>
                  <a:txBody>
                    <a:bodyPr/>
                    <a:lstStyle/>
                    <a:p>
                      <a:pPr marL="0" lvl="0" indent="0" algn="l" rtl="0">
                        <a:spcBef>
                          <a:spcPts val="0"/>
                        </a:spcBef>
                        <a:spcAft>
                          <a:spcPts val="0"/>
                        </a:spcAft>
                        <a:buNone/>
                      </a:pPr>
                      <a:r>
                        <a:rPr lang="en-US" sz="1200" dirty="0">
                          <a:solidFill>
                            <a:srgbClr val="434343"/>
                          </a:solidFill>
                        </a:rPr>
                        <a:t>Wood top 60"</a:t>
                      </a:r>
                      <a:endParaRPr sz="1200" dirty="0">
                        <a:solidFill>
                          <a:srgbClr val="434343"/>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2"/>
                          </a:solidFill>
                        </a:rPr>
                        <a:t>Leg assembly</a:t>
                      </a:r>
                    </a:p>
                    <a:p>
                      <a:pPr marL="0" lvl="0" indent="0" algn="l" rtl="0">
                        <a:spcBef>
                          <a:spcPts val="0"/>
                        </a:spcBef>
                        <a:spcAft>
                          <a:spcPts val="0"/>
                        </a:spcAft>
                        <a:buNone/>
                      </a:pPr>
                      <a:endParaRPr sz="1200" dirty="0">
                        <a:solidFill>
                          <a:srgbClr val="434343"/>
                        </a:solidFill>
                      </a:endParaRPr>
                    </a:p>
                  </a:txBody>
                  <a:tcPr marL="91425" marR="91425" marT="91425" marB="91425"/>
                </a:tc>
                <a:tc>
                  <a:txBody>
                    <a:bodyPr/>
                    <a:lstStyle/>
                    <a:p>
                      <a:pPr marL="0" lvl="0" indent="0" algn="l" rtl="0">
                        <a:spcBef>
                          <a:spcPts val="0"/>
                        </a:spcBef>
                        <a:spcAft>
                          <a:spcPts val="0"/>
                        </a:spcAft>
                        <a:buNone/>
                      </a:pPr>
                      <a:r>
                        <a:rPr lang="en-US" sz="1200">
                          <a:solidFill>
                            <a:srgbClr val="434343"/>
                          </a:solidFill>
                        </a:rPr>
                        <a:t>Has 6 legs, table brace</a:t>
                      </a:r>
                      <a:endParaRPr sz="1200">
                        <a:solidFill>
                          <a:srgbClr val="434343"/>
                        </a:solidFill>
                      </a:endParaRPr>
                    </a:p>
                  </a:txBody>
                  <a:tcPr marL="91425" marR="91425" marT="91425" marB="91425"/>
                </a:tc>
                <a:extLst>
                  <a:ext uri="{0D108BD9-81ED-4DB2-BD59-A6C34878D82A}">
                    <a16:rowId xmlns:a16="http://schemas.microsoft.com/office/drawing/2014/main" val="10003"/>
                  </a:ext>
                </a:extLst>
              </a:tr>
              <a:tr h="509164">
                <a:tc>
                  <a:txBody>
                    <a:bodyPr/>
                    <a:lstStyle/>
                    <a:p>
                      <a:pPr marL="0" lvl="0" indent="0" algn="l" rtl="0">
                        <a:spcBef>
                          <a:spcPts val="0"/>
                        </a:spcBef>
                        <a:spcAft>
                          <a:spcPts val="0"/>
                        </a:spcAft>
                        <a:buNone/>
                      </a:pPr>
                      <a:r>
                        <a:rPr lang="en-US" sz="1200" dirty="0">
                          <a:solidFill>
                            <a:srgbClr val="434343"/>
                          </a:solidFill>
                        </a:rPr>
                        <a:t>Deluxe wood table 60"</a:t>
                      </a:r>
                      <a:endParaRPr sz="1200" dirty="0">
                        <a:solidFill>
                          <a:srgbClr val="434343"/>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434343"/>
                          </a:solidFill>
                        </a:rPr>
                        <a:t>Wood top 60” or Glass top 60"</a:t>
                      </a:r>
                      <a:endParaRPr sz="1200" dirty="0">
                        <a:solidFill>
                          <a:srgbClr val="434343"/>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chemeClr val="bg2"/>
                          </a:solidFill>
                        </a:rPr>
                        <a:t>Leg assembly</a:t>
                      </a:r>
                    </a:p>
                    <a:p>
                      <a:pPr marL="0" lvl="0" indent="0" algn="l" rtl="0">
                        <a:spcBef>
                          <a:spcPts val="0"/>
                        </a:spcBef>
                        <a:spcAft>
                          <a:spcPts val="0"/>
                        </a:spcAft>
                        <a:buNone/>
                      </a:pPr>
                      <a:endParaRPr sz="1200" dirty="0">
                        <a:solidFill>
                          <a:srgbClr val="434343"/>
                        </a:solidFill>
                      </a:endParaRPr>
                    </a:p>
                  </a:txBody>
                  <a:tcPr marL="91425" marR="91425" marT="91425" marB="91425"/>
                </a:tc>
                <a:tc>
                  <a:txBody>
                    <a:bodyPr/>
                    <a:lstStyle/>
                    <a:p>
                      <a:pPr marL="0" lvl="0" indent="0" algn="l" rtl="0">
                        <a:spcBef>
                          <a:spcPts val="0"/>
                        </a:spcBef>
                        <a:spcAft>
                          <a:spcPts val="0"/>
                        </a:spcAft>
                        <a:buNone/>
                      </a:pPr>
                      <a:r>
                        <a:rPr lang="en-US" sz="1200">
                          <a:solidFill>
                            <a:srgbClr val="434343"/>
                          </a:solidFill>
                        </a:rPr>
                        <a:t>Has 6 legs, table brace</a:t>
                      </a:r>
                      <a:endParaRPr sz="1200">
                        <a:solidFill>
                          <a:srgbClr val="434343"/>
                        </a:solidFill>
                      </a:endParaRPr>
                    </a:p>
                  </a:txBody>
                  <a:tcPr marL="91425" marR="91425" marT="91425" marB="91425"/>
                </a:tc>
                <a:extLst>
                  <a:ext uri="{0D108BD9-81ED-4DB2-BD59-A6C34878D82A}">
                    <a16:rowId xmlns:a16="http://schemas.microsoft.com/office/drawing/2014/main" val="10004"/>
                  </a:ext>
                </a:extLst>
              </a:tr>
              <a:tr h="353606">
                <a:tc>
                  <a:txBody>
                    <a:bodyPr/>
                    <a:lstStyle/>
                    <a:p>
                      <a:pPr marL="0" lvl="0" indent="0" algn="l" rtl="0">
                        <a:spcBef>
                          <a:spcPts val="0"/>
                        </a:spcBef>
                        <a:spcAft>
                          <a:spcPts val="0"/>
                        </a:spcAft>
                        <a:buNone/>
                      </a:pPr>
                      <a:endParaRPr sz="1200">
                        <a:solidFill>
                          <a:srgbClr val="434343"/>
                        </a:solidFill>
                      </a:endParaRPr>
                    </a:p>
                  </a:txBody>
                  <a:tcPr marL="91425" marR="91425" marT="91425" marB="91425"/>
                </a:tc>
                <a:tc>
                  <a:txBody>
                    <a:bodyPr/>
                    <a:lstStyle/>
                    <a:p>
                      <a:pPr marL="0" lvl="0" indent="0" algn="l" rtl="0">
                        <a:spcBef>
                          <a:spcPts val="0"/>
                        </a:spcBef>
                        <a:spcAft>
                          <a:spcPts val="0"/>
                        </a:spcAft>
                        <a:buNone/>
                      </a:pPr>
                      <a:r>
                        <a:rPr lang="en-US" sz="1200" b="1" dirty="0">
                          <a:solidFill>
                            <a:schemeClr val="bg2"/>
                          </a:solidFill>
                        </a:rPr>
                        <a:t>Leg</a:t>
                      </a:r>
                      <a:endParaRPr sz="1200" b="1" dirty="0">
                        <a:solidFill>
                          <a:schemeClr val="bg2"/>
                        </a:solidFill>
                      </a:endParaRPr>
                    </a:p>
                  </a:txBody>
                  <a:tcPr marL="91425" marR="91425" marT="91425" marB="91425"/>
                </a:tc>
                <a:tc>
                  <a:txBody>
                    <a:bodyPr/>
                    <a:lstStyle/>
                    <a:p>
                      <a:pPr marL="0" lvl="0" indent="0" algn="l" rtl="0">
                        <a:spcBef>
                          <a:spcPts val="0"/>
                        </a:spcBef>
                        <a:spcAft>
                          <a:spcPts val="0"/>
                        </a:spcAft>
                        <a:buNone/>
                      </a:pPr>
                      <a:endParaRPr sz="1200">
                        <a:solidFill>
                          <a:srgbClr val="434343"/>
                        </a:solidFill>
                      </a:endParaRPr>
                    </a:p>
                  </a:txBody>
                  <a:tcPr marL="91425" marR="91425" marT="91425" marB="91425"/>
                </a:tc>
                <a:tc>
                  <a:txBody>
                    <a:bodyPr/>
                    <a:lstStyle/>
                    <a:p>
                      <a:pPr marL="0" lvl="0" indent="0" algn="l" rtl="0">
                        <a:spcBef>
                          <a:spcPts val="0"/>
                        </a:spcBef>
                        <a:spcAft>
                          <a:spcPts val="0"/>
                        </a:spcAft>
                        <a:buNone/>
                      </a:pPr>
                      <a:endParaRPr sz="1200">
                        <a:solidFill>
                          <a:srgbClr val="434343"/>
                        </a:solidFill>
                      </a:endParaRPr>
                    </a:p>
                  </a:txBody>
                  <a:tcPr marL="91425" marR="91425" marT="91425" marB="91425"/>
                </a:tc>
                <a:extLst>
                  <a:ext uri="{0D108BD9-81ED-4DB2-BD59-A6C34878D82A}">
                    <a16:rowId xmlns:a16="http://schemas.microsoft.com/office/drawing/2014/main" val="10005"/>
                  </a:ext>
                </a:extLst>
              </a:tr>
              <a:tr h="353606">
                <a:tc>
                  <a:txBody>
                    <a:bodyPr/>
                    <a:lstStyle/>
                    <a:p>
                      <a:pPr marL="0" lvl="0" indent="0" algn="l" rtl="0">
                        <a:spcBef>
                          <a:spcPts val="0"/>
                        </a:spcBef>
                        <a:spcAft>
                          <a:spcPts val="0"/>
                        </a:spcAft>
                        <a:buNone/>
                      </a:pPr>
                      <a:endParaRPr sz="1200">
                        <a:solidFill>
                          <a:srgbClr val="434343"/>
                        </a:solidFill>
                      </a:endParaRPr>
                    </a:p>
                  </a:txBody>
                  <a:tcPr marL="91425" marR="91425" marT="91425" marB="91425"/>
                </a:tc>
                <a:tc>
                  <a:txBody>
                    <a:bodyPr/>
                    <a:lstStyle/>
                    <a:p>
                      <a:pPr marL="0" lvl="0" indent="0" algn="l" rtl="0">
                        <a:spcBef>
                          <a:spcPts val="0"/>
                        </a:spcBef>
                        <a:spcAft>
                          <a:spcPts val="0"/>
                        </a:spcAft>
                        <a:buNone/>
                      </a:pPr>
                      <a:r>
                        <a:rPr lang="en-US" sz="1200" b="1" dirty="0">
                          <a:solidFill>
                            <a:schemeClr val="bg2"/>
                          </a:solidFill>
                        </a:rPr>
                        <a:t>Leg foot</a:t>
                      </a:r>
                      <a:endParaRPr sz="1200" b="1" dirty="0">
                        <a:solidFill>
                          <a:schemeClr val="bg2"/>
                        </a:solidFill>
                      </a:endParaRPr>
                    </a:p>
                  </a:txBody>
                  <a:tcPr marL="91425" marR="91425" marT="91425" marB="91425"/>
                </a:tc>
                <a:tc>
                  <a:txBody>
                    <a:bodyPr/>
                    <a:lstStyle/>
                    <a:p>
                      <a:pPr marL="0" lvl="0" indent="0" algn="l" rtl="0">
                        <a:spcBef>
                          <a:spcPts val="0"/>
                        </a:spcBef>
                        <a:spcAft>
                          <a:spcPts val="0"/>
                        </a:spcAft>
                        <a:buNone/>
                      </a:pPr>
                      <a:endParaRPr sz="1200">
                        <a:solidFill>
                          <a:srgbClr val="434343"/>
                        </a:solidFill>
                      </a:endParaRPr>
                    </a:p>
                  </a:txBody>
                  <a:tcPr marL="91425" marR="91425" marT="91425" marB="91425"/>
                </a:tc>
                <a:tc>
                  <a:txBody>
                    <a:bodyPr/>
                    <a:lstStyle/>
                    <a:p>
                      <a:pPr marL="0" lvl="0" indent="0" algn="l" rtl="0">
                        <a:spcBef>
                          <a:spcPts val="0"/>
                        </a:spcBef>
                        <a:spcAft>
                          <a:spcPts val="0"/>
                        </a:spcAft>
                        <a:buNone/>
                      </a:pPr>
                      <a:endParaRPr sz="1200">
                        <a:solidFill>
                          <a:srgbClr val="434343"/>
                        </a:solidFill>
                      </a:endParaRPr>
                    </a:p>
                  </a:txBody>
                  <a:tcPr marL="91425" marR="91425" marT="91425" marB="91425"/>
                </a:tc>
                <a:extLst>
                  <a:ext uri="{0D108BD9-81ED-4DB2-BD59-A6C34878D82A}">
                    <a16:rowId xmlns:a16="http://schemas.microsoft.com/office/drawing/2014/main" val="10006"/>
                  </a:ext>
                </a:extLst>
              </a:tr>
              <a:tr h="353606">
                <a:tc>
                  <a:txBody>
                    <a:bodyPr/>
                    <a:lstStyle/>
                    <a:p>
                      <a:pPr marL="0" lvl="0" indent="0" algn="l" rtl="0">
                        <a:spcBef>
                          <a:spcPts val="0"/>
                        </a:spcBef>
                        <a:spcAft>
                          <a:spcPts val="0"/>
                        </a:spcAft>
                        <a:buNone/>
                      </a:pPr>
                      <a:endParaRPr sz="1200">
                        <a:solidFill>
                          <a:srgbClr val="434343"/>
                        </a:solidFill>
                      </a:endParaRPr>
                    </a:p>
                  </a:txBody>
                  <a:tcPr marL="91425" marR="91425" marT="91425" marB="91425"/>
                </a:tc>
                <a:tc>
                  <a:txBody>
                    <a:bodyPr/>
                    <a:lstStyle/>
                    <a:p>
                      <a:pPr marL="0" lvl="0" indent="0" algn="l" rtl="0">
                        <a:spcBef>
                          <a:spcPts val="0"/>
                        </a:spcBef>
                        <a:spcAft>
                          <a:spcPts val="0"/>
                        </a:spcAft>
                        <a:buNone/>
                      </a:pPr>
                      <a:r>
                        <a:rPr lang="en-US" sz="1200" b="1" dirty="0">
                          <a:solidFill>
                            <a:schemeClr val="bg2"/>
                          </a:solidFill>
                        </a:rPr>
                        <a:t>M20 bolt</a:t>
                      </a:r>
                      <a:endParaRPr sz="1200" b="1" dirty="0">
                        <a:solidFill>
                          <a:schemeClr val="bg2"/>
                        </a:solidFill>
                      </a:endParaRPr>
                    </a:p>
                  </a:txBody>
                  <a:tcPr marL="91425" marR="91425" marT="91425" marB="91425"/>
                </a:tc>
                <a:tc>
                  <a:txBody>
                    <a:bodyPr/>
                    <a:lstStyle/>
                    <a:p>
                      <a:pPr marL="0" lvl="0" indent="0" algn="l" rtl="0">
                        <a:spcBef>
                          <a:spcPts val="0"/>
                        </a:spcBef>
                        <a:spcAft>
                          <a:spcPts val="0"/>
                        </a:spcAft>
                        <a:buNone/>
                      </a:pPr>
                      <a:endParaRPr sz="1200">
                        <a:solidFill>
                          <a:srgbClr val="434343"/>
                        </a:solidFill>
                      </a:endParaRPr>
                    </a:p>
                  </a:txBody>
                  <a:tcPr marL="91425" marR="91425" marT="91425" marB="91425"/>
                </a:tc>
                <a:tc>
                  <a:txBody>
                    <a:bodyPr/>
                    <a:lstStyle/>
                    <a:p>
                      <a:pPr marL="0" lvl="0" indent="0" algn="l" rtl="0">
                        <a:spcBef>
                          <a:spcPts val="0"/>
                        </a:spcBef>
                        <a:spcAft>
                          <a:spcPts val="0"/>
                        </a:spcAft>
                        <a:buNone/>
                      </a:pPr>
                      <a:endParaRPr sz="1200">
                        <a:solidFill>
                          <a:srgbClr val="434343"/>
                        </a:solidFill>
                      </a:endParaRPr>
                    </a:p>
                  </a:txBody>
                  <a:tcPr marL="91425" marR="91425" marT="91425" marB="91425"/>
                </a:tc>
                <a:extLst>
                  <a:ext uri="{0D108BD9-81ED-4DB2-BD59-A6C34878D82A}">
                    <a16:rowId xmlns:a16="http://schemas.microsoft.com/office/drawing/2014/main" val="10007"/>
                  </a:ext>
                </a:extLst>
              </a:tr>
              <a:tr h="353606">
                <a:tc>
                  <a:txBody>
                    <a:bodyPr/>
                    <a:lstStyle/>
                    <a:p>
                      <a:pPr marL="0" lvl="0" indent="0" algn="l" rtl="0">
                        <a:spcBef>
                          <a:spcPts val="0"/>
                        </a:spcBef>
                        <a:spcAft>
                          <a:spcPts val="0"/>
                        </a:spcAft>
                        <a:buNone/>
                      </a:pPr>
                      <a:endParaRPr sz="1200">
                        <a:solidFill>
                          <a:srgbClr val="434343"/>
                        </a:solidFill>
                      </a:endParaRPr>
                    </a:p>
                  </a:txBody>
                  <a:tcPr marL="91425" marR="91425" marT="91425" marB="91425"/>
                </a:tc>
                <a:tc>
                  <a:txBody>
                    <a:bodyPr/>
                    <a:lstStyle/>
                    <a:p>
                      <a:pPr marL="0" lvl="0" indent="0" algn="l" rtl="0">
                        <a:spcBef>
                          <a:spcPts val="0"/>
                        </a:spcBef>
                        <a:spcAft>
                          <a:spcPts val="0"/>
                        </a:spcAft>
                        <a:buNone/>
                      </a:pPr>
                      <a:r>
                        <a:rPr lang="en-US" sz="1200" b="1" dirty="0">
                          <a:solidFill>
                            <a:schemeClr val="bg2"/>
                          </a:solidFill>
                        </a:rPr>
                        <a:t>M20 nut</a:t>
                      </a:r>
                      <a:endParaRPr sz="1200" b="1" dirty="0">
                        <a:solidFill>
                          <a:schemeClr val="bg2"/>
                        </a:solidFill>
                      </a:endParaRPr>
                    </a:p>
                  </a:txBody>
                  <a:tcPr marL="91425" marR="91425" marT="91425" marB="91425"/>
                </a:tc>
                <a:tc>
                  <a:txBody>
                    <a:bodyPr/>
                    <a:lstStyle/>
                    <a:p>
                      <a:pPr marL="0" lvl="0" indent="0" algn="l" rtl="0">
                        <a:spcBef>
                          <a:spcPts val="0"/>
                        </a:spcBef>
                        <a:spcAft>
                          <a:spcPts val="0"/>
                        </a:spcAft>
                        <a:buNone/>
                      </a:pPr>
                      <a:endParaRPr sz="1200">
                        <a:solidFill>
                          <a:srgbClr val="434343"/>
                        </a:solidFill>
                      </a:endParaRPr>
                    </a:p>
                  </a:txBody>
                  <a:tcPr marL="91425" marR="91425" marT="91425" marB="91425"/>
                </a:tc>
                <a:tc>
                  <a:txBody>
                    <a:bodyPr/>
                    <a:lstStyle/>
                    <a:p>
                      <a:pPr marL="0" lvl="0" indent="0" algn="l" rtl="0">
                        <a:spcBef>
                          <a:spcPts val="0"/>
                        </a:spcBef>
                        <a:spcAft>
                          <a:spcPts val="0"/>
                        </a:spcAft>
                        <a:buNone/>
                      </a:pPr>
                      <a:endParaRPr sz="1200">
                        <a:solidFill>
                          <a:srgbClr val="434343"/>
                        </a:solidFill>
                      </a:endParaRPr>
                    </a:p>
                  </a:txBody>
                  <a:tcPr marL="91425" marR="91425" marT="91425" marB="91425"/>
                </a:tc>
                <a:extLst>
                  <a:ext uri="{0D108BD9-81ED-4DB2-BD59-A6C34878D82A}">
                    <a16:rowId xmlns:a16="http://schemas.microsoft.com/office/drawing/2014/main" val="10008"/>
                  </a:ext>
                </a:extLst>
              </a:tr>
              <a:tr h="339434">
                <a:tc>
                  <a:txBody>
                    <a:bodyPr/>
                    <a:lstStyle/>
                    <a:p>
                      <a:pPr marL="0" lvl="0" indent="0" algn="l" rtl="0">
                        <a:spcBef>
                          <a:spcPts val="0"/>
                        </a:spcBef>
                        <a:spcAft>
                          <a:spcPts val="0"/>
                        </a:spcAft>
                        <a:buNone/>
                      </a:pPr>
                      <a:endParaRPr sz="1200">
                        <a:solidFill>
                          <a:srgbClr val="434343"/>
                        </a:solidFill>
                      </a:endParaRPr>
                    </a:p>
                  </a:txBody>
                  <a:tcPr marL="91425" marR="91425" marT="91425" marB="91425"/>
                </a:tc>
                <a:tc>
                  <a:txBody>
                    <a:bodyPr/>
                    <a:lstStyle/>
                    <a:p>
                      <a:pPr marL="0" lvl="0" indent="0" algn="l" rtl="0">
                        <a:spcBef>
                          <a:spcPts val="0"/>
                        </a:spcBef>
                        <a:spcAft>
                          <a:spcPts val="0"/>
                        </a:spcAft>
                        <a:buNone/>
                      </a:pPr>
                      <a:r>
                        <a:rPr lang="en-US" sz="1200" b="1" dirty="0">
                          <a:solidFill>
                            <a:schemeClr val="bg2"/>
                          </a:solidFill>
                        </a:rPr>
                        <a:t>Leg plate</a:t>
                      </a:r>
                      <a:endParaRPr sz="1200" b="1" dirty="0">
                        <a:solidFill>
                          <a:schemeClr val="bg2"/>
                        </a:solidFill>
                      </a:endParaRPr>
                    </a:p>
                  </a:txBody>
                  <a:tcPr marL="91425" marR="91425" marT="91425" marB="91425"/>
                </a:tc>
                <a:tc>
                  <a:txBody>
                    <a:bodyPr/>
                    <a:lstStyle/>
                    <a:p>
                      <a:pPr marL="0" lvl="0" indent="0" algn="l" rtl="0">
                        <a:spcBef>
                          <a:spcPts val="0"/>
                        </a:spcBef>
                        <a:spcAft>
                          <a:spcPts val="0"/>
                        </a:spcAft>
                        <a:buNone/>
                      </a:pPr>
                      <a:endParaRPr sz="1200">
                        <a:solidFill>
                          <a:srgbClr val="434343"/>
                        </a:solidFill>
                      </a:endParaRPr>
                    </a:p>
                  </a:txBody>
                  <a:tcPr marL="91425" marR="91425" marT="91425" marB="91425"/>
                </a:tc>
                <a:tc>
                  <a:txBody>
                    <a:bodyPr/>
                    <a:lstStyle/>
                    <a:p>
                      <a:pPr marL="0" lvl="0" indent="0" algn="l" rtl="0">
                        <a:spcBef>
                          <a:spcPts val="0"/>
                        </a:spcBef>
                        <a:spcAft>
                          <a:spcPts val="0"/>
                        </a:spcAft>
                        <a:buNone/>
                      </a:pPr>
                      <a:r>
                        <a:rPr lang="en-US" sz="1200" dirty="0">
                          <a:solidFill>
                            <a:schemeClr val="bg2"/>
                          </a:solidFill>
                        </a:rPr>
                        <a:t>Uses 2 bolts/nuts per leg</a:t>
                      </a:r>
                      <a:endParaRPr sz="1200" dirty="0">
                        <a:solidFill>
                          <a:schemeClr val="bg2"/>
                        </a:solidFill>
                      </a:endParaRPr>
                    </a:p>
                  </a:txBody>
                  <a:tcPr marL="91425" marR="91425" marT="91425" marB="91425"/>
                </a:tc>
                <a:extLst>
                  <a:ext uri="{0D108BD9-81ED-4DB2-BD59-A6C34878D82A}">
                    <a16:rowId xmlns:a16="http://schemas.microsoft.com/office/drawing/2014/main" val="10009"/>
                  </a:ext>
                </a:extLst>
              </a:tr>
              <a:tr h="509164">
                <a:tc>
                  <a:txBody>
                    <a:bodyPr/>
                    <a:lstStyle/>
                    <a:p>
                      <a:pPr marL="0" lvl="0" indent="0" algn="l" rtl="0">
                        <a:spcBef>
                          <a:spcPts val="0"/>
                        </a:spcBef>
                        <a:spcAft>
                          <a:spcPts val="0"/>
                        </a:spcAft>
                        <a:buNone/>
                      </a:pPr>
                      <a:endParaRPr sz="1200">
                        <a:solidFill>
                          <a:srgbClr val="434343"/>
                        </a:solidFill>
                      </a:endParaRPr>
                    </a:p>
                  </a:txBody>
                  <a:tcPr marL="91425" marR="91425" marT="91425" marB="91425"/>
                </a:tc>
                <a:tc>
                  <a:txBody>
                    <a:bodyPr/>
                    <a:lstStyle/>
                    <a:p>
                      <a:pPr marL="0" lvl="0" indent="0" algn="l" rtl="0">
                        <a:spcBef>
                          <a:spcPts val="0"/>
                        </a:spcBef>
                        <a:spcAft>
                          <a:spcPts val="0"/>
                        </a:spcAft>
                        <a:buNone/>
                      </a:pPr>
                      <a:r>
                        <a:rPr lang="en-US" sz="1200">
                          <a:solidFill>
                            <a:srgbClr val="434343"/>
                          </a:solidFill>
                        </a:rPr>
                        <a:t>Table brace</a:t>
                      </a:r>
                      <a:endParaRPr sz="1200">
                        <a:solidFill>
                          <a:srgbClr val="434343"/>
                        </a:solidFill>
                      </a:endParaRPr>
                    </a:p>
                  </a:txBody>
                  <a:tcPr marL="91425" marR="91425" marT="91425" marB="91425"/>
                </a:tc>
                <a:tc>
                  <a:txBody>
                    <a:bodyPr/>
                    <a:lstStyle/>
                    <a:p>
                      <a:pPr marL="0" lvl="0" indent="0" algn="l" rtl="0">
                        <a:spcBef>
                          <a:spcPts val="0"/>
                        </a:spcBef>
                        <a:spcAft>
                          <a:spcPts val="0"/>
                        </a:spcAft>
                        <a:buNone/>
                      </a:pPr>
                      <a:endParaRPr sz="1200">
                        <a:solidFill>
                          <a:srgbClr val="434343"/>
                        </a:solidFill>
                      </a:endParaRPr>
                    </a:p>
                  </a:txBody>
                  <a:tcPr marL="91425" marR="91425" marT="91425" marB="91425"/>
                </a:tc>
                <a:tc>
                  <a:txBody>
                    <a:bodyPr/>
                    <a:lstStyle/>
                    <a:p>
                      <a:pPr marL="0" lvl="0" indent="0" algn="l" rtl="0">
                        <a:spcBef>
                          <a:spcPts val="0"/>
                        </a:spcBef>
                        <a:spcAft>
                          <a:spcPts val="0"/>
                        </a:spcAft>
                        <a:buNone/>
                      </a:pPr>
                      <a:r>
                        <a:rPr lang="en-US" sz="1200" dirty="0"/>
                        <a:t>A table brace is only used for the 60" tables.</a:t>
                      </a:r>
                      <a:endParaRPr sz="1200" dirty="0">
                        <a:solidFill>
                          <a:srgbClr val="434343"/>
                        </a:solidFill>
                      </a:endParaRPr>
                    </a:p>
                  </a:txBody>
                  <a:tcPr marL="91425" marR="91425" marT="91425" marB="91425"/>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974114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4"/>
          <p:cNvSpPr/>
          <p:nvPr/>
        </p:nvSpPr>
        <p:spPr>
          <a:xfrm>
            <a:off x="545625" y="2169350"/>
            <a:ext cx="6764700" cy="4326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4"/>
          <p:cNvSpPr txBox="1"/>
          <p:nvPr/>
        </p:nvSpPr>
        <p:spPr>
          <a:xfrm>
            <a:off x="623400" y="1224625"/>
            <a:ext cx="7700100" cy="31233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434343"/>
              </a:buClr>
              <a:buSzPts val="2400"/>
              <a:buAutoNum type="arabicPeriod"/>
            </a:pPr>
            <a:r>
              <a:rPr lang="en-US" sz="2400" dirty="0">
                <a:solidFill>
                  <a:srgbClr val="434343"/>
                </a:solidFill>
              </a:rPr>
              <a:t>Understand the domain</a:t>
            </a:r>
            <a:endParaRPr sz="2400" dirty="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dirty="0">
                <a:solidFill>
                  <a:srgbClr val="434343"/>
                </a:solidFill>
              </a:rPr>
              <a:t>Create sample data</a:t>
            </a:r>
            <a:endParaRPr sz="2400" dirty="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dirty="0">
                <a:solidFill>
                  <a:srgbClr val="434343"/>
                </a:solidFill>
              </a:rPr>
              <a:t>Define </a:t>
            </a:r>
            <a:r>
              <a:rPr lang="en-US" sz="2400" b="1" dirty="0">
                <a:solidFill>
                  <a:srgbClr val="434343"/>
                </a:solidFill>
              </a:rPr>
              <a:t>specific</a:t>
            </a:r>
            <a:r>
              <a:rPr lang="en-US" sz="2400" dirty="0">
                <a:solidFill>
                  <a:srgbClr val="434343"/>
                </a:solidFill>
              </a:rPr>
              <a:t> questions for the application</a:t>
            </a:r>
            <a:endParaRPr sz="2400" dirty="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dirty="0">
                <a:solidFill>
                  <a:srgbClr val="434343"/>
                </a:solidFill>
              </a:rPr>
              <a:t>Identify entities</a:t>
            </a:r>
            <a:endParaRPr sz="2400" dirty="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dirty="0">
                <a:solidFill>
                  <a:srgbClr val="434343"/>
                </a:solidFill>
              </a:rPr>
              <a:t>Identify connections between entities</a:t>
            </a:r>
            <a:endParaRPr sz="2400" dirty="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dirty="0">
                <a:solidFill>
                  <a:srgbClr val="434343"/>
                </a:solidFill>
              </a:rPr>
              <a:t>Test the questions against the model</a:t>
            </a:r>
            <a:endParaRPr sz="2400" dirty="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dirty="0">
                <a:solidFill>
                  <a:srgbClr val="434343"/>
                </a:solidFill>
              </a:rPr>
              <a:t>Test scalability</a:t>
            </a:r>
            <a:endParaRPr sz="2400" dirty="0">
              <a:solidFill>
                <a:srgbClr val="434343"/>
              </a:solidFill>
            </a:endParaRPr>
          </a:p>
          <a:p>
            <a:pPr marL="457200" lvl="0" indent="0" algn="l" rtl="0">
              <a:lnSpc>
                <a:spcPct val="115000"/>
              </a:lnSpc>
              <a:spcBef>
                <a:spcPts val="1600"/>
              </a:spcBef>
              <a:spcAft>
                <a:spcPts val="0"/>
              </a:spcAft>
              <a:buNone/>
            </a:pPr>
            <a:endParaRPr sz="2400" dirty="0">
              <a:solidFill>
                <a:srgbClr val="434343"/>
              </a:solidFill>
            </a:endParaRPr>
          </a:p>
          <a:p>
            <a:pPr marL="0" lvl="0" indent="0" algn="l" rtl="0">
              <a:lnSpc>
                <a:spcPct val="115000"/>
              </a:lnSpc>
              <a:spcBef>
                <a:spcPts val="1600"/>
              </a:spcBef>
              <a:spcAft>
                <a:spcPts val="0"/>
              </a:spcAft>
              <a:buNone/>
            </a:pPr>
            <a:endParaRPr sz="1800" dirty="0">
              <a:solidFill>
                <a:srgbClr val="595959"/>
              </a:solidFill>
            </a:endParaRPr>
          </a:p>
          <a:p>
            <a:pPr marL="0" lvl="0" indent="0" algn="l" rtl="0">
              <a:lnSpc>
                <a:spcPct val="115000"/>
              </a:lnSpc>
              <a:spcBef>
                <a:spcPts val="1600"/>
              </a:spcBef>
              <a:spcAft>
                <a:spcPts val="0"/>
              </a:spcAft>
              <a:buNone/>
            </a:pPr>
            <a:endParaRPr sz="1800" dirty="0">
              <a:solidFill>
                <a:srgbClr val="595959"/>
              </a:solidFill>
            </a:endParaRPr>
          </a:p>
          <a:p>
            <a:pPr marL="0" lvl="0" indent="0" algn="l" rtl="0">
              <a:lnSpc>
                <a:spcPct val="115000"/>
              </a:lnSpc>
              <a:spcBef>
                <a:spcPts val="1600"/>
              </a:spcBef>
              <a:spcAft>
                <a:spcPts val="0"/>
              </a:spcAft>
              <a:buNone/>
            </a:pPr>
            <a:endParaRPr sz="1800" dirty="0">
              <a:solidFill>
                <a:srgbClr val="595959"/>
              </a:solidFill>
            </a:endParaRPr>
          </a:p>
          <a:p>
            <a:pPr marL="0" lvl="0" indent="0" algn="l" rtl="0">
              <a:lnSpc>
                <a:spcPct val="115000"/>
              </a:lnSpc>
              <a:spcBef>
                <a:spcPts val="1600"/>
              </a:spcBef>
              <a:spcAft>
                <a:spcPts val="0"/>
              </a:spcAft>
              <a:buNone/>
            </a:pPr>
            <a:endParaRPr sz="1800" dirty="0">
              <a:solidFill>
                <a:srgbClr val="595959"/>
              </a:solidFill>
            </a:endParaRPr>
          </a:p>
          <a:p>
            <a:pPr marL="0" lvl="0" indent="0" algn="l" rtl="0">
              <a:lnSpc>
                <a:spcPct val="115000"/>
              </a:lnSpc>
              <a:spcBef>
                <a:spcPts val="1600"/>
              </a:spcBef>
              <a:spcAft>
                <a:spcPts val="1600"/>
              </a:spcAft>
              <a:buNone/>
            </a:pPr>
            <a:endParaRPr sz="1800" dirty="0">
              <a:solidFill>
                <a:srgbClr val="595959"/>
              </a:solidFill>
            </a:endParaRPr>
          </a:p>
        </p:txBody>
      </p:sp>
      <p:sp>
        <p:nvSpPr>
          <p:cNvPr id="174" name="Google Shape;174;p24"/>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23</a:t>
            </a:fld>
            <a:endParaRPr/>
          </a:p>
        </p:txBody>
      </p:sp>
      <p:sp>
        <p:nvSpPr>
          <p:cNvPr id="175" name="Google Shape;175;p24"/>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Building the initial data model </a:t>
            </a:r>
            <a:endParaRPr>
              <a:solidFill>
                <a:srgbClr val="666666"/>
              </a:solidFill>
            </a:endParaRPr>
          </a:p>
          <a:p>
            <a:pPr marL="0" lvl="0" indent="0" algn="l" rtl="0">
              <a:spcBef>
                <a:spcPts val="0"/>
              </a:spcBef>
              <a:spcAft>
                <a:spcPts val="0"/>
              </a:spcAft>
              <a:buNone/>
            </a:pPr>
            <a:endParaRPr>
              <a:solidFill>
                <a:srgbClr val="666666"/>
              </a:solidFill>
            </a:endParaRPr>
          </a:p>
        </p:txBody>
      </p:sp>
      <p:sp>
        <p:nvSpPr>
          <p:cNvPr id="176" name="Google Shape;176;p24"/>
          <p:cNvSpPr/>
          <p:nvPr/>
        </p:nvSpPr>
        <p:spPr>
          <a:xfrm>
            <a:off x="7502625" y="2169350"/>
            <a:ext cx="1110000" cy="432600"/>
          </a:xfrm>
          <a:prstGeom prst="leftArrow">
            <a:avLst>
              <a:gd name="adj1" fmla="val 50000"/>
              <a:gd name="adj2" fmla="val 50000"/>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950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24</a:t>
            </a:fld>
            <a:endParaRPr/>
          </a:p>
        </p:txBody>
      </p:sp>
      <p:sp>
        <p:nvSpPr>
          <p:cNvPr id="183" name="Google Shape;183;p25"/>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Sample questions for BOM</a:t>
            </a:r>
            <a:endParaRPr>
              <a:solidFill>
                <a:srgbClr val="666666"/>
              </a:solidFill>
            </a:endParaRPr>
          </a:p>
        </p:txBody>
      </p:sp>
      <p:sp>
        <p:nvSpPr>
          <p:cNvPr id="184" name="Google Shape;184;p25"/>
          <p:cNvSpPr txBox="1"/>
          <p:nvPr/>
        </p:nvSpPr>
        <p:spPr>
          <a:xfrm>
            <a:off x="623400" y="1224625"/>
            <a:ext cx="8520600" cy="11919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434343"/>
              </a:buClr>
              <a:buSzPts val="2000"/>
              <a:buChar char="●"/>
            </a:pPr>
            <a:r>
              <a:rPr lang="en-US" sz="2000">
                <a:solidFill>
                  <a:srgbClr val="434343"/>
                </a:solidFill>
              </a:rPr>
              <a:t>What parts are needed to make Wood table 40"?</a:t>
            </a:r>
            <a:endParaRPr sz="2000">
              <a:solidFill>
                <a:srgbClr val="434343"/>
              </a:solidFill>
            </a:endParaRPr>
          </a:p>
          <a:p>
            <a:pPr marL="457200" lvl="0" indent="-355600" algn="l" rtl="0">
              <a:lnSpc>
                <a:spcPct val="115000"/>
              </a:lnSpc>
              <a:spcBef>
                <a:spcPts val="0"/>
              </a:spcBef>
              <a:spcAft>
                <a:spcPts val="0"/>
              </a:spcAft>
              <a:buClr>
                <a:srgbClr val="434343"/>
              </a:buClr>
              <a:buSzPts val="2000"/>
              <a:buChar char="●"/>
            </a:pPr>
            <a:r>
              <a:rPr lang="en-US" sz="2000">
                <a:solidFill>
                  <a:srgbClr val="434343"/>
                </a:solidFill>
              </a:rPr>
              <a:t>Do we have enough parts to make 100 Deluxe wood table 60"?</a:t>
            </a:r>
            <a:endParaRPr sz="2000">
              <a:solidFill>
                <a:srgbClr val="434343"/>
              </a:solidFill>
            </a:endParaRPr>
          </a:p>
          <a:p>
            <a:pPr marL="457200" lvl="0" indent="-355600" algn="l" rtl="0">
              <a:lnSpc>
                <a:spcPct val="115000"/>
              </a:lnSpc>
              <a:spcBef>
                <a:spcPts val="0"/>
              </a:spcBef>
              <a:spcAft>
                <a:spcPts val="0"/>
              </a:spcAft>
              <a:buClr>
                <a:srgbClr val="434343"/>
              </a:buClr>
              <a:buSzPts val="2000"/>
              <a:buChar char="●"/>
            </a:pPr>
            <a:r>
              <a:rPr lang="en-US" sz="2000">
                <a:solidFill>
                  <a:srgbClr val="434343"/>
                </a:solidFill>
              </a:rPr>
              <a:t>What products require a table brace?</a:t>
            </a:r>
            <a:endParaRPr sz="2000">
              <a:solidFill>
                <a:srgbClr val="434343"/>
              </a:solidFill>
            </a:endParaRPr>
          </a:p>
          <a:p>
            <a:pPr marL="457200" lvl="0" indent="-355600" algn="l" rtl="0">
              <a:lnSpc>
                <a:spcPct val="115000"/>
              </a:lnSpc>
              <a:spcBef>
                <a:spcPts val="0"/>
              </a:spcBef>
              <a:spcAft>
                <a:spcPts val="0"/>
              </a:spcAft>
              <a:buClr>
                <a:srgbClr val="434343"/>
              </a:buClr>
              <a:buSzPts val="2000"/>
              <a:buChar char="●"/>
            </a:pPr>
            <a:r>
              <a:rPr lang="en-US" sz="2000">
                <a:solidFill>
                  <a:srgbClr val="434343"/>
                </a:solidFill>
              </a:rPr>
              <a:t>How much will the parts cost to make product Wood table 60"?</a:t>
            </a:r>
            <a:endParaRPr sz="2000">
              <a:solidFill>
                <a:srgbClr val="434343"/>
              </a:solidFill>
            </a:endParaRPr>
          </a:p>
          <a:p>
            <a:pPr marL="0" lvl="0" indent="0" algn="l" rtl="0">
              <a:lnSpc>
                <a:spcPct val="115000"/>
              </a:lnSpc>
              <a:spcBef>
                <a:spcPts val="1600"/>
              </a:spcBef>
              <a:spcAft>
                <a:spcPts val="0"/>
              </a:spcAft>
              <a:buNone/>
            </a:pPr>
            <a:endParaRPr sz="2000">
              <a:solidFill>
                <a:srgbClr val="595959"/>
              </a:solidFill>
            </a:endParaRPr>
          </a:p>
          <a:p>
            <a:pPr marL="0" lvl="0" indent="0" algn="l" rtl="0">
              <a:lnSpc>
                <a:spcPct val="115000"/>
              </a:lnSpc>
              <a:spcBef>
                <a:spcPts val="1600"/>
              </a:spcBef>
              <a:spcAft>
                <a:spcPts val="0"/>
              </a:spcAft>
              <a:buNone/>
            </a:pPr>
            <a:endParaRPr sz="2000">
              <a:solidFill>
                <a:srgbClr val="595959"/>
              </a:solidFill>
            </a:endParaRPr>
          </a:p>
          <a:p>
            <a:pPr marL="0" lvl="0" indent="0" algn="l" rtl="0">
              <a:lnSpc>
                <a:spcPct val="115000"/>
              </a:lnSpc>
              <a:spcBef>
                <a:spcPts val="1600"/>
              </a:spcBef>
              <a:spcAft>
                <a:spcPts val="0"/>
              </a:spcAft>
              <a:buNone/>
            </a:pPr>
            <a:endParaRPr sz="20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1600"/>
              </a:spcAft>
              <a:buNone/>
            </a:pPr>
            <a:endParaRPr sz="1800">
              <a:solidFill>
                <a:srgbClr val="595959"/>
              </a:solidFill>
            </a:endParaRPr>
          </a:p>
        </p:txBody>
      </p:sp>
    </p:spTree>
    <p:extLst>
      <p:ext uri="{BB962C8B-B14F-4D97-AF65-F5344CB8AC3E}">
        <p14:creationId xmlns:p14="http://schemas.microsoft.com/office/powerpoint/2010/main" val="3737902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p:nvPr/>
        </p:nvSpPr>
        <p:spPr>
          <a:xfrm>
            <a:off x="531525" y="2569975"/>
            <a:ext cx="2897700" cy="4326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txBox="1"/>
          <p:nvPr/>
        </p:nvSpPr>
        <p:spPr>
          <a:xfrm>
            <a:off x="623400" y="1224625"/>
            <a:ext cx="7989300" cy="31233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Understand the domain</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Create sample data</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Define specific questions for the application</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Identify entities</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Identify connections between entities</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Test the questions against the model</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Test scalability</a:t>
            </a:r>
            <a:endParaRPr sz="2400">
              <a:solidFill>
                <a:srgbClr val="434343"/>
              </a:solidFill>
            </a:endParaRPr>
          </a:p>
          <a:p>
            <a:pPr marL="457200" lvl="0" indent="0" algn="l" rtl="0">
              <a:lnSpc>
                <a:spcPct val="115000"/>
              </a:lnSpc>
              <a:spcBef>
                <a:spcPts val="1600"/>
              </a:spcBef>
              <a:spcAft>
                <a:spcPts val="0"/>
              </a:spcAft>
              <a:buNone/>
            </a:pPr>
            <a:endParaRPr sz="2400">
              <a:solidFill>
                <a:srgbClr val="434343"/>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1600"/>
              </a:spcAft>
              <a:buNone/>
            </a:pPr>
            <a:endParaRPr sz="1800">
              <a:solidFill>
                <a:srgbClr val="595959"/>
              </a:solidFill>
            </a:endParaRPr>
          </a:p>
        </p:txBody>
      </p:sp>
      <p:sp>
        <p:nvSpPr>
          <p:cNvPr id="192" name="Google Shape;192;p26"/>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25</a:t>
            </a:fld>
            <a:endParaRPr/>
          </a:p>
        </p:txBody>
      </p:sp>
      <p:sp>
        <p:nvSpPr>
          <p:cNvPr id="193" name="Google Shape;193;p26"/>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Building the initial data model </a:t>
            </a:r>
            <a:endParaRPr>
              <a:solidFill>
                <a:srgbClr val="666666"/>
              </a:solidFill>
            </a:endParaRPr>
          </a:p>
          <a:p>
            <a:pPr marL="0" lvl="0" indent="0" algn="l" rtl="0">
              <a:spcBef>
                <a:spcPts val="0"/>
              </a:spcBef>
              <a:spcAft>
                <a:spcPts val="0"/>
              </a:spcAft>
              <a:buNone/>
            </a:pPr>
            <a:endParaRPr>
              <a:solidFill>
                <a:srgbClr val="666666"/>
              </a:solidFill>
            </a:endParaRPr>
          </a:p>
        </p:txBody>
      </p:sp>
      <p:sp>
        <p:nvSpPr>
          <p:cNvPr id="194" name="Google Shape;194;p26"/>
          <p:cNvSpPr/>
          <p:nvPr/>
        </p:nvSpPr>
        <p:spPr>
          <a:xfrm>
            <a:off x="3730725" y="2569975"/>
            <a:ext cx="1110000" cy="432600"/>
          </a:xfrm>
          <a:prstGeom prst="leftArrow">
            <a:avLst>
              <a:gd name="adj1" fmla="val 50000"/>
              <a:gd name="adj2" fmla="val 50000"/>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432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528"/>
        <p:cNvGrpSpPr/>
        <p:nvPr/>
      </p:nvGrpSpPr>
      <p:grpSpPr>
        <a:xfrm>
          <a:off x="0" y="0"/>
          <a:ext cx="0" cy="0"/>
          <a:chOff x="0" y="0"/>
          <a:chExt cx="0" cy="0"/>
        </a:xfrm>
      </p:grpSpPr>
      <p:sp>
        <p:nvSpPr>
          <p:cNvPr id="529" name="Google Shape;529;p43"/>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26</a:t>
            </a:fld>
            <a:endParaRPr/>
          </a:p>
        </p:txBody>
      </p:sp>
      <p:sp>
        <p:nvSpPr>
          <p:cNvPr id="530" name="Google Shape;530;p43"/>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Identify the entities from the questions</a:t>
            </a:r>
            <a:endParaRPr>
              <a:solidFill>
                <a:srgbClr val="666666"/>
              </a:solidFill>
            </a:endParaRPr>
          </a:p>
        </p:txBody>
      </p:sp>
      <p:sp>
        <p:nvSpPr>
          <p:cNvPr id="531" name="Google Shape;531;p43"/>
          <p:cNvSpPr txBox="1"/>
          <p:nvPr/>
        </p:nvSpPr>
        <p:spPr>
          <a:xfrm>
            <a:off x="388375" y="867150"/>
            <a:ext cx="8520600" cy="1191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434343"/>
              </a:buClr>
              <a:buSzPts val="1800"/>
              <a:buChar char="●"/>
            </a:pPr>
            <a:r>
              <a:rPr lang="en-US" sz="1800">
                <a:solidFill>
                  <a:srgbClr val="434343"/>
                </a:solidFill>
              </a:rPr>
              <a:t>Nouns</a:t>
            </a:r>
            <a:endParaRPr sz="1800">
              <a:solidFill>
                <a:srgbClr val="434343"/>
              </a:solidFill>
            </a:endParaRPr>
          </a:p>
          <a:p>
            <a:pPr marL="914400" lvl="1" indent="-342900" algn="l" rtl="0">
              <a:lnSpc>
                <a:spcPct val="115000"/>
              </a:lnSpc>
              <a:spcBef>
                <a:spcPts val="0"/>
              </a:spcBef>
              <a:spcAft>
                <a:spcPts val="0"/>
              </a:spcAft>
              <a:buClr>
                <a:srgbClr val="434343"/>
              </a:buClr>
              <a:buSzPts val="1800"/>
              <a:buChar char="○"/>
            </a:pPr>
            <a:r>
              <a:rPr lang="en-US" sz="1800">
                <a:solidFill>
                  <a:srgbClr val="434343"/>
                </a:solidFill>
              </a:rPr>
              <a:t>Entities are the generic nouns (example: City)</a:t>
            </a:r>
            <a:endParaRPr sz="1800">
              <a:solidFill>
                <a:srgbClr val="434343"/>
              </a:solidFill>
            </a:endParaRPr>
          </a:p>
          <a:p>
            <a:pPr marL="914400" lvl="1" indent="-342900" algn="l" rtl="0">
              <a:lnSpc>
                <a:spcPct val="115000"/>
              </a:lnSpc>
              <a:spcBef>
                <a:spcPts val="0"/>
              </a:spcBef>
              <a:spcAft>
                <a:spcPts val="0"/>
              </a:spcAft>
              <a:buClr>
                <a:srgbClr val="434343"/>
              </a:buClr>
              <a:buSzPts val="1800"/>
              <a:buChar char="○"/>
            </a:pPr>
            <a:r>
              <a:rPr lang="en-US" sz="1800">
                <a:solidFill>
                  <a:srgbClr val="434343"/>
                </a:solidFill>
              </a:rPr>
              <a:t>Name the entities which will be nodes in the graph:</a:t>
            </a:r>
            <a:endParaRPr sz="1800">
              <a:solidFill>
                <a:srgbClr val="434343"/>
              </a:solidFill>
            </a:endParaRPr>
          </a:p>
          <a:p>
            <a:pPr marL="1371600" lvl="2" indent="-342900" algn="l" rtl="0">
              <a:lnSpc>
                <a:spcPct val="115000"/>
              </a:lnSpc>
              <a:spcBef>
                <a:spcPts val="0"/>
              </a:spcBef>
              <a:spcAft>
                <a:spcPts val="0"/>
              </a:spcAft>
              <a:buClr>
                <a:srgbClr val="434343"/>
              </a:buClr>
              <a:buSzPts val="1800"/>
              <a:buChar char="■"/>
            </a:pPr>
            <a:r>
              <a:rPr lang="en-US" sz="1800">
                <a:solidFill>
                  <a:srgbClr val="434343"/>
                </a:solidFill>
              </a:rPr>
              <a:t>Unambiguous meaning for the name</a:t>
            </a:r>
            <a:endParaRPr sz="1800">
              <a:solidFill>
                <a:srgbClr val="434343"/>
              </a:solidFill>
            </a:endParaRPr>
          </a:p>
          <a:p>
            <a:pPr marL="1371600" lvl="2" indent="-342900" algn="l" rtl="0">
              <a:lnSpc>
                <a:spcPct val="115000"/>
              </a:lnSpc>
              <a:spcBef>
                <a:spcPts val="0"/>
              </a:spcBef>
              <a:spcAft>
                <a:spcPts val="0"/>
              </a:spcAft>
              <a:buClr>
                <a:srgbClr val="434343"/>
              </a:buClr>
              <a:buSzPts val="1800"/>
              <a:buChar char="■"/>
            </a:pPr>
            <a:r>
              <a:rPr lang="en-US" sz="1800">
                <a:solidFill>
                  <a:srgbClr val="434343"/>
                </a:solidFill>
              </a:rPr>
              <a:t> Agreement by stakeholders</a:t>
            </a:r>
            <a:endParaRPr sz="1800">
              <a:solidFill>
                <a:srgbClr val="434343"/>
              </a:solidFill>
            </a:endParaRPr>
          </a:p>
          <a:p>
            <a:pPr marL="914400" marR="0" lvl="1" indent="-342900" algn="l" rtl="0">
              <a:lnSpc>
                <a:spcPct val="115000"/>
              </a:lnSpc>
              <a:spcBef>
                <a:spcPts val="0"/>
              </a:spcBef>
              <a:spcAft>
                <a:spcPts val="0"/>
              </a:spcAft>
              <a:buClr>
                <a:srgbClr val="434343"/>
              </a:buClr>
              <a:buSzPts val="1800"/>
              <a:buFont typeface="Arial"/>
              <a:buChar char="○"/>
            </a:pPr>
            <a:r>
              <a:rPr lang="en-US" sz="1800">
                <a:solidFill>
                  <a:srgbClr val="434343"/>
                </a:solidFill>
              </a:rPr>
              <a:t>Can entities be grouped or categorized?</a:t>
            </a:r>
            <a:endParaRPr sz="1800">
              <a:solidFill>
                <a:srgbClr val="434343"/>
              </a:solidFill>
            </a:endParaRPr>
          </a:p>
          <a:p>
            <a:pPr marL="1828800" marR="0" lvl="3" indent="-342900" algn="l" rtl="0">
              <a:lnSpc>
                <a:spcPct val="115000"/>
              </a:lnSpc>
              <a:spcBef>
                <a:spcPts val="0"/>
              </a:spcBef>
              <a:spcAft>
                <a:spcPts val="0"/>
              </a:spcAft>
              <a:buClr>
                <a:srgbClr val="434343"/>
              </a:buClr>
              <a:buSzPts val="1800"/>
              <a:buChar char="●"/>
            </a:pPr>
            <a:r>
              <a:rPr lang="en-US" sz="1800">
                <a:solidFill>
                  <a:srgbClr val="434343"/>
                </a:solidFill>
              </a:rPr>
              <a:t>Pets, dogs, cats</a:t>
            </a:r>
            <a:endParaRPr sz="1800">
              <a:solidFill>
                <a:srgbClr val="434343"/>
              </a:solidFill>
            </a:endParaRPr>
          </a:p>
          <a:p>
            <a:pPr marL="457200" lvl="0" indent="-342900" algn="l" rtl="0">
              <a:lnSpc>
                <a:spcPct val="115000"/>
              </a:lnSpc>
              <a:spcBef>
                <a:spcPts val="0"/>
              </a:spcBef>
              <a:spcAft>
                <a:spcPts val="0"/>
              </a:spcAft>
              <a:buClr>
                <a:srgbClr val="434343"/>
              </a:buClr>
              <a:buSzPts val="1800"/>
              <a:buChar char="●"/>
            </a:pPr>
            <a:r>
              <a:rPr lang="en-US" sz="1800">
                <a:solidFill>
                  <a:srgbClr val="434343"/>
                </a:solidFill>
              </a:rPr>
              <a:t>Properties for the entities</a:t>
            </a:r>
            <a:endParaRPr sz="1800">
              <a:solidFill>
                <a:srgbClr val="434343"/>
              </a:solidFill>
            </a:endParaRPr>
          </a:p>
          <a:p>
            <a:pPr marL="914400" lvl="1" indent="-342900" algn="l" rtl="0">
              <a:lnSpc>
                <a:spcPct val="115000"/>
              </a:lnSpc>
              <a:spcBef>
                <a:spcPts val="0"/>
              </a:spcBef>
              <a:spcAft>
                <a:spcPts val="0"/>
              </a:spcAft>
              <a:buClr>
                <a:srgbClr val="434343"/>
              </a:buClr>
              <a:buSzPts val="1800"/>
              <a:buChar char="○"/>
            </a:pPr>
            <a:r>
              <a:rPr lang="en-US" sz="1800">
                <a:solidFill>
                  <a:srgbClr val="434343"/>
                </a:solidFill>
              </a:rPr>
              <a:t>Property value is a proper noun for the name of the entity (example: Boston)</a:t>
            </a:r>
            <a:endParaRPr sz="1800">
              <a:solidFill>
                <a:srgbClr val="434343"/>
              </a:solidFill>
            </a:endParaRPr>
          </a:p>
          <a:p>
            <a:pPr marL="914400" lvl="1" indent="-342900" algn="l" rtl="0">
              <a:lnSpc>
                <a:spcPct val="115000"/>
              </a:lnSpc>
              <a:spcBef>
                <a:spcPts val="0"/>
              </a:spcBef>
              <a:spcAft>
                <a:spcPts val="0"/>
              </a:spcAft>
              <a:buClr>
                <a:srgbClr val="434343"/>
              </a:buClr>
              <a:buSzPts val="1800"/>
              <a:buChar char="○"/>
            </a:pPr>
            <a:r>
              <a:rPr lang="en-US" sz="1800">
                <a:solidFill>
                  <a:srgbClr val="434343"/>
                </a:solidFill>
              </a:rPr>
              <a:t>Uniquely identify an entity</a:t>
            </a:r>
            <a:endParaRPr sz="1800">
              <a:solidFill>
                <a:srgbClr val="434343"/>
              </a:solidFill>
            </a:endParaRPr>
          </a:p>
          <a:p>
            <a:pPr marL="914400" lvl="1" indent="-342900" algn="l" rtl="0">
              <a:lnSpc>
                <a:spcPct val="115000"/>
              </a:lnSpc>
              <a:spcBef>
                <a:spcPts val="0"/>
              </a:spcBef>
              <a:spcAft>
                <a:spcPts val="0"/>
              </a:spcAft>
              <a:buClr>
                <a:srgbClr val="434343"/>
              </a:buClr>
              <a:buSzPts val="1800"/>
              <a:buChar char="○"/>
            </a:pPr>
            <a:r>
              <a:rPr lang="en-US" sz="1800">
                <a:solidFill>
                  <a:srgbClr val="434343"/>
                </a:solidFill>
              </a:rPr>
              <a:t>Used to describe the entity to answer questions (anchor for the query)</a:t>
            </a:r>
            <a:endParaRPr sz="1800">
              <a:solidFill>
                <a:srgbClr val="434343"/>
              </a:solidFill>
            </a:endParaRPr>
          </a:p>
          <a:p>
            <a:pPr marL="457200" lvl="0" indent="0" algn="l" rtl="0">
              <a:lnSpc>
                <a:spcPct val="115000"/>
              </a:lnSpc>
              <a:spcBef>
                <a:spcPts val="1600"/>
              </a:spcBef>
              <a:spcAft>
                <a:spcPts val="0"/>
              </a:spcAft>
              <a:buNone/>
            </a:pPr>
            <a:endParaRPr sz="2000">
              <a:solidFill>
                <a:srgbClr val="595959"/>
              </a:solidFill>
            </a:endParaRPr>
          </a:p>
          <a:p>
            <a:pPr marL="0" lvl="0" indent="0" algn="l" rtl="0">
              <a:lnSpc>
                <a:spcPct val="115000"/>
              </a:lnSpc>
              <a:spcBef>
                <a:spcPts val="1600"/>
              </a:spcBef>
              <a:spcAft>
                <a:spcPts val="0"/>
              </a:spcAft>
              <a:buNone/>
            </a:pPr>
            <a:endParaRPr sz="20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1600"/>
              </a:spcAft>
              <a:buNone/>
            </a:pPr>
            <a:endParaRPr sz="1800">
              <a:solidFill>
                <a:srgbClr val="595959"/>
              </a:solidFill>
            </a:endParaRPr>
          </a:p>
        </p:txBody>
      </p:sp>
    </p:spTree>
    <p:extLst>
      <p:ext uri="{BB962C8B-B14F-4D97-AF65-F5344CB8AC3E}">
        <p14:creationId xmlns:p14="http://schemas.microsoft.com/office/powerpoint/2010/main" val="4050819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7"/>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27</a:t>
            </a:fld>
            <a:endParaRPr/>
          </a:p>
        </p:txBody>
      </p:sp>
      <p:sp>
        <p:nvSpPr>
          <p:cNvPr id="201" name="Google Shape;201;p27"/>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Identify entities from the questions</a:t>
            </a:r>
            <a:endParaRPr>
              <a:solidFill>
                <a:srgbClr val="666666"/>
              </a:solidFill>
            </a:endParaRPr>
          </a:p>
        </p:txBody>
      </p:sp>
      <p:sp>
        <p:nvSpPr>
          <p:cNvPr id="202" name="Google Shape;202;p27"/>
          <p:cNvSpPr txBox="1"/>
          <p:nvPr/>
        </p:nvSpPr>
        <p:spPr>
          <a:xfrm>
            <a:off x="142875" y="1019550"/>
            <a:ext cx="88584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sp>
        <p:nvSpPr>
          <p:cNvPr id="203" name="Google Shape;203;p27"/>
          <p:cNvSpPr txBox="1"/>
          <p:nvPr/>
        </p:nvSpPr>
        <p:spPr>
          <a:xfrm>
            <a:off x="531525" y="1103550"/>
            <a:ext cx="8274900" cy="36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434343"/>
                </a:solidFill>
              </a:rPr>
              <a:t>Entities </a:t>
            </a:r>
            <a:r>
              <a:rPr lang="en-US" sz="2400" dirty="0">
                <a:solidFill>
                  <a:srgbClr val="434343"/>
                </a:solidFill>
              </a:rPr>
              <a:t>are the </a:t>
            </a:r>
            <a:r>
              <a:rPr lang="en-US" sz="2400" b="1" dirty="0">
                <a:solidFill>
                  <a:srgbClr val="434343"/>
                </a:solidFill>
              </a:rPr>
              <a:t>nouns </a:t>
            </a:r>
            <a:r>
              <a:rPr lang="en-US" sz="2400" dirty="0">
                <a:solidFill>
                  <a:srgbClr val="434343"/>
                </a:solidFill>
              </a:rPr>
              <a:t>in your application questions</a:t>
            </a:r>
            <a:endParaRPr sz="2400" dirty="0">
              <a:solidFill>
                <a:srgbClr val="434343"/>
              </a:solidFill>
            </a:endParaRPr>
          </a:p>
          <a:p>
            <a:pPr marL="914400" lvl="0" indent="0" algn="l" rtl="0">
              <a:spcBef>
                <a:spcPts val="0"/>
              </a:spcBef>
              <a:spcAft>
                <a:spcPts val="0"/>
              </a:spcAft>
              <a:buNone/>
            </a:pPr>
            <a:endParaRPr sz="2000" dirty="0">
              <a:solidFill>
                <a:srgbClr val="434343"/>
              </a:solidFill>
            </a:endParaRPr>
          </a:p>
          <a:p>
            <a:pPr marL="914400" lvl="1" indent="-355600" algn="l" rtl="0">
              <a:spcBef>
                <a:spcPts val="0"/>
              </a:spcBef>
              <a:spcAft>
                <a:spcPts val="0"/>
              </a:spcAft>
              <a:buClr>
                <a:srgbClr val="434343"/>
              </a:buClr>
              <a:buSzPts val="2000"/>
              <a:buChar char="○"/>
            </a:pPr>
            <a:r>
              <a:rPr lang="en-US" sz="2000" dirty="0">
                <a:solidFill>
                  <a:srgbClr val="434343"/>
                </a:solidFill>
              </a:rPr>
              <a:t>What </a:t>
            </a:r>
            <a:r>
              <a:rPr lang="en-US" sz="2000" u="sng" dirty="0">
                <a:solidFill>
                  <a:srgbClr val="434343"/>
                </a:solidFill>
              </a:rPr>
              <a:t>ingredients</a:t>
            </a:r>
            <a:r>
              <a:rPr lang="en-US" sz="2000" dirty="0">
                <a:solidFill>
                  <a:srgbClr val="434343"/>
                </a:solidFill>
              </a:rPr>
              <a:t> are used in a </a:t>
            </a:r>
            <a:r>
              <a:rPr lang="en-US" sz="2000" u="sng" dirty="0">
                <a:solidFill>
                  <a:srgbClr val="434343"/>
                </a:solidFill>
              </a:rPr>
              <a:t>recipe</a:t>
            </a:r>
            <a:r>
              <a:rPr lang="en-US" sz="2000" dirty="0">
                <a:solidFill>
                  <a:srgbClr val="434343"/>
                </a:solidFill>
              </a:rPr>
              <a:t>?</a:t>
            </a:r>
            <a:endParaRPr sz="2000" dirty="0">
              <a:solidFill>
                <a:srgbClr val="434343"/>
              </a:solidFill>
            </a:endParaRPr>
          </a:p>
          <a:p>
            <a:pPr marL="914400" lvl="0" indent="0" algn="l" rtl="0">
              <a:spcBef>
                <a:spcPts val="0"/>
              </a:spcBef>
              <a:spcAft>
                <a:spcPts val="0"/>
              </a:spcAft>
              <a:buNone/>
            </a:pPr>
            <a:endParaRPr sz="2000" dirty="0">
              <a:solidFill>
                <a:srgbClr val="434343"/>
              </a:solidFill>
            </a:endParaRPr>
          </a:p>
          <a:p>
            <a:pPr marL="914400" lvl="0" indent="0" algn="l" rtl="0">
              <a:spcBef>
                <a:spcPts val="0"/>
              </a:spcBef>
              <a:spcAft>
                <a:spcPts val="0"/>
              </a:spcAft>
              <a:buNone/>
            </a:pPr>
            <a:endParaRPr sz="2000" dirty="0">
              <a:solidFill>
                <a:srgbClr val="434343"/>
              </a:solidFill>
            </a:endParaRPr>
          </a:p>
          <a:p>
            <a:pPr marL="914400" lvl="1" indent="-355600" algn="l" rtl="0">
              <a:spcBef>
                <a:spcPts val="0"/>
              </a:spcBef>
              <a:spcAft>
                <a:spcPts val="0"/>
              </a:spcAft>
              <a:buClr>
                <a:srgbClr val="434343"/>
              </a:buClr>
              <a:buSzPts val="2000"/>
              <a:buChar char="○"/>
            </a:pPr>
            <a:r>
              <a:rPr lang="en-US" sz="2000" dirty="0">
                <a:solidFill>
                  <a:srgbClr val="434343"/>
                </a:solidFill>
              </a:rPr>
              <a:t>Who is married to this </a:t>
            </a:r>
            <a:r>
              <a:rPr lang="en-US" sz="2000" u="sng" dirty="0">
                <a:solidFill>
                  <a:srgbClr val="434343"/>
                </a:solidFill>
              </a:rPr>
              <a:t>person</a:t>
            </a:r>
            <a:r>
              <a:rPr lang="en-US" sz="2000" dirty="0">
                <a:solidFill>
                  <a:srgbClr val="434343"/>
                </a:solidFill>
              </a:rPr>
              <a:t>?</a:t>
            </a:r>
            <a:endParaRPr sz="2000" dirty="0">
              <a:solidFill>
                <a:srgbClr val="434343"/>
              </a:solidFill>
            </a:endParaRPr>
          </a:p>
          <a:p>
            <a:pPr marL="0" lvl="0" indent="0" algn="l" rtl="0">
              <a:spcBef>
                <a:spcPts val="0"/>
              </a:spcBef>
              <a:spcAft>
                <a:spcPts val="0"/>
              </a:spcAft>
              <a:buNone/>
            </a:pPr>
            <a:br>
              <a:rPr lang="en-US" sz="2000" dirty="0">
                <a:solidFill>
                  <a:srgbClr val="434343"/>
                </a:solidFill>
              </a:rPr>
            </a:br>
            <a:endParaRPr sz="2000" dirty="0">
              <a:solidFill>
                <a:srgbClr val="434343"/>
              </a:solidFill>
            </a:endParaRPr>
          </a:p>
          <a:p>
            <a:pPr marL="457200" lvl="0" indent="-355600" algn="l" rtl="0">
              <a:spcBef>
                <a:spcPts val="0"/>
              </a:spcBef>
              <a:spcAft>
                <a:spcPts val="0"/>
              </a:spcAft>
              <a:buClr>
                <a:srgbClr val="434343"/>
              </a:buClr>
              <a:buSzPts val="2000"/>
              <a:buChar char="●"/>
            </a:pPr>
            <a:r>
              <a:rPr lang="en-US" sz="2000" dirty="0">
                <a:solidFill>
                  <a:srgbClr val="434343"/>
                </a:solidFill>
              </a:rPr>
              <a:t>The </a:t>
            </a:r>
            <a:r>
              <a:rPr lang="en-US" sz="2000" b="1" dirty="0">
                <a:solidFill>
                  <a:srgbClr val="434343"/>
                </a:solidFill>
              </a:rPr>
              <a:t>generic nouns </a:t>
            </a:r>
            <a:r>
              <a:rPr lang="en-US" sz="2000" dirty="0">
                <a:solidFill>
                  <a:srgbClr val="434343"/>
                </a:solidFill>
              </a:rPr>
              <a:t>will often </a:t>
            </a:r>
            <a:r>
              <a:rPr lang="en-US" sz="2000" b="1" dirty="0">
                <a:solidFill>
                  <a:srgbClr val="434343"/>
                </a:solidFill>
              </a:rPr>
              <a:t>become labels </a:t>
            </a:r>
            <a:r>
              <a:rPr lang="en-US" sz="2000" dirty="0">
                <a:solidFill>
                  <a:srgbClr val="434343"/>
                </a:solidFill>
              </a:rPr>
              <a:t>in your model</a:t>
            </a:r>
            <a:endParaRPr sz="2000" dirty="0">
              <a:solidFill>
                <a:srgbClr val="434343"/>
              </a:solidFill>
            </a:endParaRPr>
          </a:p>
          <a:p>
            <a:pPr marL="457200" lvl="0" indent="-355600" algn="l" rtl="0">
              <a:spcBef>
                <a:spcPts val="0"/>
              </a:spcBef>
              <a:spcAft>
                <a:spcPts val="0"/>
              </a:spcAft>
              <a:buClr>
                <a:srgbClr val="434343"/>
              </a:buClr>
              <a:buSzPts val="2000"/>
              <a:buChar char="●"/>
            </a:pPr>
            <a:r>
              <a:rPr lang="en-US" sz="2000" dirty="0">
                <a:solidFill>
                  <a:srgbClr val="434343"/>
                </a:solidFill>
              </a:rPr>
              <a:t>Use domain knowledge to decide if entities need to be further grouped or differentiated </a:t>
            </a:r>
            <a:endParaRPr sz="2000" dirty="0">
              <a:solidFill>
                <a:srgbClr val="434343"/>
              </a:solidFill>
            </a:endParaRPr>
          </a:p>
          <a:p>
            <a:pPr marL="0" lvl="0" indent="0" algn="l" rtl="0">
              <a:spcBef>
                <a:spcPts val="0"/>
              </a:spcBef>
              <a:spcAft>
                <a:spcPts val="0"/>
              </a:spcAft>
              <a:buNone/>
            </a:pPr>
            <a:endParaRPr sz="2000" dirty="0">
              <a:solidFill>
                <a:srgbClr val="434343"/>
              </a:solidFill>
            </a:endParaRPr>
          </a:p>
          <a:p>
            <a:pPr marL="0" lvl="0" indent="0" algn="l" rtl="0">
              <a:spcBef>
                <a:spcPts val="0"/>
              </a:spcBef>
              <a:spcAft>
                <a:spcPts val="0"/>
              </a:spcAft>
              <a:buNone/>
            </a:pPr>
            <a:endParaRPr sz="2000" dirty="0">
              <a:solidFill>
                <a:srgbClr val="434343"/>
              </a:solidFill>
            </a:endParaRPr>
          </a:p>
          <a:p>
            <a:pPr marL="914400" lvl="0" indent="0" algn="l" rtl="0">
              <a:spcBef>
                <a:spcPts val="0"/>
              </a:spcBef>
              <a:spcAft>
                <a:spcPts val="0"/>
              </a:spcAft>
              <a:buNone/>
            </a:pPr>
            <a:endParaRPr sz="2000" dirty="0">
              <a:solidFill>
                <a:srgbClr val="434343"/>
              </a:solidFill>
            </a:endParaRPr>
          </a:p>
          <a:p>
            <a:pPr marL="0" lvl="0" indent="0" algn="l" rtl="0">
              <a:spcBef>
                <a:spcPts val="0"/>
              </a:spcBef>
              <a:spcAft>
                <a:spcPts val="0"/>
              </a:spcAft>
              <a:buNone/>
            </a:pPr>
            <a:endParaRPr dirty="0">
              <a:latin typeface="Open Sans"/>
              <a:ea typeface="Open Sans"/>
              <a:cs typeface="Open Sans"/>
              <a:sym typeface="Open Sans"/>
            </a:endParaRPr>
          </a:p>
        </p:txBody>
      </p:sp>
      <p:pic>
        <p:nvPicPr>
          <p:cNvPr id="204" name="Google Shape;204;p27"/>
          <p:cNvPicPr preferRelativeResize="0"/>
          <p:nvPr/>
        </p:nvPicPr>
        <p:blipFill rotWithShape="1">
          <a:blip r:embed="rId3">
            <a:alphaModFix/>
          </a:blip>
          <a:srcRect l="65614"/>
          <a:stretch/>
        </p:blipFill>
        <p:spPr>
          <a:xfrm>
            <a:off x="6295525" y="1676325"/>
            <a:ext cx="841411" cy="757425"/>
          </a:xfrm>
          <a:prstGeom prst="rect">
            <a:avLst/>
          </a:prstGeom>
          <a:noFill/>
          <a:ln>
            <a:noFill/>
          </a:ln>
        </p:spPr>
      </p:pic>
      <p:pic>
        <p:nvPicPr>
          <p:cNvPr id="205" name="Google Shape;205;p27"/>
          <p:cNvPicPr preferRelativeResize="0"/>
          <p:nvPr/>
        </p:nvPicPr>
        <p:blipFill rotWithShape="1">
          <a:blip r:embed="rId4">
            <a:alphaModFix/>
          </a:blip>
          <a:srcRect r="68850"/>
          <a:stretch/>
        </p:blipFill>
        <p:spPr>
          <a:xfrm>
            <a:off x="5287751" y="2511575"/>
            <a:ext cx="830025" cy="818075"/>
          </a:xfrm>
          <a:prstGeom prst="rect">
            <a:avLst/>
          </a:prstGeom>
          <a:noFill/>
          <a:ln>
            <a:noFill/>
          </a:ln>
        </p:spPr>
      </p:pic>
      <p:pic>
        <p:nvPicPr>
          <p:cNvPr id="206" name="Google Shape;206;p27"/>
          <p:cNvPicPr preferRelativeResize="0"/>
          <p:nvPr/>
        </p:nvPicPr>
        <p:blipFill rotWithShape="1">
          <a:blip r:embed="rId3">
            <a:alphaModFix/>
          </a:blip>
          <a:srcRect r="65614"/>
          <a:stretch/>
        </p:blipFill>
        <p:spPr>
          <a:xfrm>
            <a:off x="7265906" y="1676325"/>
            <a:ext cx="768484" cy="757425"/>
          </a:xfrm>
          <a:prstGeom prst="rect">
            <a:avLst/>
          </a:prstGeom>
          <a:noFill/>
          <a:ln>
            <a:noFill/>
          </a:ln>
        </p:spPr>
      </p:pic>
    </p:spTree>
    <p:extLst>
      <p:ext uri="{BB962C8B-B14F-4D97-AF65-F5344CB8AC3E}">
        <p14:creationId xmlns:p14="http://schemas.microsoft.com/office/powerpoint/2010/main" val="3591982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28</a:t>
            </a:fld>
            <a:endParaRPr/>
          </a:p>
        </p:txBody>
      </p:sp>
      <p:sp>
        <p:nvSpPr>
          <p:cNvPr id="227" name="Google Shape;227;p29"/>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Identify entities from the questions</a:t>
            </a:r>
            <a:endParaRPr>
              <a:solidFill>
                <a:srgbClr val="666666"/>
              </a:solidFill>
            </a:endParaRPr>
          </a:p>
        </p:txBody>
      </p:sp>
      <p:sp>
        <p:nvSpPr>
          <p:cNvPr id="228" name="Google Shape;228;p29"/>
          <p:cNvSpPr txBox="1"/>
          <p:nvPr/>
        </p:nvSpPr>
        <p:spPr>
          <a:xfrm>
            <a:off x="142875" y="1019550"/>
            <a:ext cx="88584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sp>
        <p:nvSpPr>
          <p:cNvPr id="229" name="Google Shape;229;p29"/>
          <p:cNvSpPr txBox="1"/>
          <p:nvPr/>
        </p:nvSpPr>
        <p:spPr>
          <a:xfrm>
            <a:off x="531525" y="1103550"/>
            <a:ext cx="8274900" cy="28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434343"/>
                </a:solidFill>
              </a:rPr>
              <a:t>Properties</a:t>
            </a:r>
            <a:r>
              <a:rPr lang="en-US" sz="2400" dirty="0">
                <a:solidFill>
                  <a:srgbClr val="434343"/>
                </a:solidFill>
              </a:rPr>
              <a:t> must serve one of two purposes</a:t>
            </a:r>
            <a:endParaRPr sz="2400" dirty="0">
              <a:solidFill>
                <a:srgbClr val="434343"/>
              </a:solidFill>
            </a:endParaRPr>
          </a:p>
          <a:p>
            <a:pPr marL="457200" lvl="0" indent="0" algn="l" rtl="0">
              <a:spcBef>
                <a:spcPts val="0"/>
              </a:spcBef>
              <a:spcAft>
                <a:spcPts val="0"/>
              </a:spcAft>
              <a:buNone/>
            </a:pPr>
            <a:endParaRPr sz="1800" dirty="0">
              <a:solidFill>
                <a:srgbClr val="434343"/>
              </a:solidFill>
            </a:endParaRPr>
          </a:p>
          <a:p>
            <a:pPr marL="457200" lvl="0" indent="-342900" algn="l" rtl="0">
              <a:spcBef>
                <a:spcPts val="0"/>
              </a:spcBef>
              <a:spcAft>
                <a:spcPts val="0"/>
              </a:spcAft>
              <a:buClr>
                <a:srgbClr val="434343"/>
              </a:buClr>
              <a:buSzPts val="1800"/>
              <a:buChar char="●"/>
            </a:pPr>
            <a:r>
              <a:rPr lang="en-US" sz="1800" dirty="0">
                <a:solidFill>
                  <a:srgbClr val="434343"/>
                </a:solidFill>
              </a:rPr>
              <a:t>Unique identification</a:t>
            </a:r>
            <a:endParaRPr sz="1800" dirty="0">
              <a:solidFill>
                <a:srgbClr val="434343"/>
              </a:solidFill>
            </a:endParaRPr>
          </a:p>
          <a:p>
            <a:pPr marL="457200" lvl="0" indent="-342900" algn="l" rtl="0">
              <a:spcBef>
                <a:spcPts val="0"/>
              </a:spcBef>
              <a:spcAft>
                <a:spcPts val="0"/>
              </a:spcAft>
              <a:buClr>
                <a:srgbClr val="434343"/>
              </a:buClr>
              <a:buSzPts val="1800"/>
              <a:buChar char="●"/>
            </a:pPr>
            <a:r>
              <a:rPr lang="en-US" sz="1800" dirty="0">
                <a:solidFill>
                  <a:srgbClr val="434343"/>
                </a:solidFill>
              </a:rPr>
              <a:t>Answering one of the application questions</a:t>
            </a:r>
            <a:endParaRPr sz="1800" dirty="0">
              <a:solidFill>
                <a:srgbClr val="434343"/>
              </a:solidFill>
            </a:endParaRPr>
          </a:p>
          <a:p>
            <a:pPr marL="914400" lvl="1" indent="-342900" algn="l" rtl="0">
              <a:spcBef>
                <a:spcPts val="0"/>
              </a:spcBef>
              <a:spcAft>
                <a:spcPts val="0"/>
              </a:spcAft>
              <a:buClr>
                <a:srgbClr val="434343"/>
              </a:buClr>
              <a:buSzPts val="1800"/>
              <a:buChar char="○"/>
            </a:pPr>
            <a:r>
              <a:rPr lang="en-US" sz="1800" dirty="0">
                <a:solidFill>
                  <a:srgbClr val="434343"/>
                </a:solidFill>
              </a:rPr>
              <a:t>Anchoring</a:t>
            </a:r>
            <a:endParaRPr sz="1800" dirty="0">
              <a:solidFill>
                <a:srgbClr val="434343"/>
              </a:solidFill>
            </a:endParaRPr>
          </a:p>
          <a:p>
            <a:pPr marL="914400" lvl="1" indent="-342900" algn="l" rtl="0">
              <a:spcBef>
                <a:spcPts val="0"/>
              </a:spcBef>
              <a:spcAft>
                <a:spcPts val="0"/>
              </a:spcAft>
              <a:buClr>
                <a:srgbClr val="434343"/>
              </a:buClr>
              <a:buSzPts val="1800"/>
              <a:buChar char="○"/>
            </a:pPr>
            <a:r>
              <a:rPr lang="en-US" sz="1800" dirty="0">
                <a:solidFill>
                  <a:srgbClr val="434343"/>
                </a:solidFill>
              </a:rPr>
              <a:t>Navigation</a:t>
            </a:r>
            <a:endParaRPr sz="1800" dirty="0">
              <a:solidFill>
                <a:srgbClr val="434343"/>
              </a:solidFill>
            </a:endParaRPr>
          </a:p>
          <a:p>
            <a:pPr marL="914400" lvl="1" indent="-342900" algn="l" rtl="0">
              <a:spcBef>
                <a:spcPts val="0"/>
              </a:spcBef>
              <a:spcAft>
                <a:spcPts val="0"/>
              </a:spcAft>
              <a:buClr>
                <a:srgbClr val="434343"/>
              </a:buClr>
              <a:buSzPts val="1800"/>
              <a:buChar char="○"/>
            </a:pPr>
            <a:r>
              <a:rPr lang="en-US" sz="1800" dirty="0">
                <a:solidFill>
                  <a:srgbClr val="434343"/>
                </a:solidFill>
              </a:rPr>
              <a:t>Output</a:t>
            </a:r>
            <a:endParaRPr sz="1800" dirty="0">
              <a:solidFill>
                <a:srgbClr val="434343"/>
              </a:solidFill>
            </a:endParaRPr>
          </a:p>
          <a:p>
            <a:pPr marL="457200" lvl="0" indent="0" algn="l" rtl="0">
              <a:spcBef>
                <a:spcPts val="0"/>
              </a:spcBef>
              <a:spcAft>
                <a:spcPts val="0"/>
              </a:spcAft>
              <a:buNone/>
            </a:pPr>
            <a:endParaRPr sz="1800" dirty="0">
              <a:solidFill>
                <a:srgbClr val="434343"/>
              </a:solidFill>
            </a:endParaRPr>
          </a:p>
          <a:p>
            <a:pPr marL="0" lvl="0" indent="0" algn="l" rtl="0">
              <a:spcBef>
                <a:spcPts val="0"/>
              </a:spcBef>
              <a:spcAft>
                <a:spcPts val="0"/>
              </a:spcAft>
              <a:buNone/>
            </a:pPr>
            <a:r>
              <a:rPr lang="en-US" sz="1800" i="1" dirty="0">
                <a:solidFill>
                  <a:srgbClr val="434343"/>
                </a:solidFill>
              </a:rPr>
              <a:t>Otherwise, they are merely decoration</a:t>
            </a:r>
            <a:endParaRPr sz="1800" i="1" dirty="0">
              <a:solidFill>
                <a:srgbClr val="434343"/>
              </a:solidFill>
            </a:endParaRPr>
          </a:p>
          <a:p>
            <a:pPr marL="914400" lvl="0" indent="0" algn="l" rtl="0">
              <a:spcBef>
                <a:spcPts val="0"/>
              </a:spcBef>
              <a:spcAft>
                <a:spcPts val="0"/>
              </a:spcAft>
              <a:buNone/>
            </a:pPr>
            <a:endParaRPr sz="2000" dirty="0">
              <a:solidFill>
                <a:srgbClr val="434343"/>
              </a:solidFill>
            </a:endParaRPr>
          </a:p>
          <a:p>
            <a:pPr marL="0" lvl="0" indent="0" algn="l" rtl="0">
              <a:spcBef>
                <a:spcPts val="0"/>
              </a:spcBef>
              <a:spcAft>
                <a:spcPts val="0"/>
              </a:spcAft>
              <a:buNone/>
            </a:pPr>
            <a:endParaRPr sz="2000" dirty="0">
              <a:solidFill>
                <a:srgbClr val="434343"/>
              </a:solidFill>
            </a:endParaRPr>
          </a:p>
          <a:p>
            <a:pPr marL="0" lvl="0" indent="0" algn="l" rtl="0">
              <a:spcBef>
                <a:spcPts val="0"/>
              </a:spcBef>
              <a:spcAft>
                <a:spcPts val="0"/>
              </a:spcAft>
              <a:buNone/>
            </a:pPr>
            <a:endParaRPr sz="2000" dirty="0">
              <a:solidFill>
                <a:srgbClr val="434343"/>
              </a:solidFill>
            </a:endParaRPr>
          </a:p>
          <a:p>
            <a:pPr marL="914400" lvl="0" indent="0" algn="l" rtl="0">
              <a:spcBef>
                <a:spcPts val="0"/>
              </a:spcBef>
              <a:spcAft>
                <a:spcPts val="0"/>
              </a:spcAft>
              <a:buNone/>
            </a:pPr>
            <a:endParaRPr sz="2000" dirty="0">
              <a:solidFill>
                <a:srgbClr val="434343"/>
              </a:solidFill>
            </a:endParaRPr>
          </a:p>
          <a:p>
            <a:pPr marL="0" lvl="0" indent="0" algn="l" rtl="0">
              <a:spcBef>
                <a:spcPts val="0"/>
              </a:spcBef>
              <a:spcAft>
                <a:spcPts val="0"/>
              </a:spcAft>
              <a:buNone/>
            </a:pPr>
            <a:endParaRPr dirty="0">
              <a:latin typeface="Open Sans"/>
              <a:ea typeface="Open Sans"/>
              <a:cs typeface="Open Sans"/>
              <a:sym typeface="Open Sans"/>
            </a:endParaRPr>
          </a:p>
        </p:txBody>
      </p:sp>
    </p:spTree>
    <p:extLst>
      <p:ext uri="{BB962C8B-B14F-4D97-AF65-F5344CB8AC3E}">
        <p14:creationId xmlns:p14="http://schemas.microsoft.com/office/powerpoint/2010/main" val="3584562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0"/>
          <p:cNvSpPr txBox="1">
            <a:spLocks noGrp="1"/>
          </p:cNvSpPr>
          <p:nvPr>
            <p:ph type="title"/>
          </p:nvPr>
        </p:nvSpPr>
        <p:spPr>
          <a:xfrm>
            <a:off x="583139" y="1147439"/>
            <a:ext cx="7516500" cy="7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t>Exercise 1:</a:t>
            </a:r>
            <a:endParaRPr sz="3600"/>
          </a:p>
          <a:p>
            <a:pPr marL="0" lvl="0" indent="0" algn="l" rtl="0">
              <a:spcBef>
                <a:spcPts val="0"/>
              </a:spcBef>
              <a:spcAft>
                <a:spcPts val="0"/>
              </a:spcAft>
              <a:buNone/>
            </a:pPr>
            <a:r>
              <a:rPr lang="en-US" sz="3600"/>
              <a:t>Identify entities for </a:t>
            </a:r>
            <a:br>
              <a:rPr lang="en-US" sz="3600"/>
            </a:br>
            <a:r>
              <a:rPr lang="en-US" sz="3600"/>
              <a:t>the BOM application</a:t>
            </a:r>
            <a:endParaRPr sz="36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36" name="Google Shape;236;p30"/>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solidFill>
                  <a:srgbClr val="F2F2F2"/>
                </a:solidFill>
              </a:rPr>
              <a:t>29</a:t>
            </a:fld>
            <a:endParaRPr>
              <a:solidFill>
                <a:srgbClr val="F2F2F2"/>
              </a:solidFill>
            </a:endParaRPr>
          </a:p>
        </p:txBody>
      </p:sp>
    </p:spTree>
    <p:extLst>
      <p:ext uri="{BB962C8B-B14F-4D97-AF65-F5344CB8AC3E}">
        <p14:creationId xmlns:p14="http://schemas.microsoft.com/office/powerpoint/2010/main" val="234849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670900" y="1255225"/>
            <a:ext cx="8018700" cy="1396500"/>
          </a:xfrm>
          <a:prstGeom prst="rect">
            <a:avLst/>
          </a:prstGeom>
        </p:spPr>
        <p:txBody>
          <a:bodyPr spcFirstLastPara="1" wrap="square" lIns="58925" tIns="58925" rIns="58925" bIns="58925" anchor="t" anchorCtr="0">
            <a:noAutofit/>
          </a:bodyPr>
          <a:lstStyle/>
          <a:p>
            <a:pPr marL="0" lvl="0" indent="0">
              <a:spcBef>
                <a:spcPts val="0"/>
              </a:spcBef>
              <a:spcAft>
                <a:spcPts val="0"/>
              </a:spcAft>
              <a:buNone/>
            </a:pPr>
            <a:r>
              <a:rPr lang="en" sz="2800" dirty="0">
                <a:latin typeface="Calibri"/>
                <a:ea typeface="Calibri"/>
                <a:cs typeface="Calibri"/>
                <a:sym typeface="Calibri"/>
              </a:rPr>
              <a:t>Your “friendly” Instructors</a:t>
            </a:r>
            <a:br>
              <a:rPr lang="en" sz="2800" dirty="0">
                <a:latin typeface="Calibri"/>
                <a:ea typeface="Calibri"/>
                <a:cs typeface="Calibri"/>
                <a:sym typeface="Calibri"/>
              </a:rPr>
            </a:br>
            <a:r>
              <a:rPr lang="en-US" dirty="0">
                <a:latin typeface="Calibri"/>
                <a:ea typeface="Calibri"/>
                <a:cs typeface="Calibri"/>
                <a:sym typeface="Calibri"/>
              </a:rPr>
              <a:t>Alex Rivilis and Vik Malhotra</a:t>
            </a:r>
            <a:br>
              <a:rPr lang="en" sz="2000" dirty="0">
                <a:latin typeface="Calibri"/>
                <a:ea typeface="Calibri"/>
                <a:cs typeface="Calibri"/>
                <a:sym typeface="Calibri"/>
              </a:rPr>
            </a:br>
            <a:r>
              <a:rPr lang="en-US" sz="2200" dirty="0">
                <a:solidFill>
                  <a:srgbClr val="595959"/>
                </a:solidFill>
                <a:latin typeface="Calibri"/>
                <a:ea typeface="Calibri"/>
                <a:cs typeface="Calibri"/>
                <a:sym typeface="Calibri"/>
              </a:rPr>
              <a:t>Solution Engineers</a:t>
            </a:r>
            <a:endParaRPr sz="2200" dirty="0">
              <a:solidFill>
                <a:srgbClr val="595959"/>
              </a:solidFill>
              <a:latin typeface="Calibri"/>
              <a:ea typeface="Calibri"/>
              <a:cs typeface="Calibri"/>
              <a:sym typeface="Calibri"/>
            </a:endParaRPr>
          </a:p>
          <a:p>
            <a:pPr marL="0" lvl="0" indent="0" rtl="0">
              <a:spcBef>
                <a:spcPts val="0"/>
              </a:spcBef>
              <a:spcAft>
                <a:spcPts val="0"/>
              </a:spcAft>
              <a:buNone/>
            </a:pPr>
            <a:r>
              <a:rPr lang="en" sz="2200" dirty="0">
                <a:solidFill>
                  <a:srgbClr val="595959"/>
                </a:solidFill>
                <a:latin typeface="Calibri"/>
                <a:ea typeface="Calibri"/>
                <a:cs typeface="Calibri"/>
                <a:sym typeface="Calibri"/>
              </a:rPr>
              <a:t>at Neo4j Inc.</a:t>
            </a:r>
            <a:endParaRPr sz="2200" dirty="0">
              <a:solidFill>
                <a:srgbClr val="595959"/>
              </a:solidFill>
              <a:latin typeface="Calibri"/>
              <a:ea typeface="Calibri"/>
              <a:cs typeface="Calibri"/>
              <a:sym typeface="Calibri"/>
            </a:endParaRPr>
          </a:p>
          <a:p>
            <a:pPr marL="228600" lvl="0" indent="-88900" rtl="0">
              <a:lnSpc>
                <a:spcPct val="90000"/>
              </a:lnSpc>
              <a:spcBef>
                <a:spcPts val="500"/>
              </a:spcBef>
              <a:spcAft>
                <a:spcPts val="0"/>
              </a:spcAft>
              <a:buClr>
                <a:schemeClr val="dk1"/>
              </a:buClr>
              <a:buSzPts val="1100"/>
              <a:buFont typeface="Arial"/>
              <a:buNone/>
            </a:pPr>
            <a:r>
              <a:rPr lang="en-US" sz="2200" dirty="0" err="1">
                <a:solidFill>
                  <a:srgbClr val="595959"/>
                </a:solidFill>
                <a:latin typeface="Calibri"/>
                <a:ea typeface="Calibri"/>
                <a:cs typeface="Calibri"/>
                <a:sym typeface="Calibri"/>
                <a:hlinkClick r:id="rId3"/>
              </a:rPr>
              <a:t>alex.rivilis</a:t>
            </a:r>
            <a:r>
              <a:rPr lang="en" sz="2200" dirty="0">
                <a:solidFill>
                  <a:srgbClr val="595959"/>
                </a:solidFill>
                <a:latin typeface="Calibri"/>
                <a:ea typeface="Calibri"/>
                <a:cs typeface="Calibri"/>
                <a:sym typeface="Calibri"/>
                <a:hlinkClick r:id="rId3"/>
              </a:rPr>
              <a:t>@neo4j.com</a:t>
            </a:r>
            <a:br>
              <a:rPr lang="en" sz="2200" dirty="0">
                <a:solidFill>
                  <a:srgbClr val="595959"/>
                </a:solidFill>
                <a:latin typeface="Calibri"/>
                <a:ea typeface="Calibri"/>
                <a:cs typeface="Calibri"/>
                <a:sym typeface="Calibri"/>
              </a:rPr>
            </a:br>
            <a:r>
              <a:rPr lang="en-US" sz="2200" dirty="0" err="1">
                <a:solidFill>
                  <a:srgbClr val="595959"/>
                </a:solidFill>
                <a:latin typeface="Calibri"/>
                <a:ea typeface="Calibri"/>
                <a:cs typeface="Calibri"/>
                <a:sym typeface="Calibri"/>
                <a:hlinkClick r:id="rId4"/>
              </a:rPr>
              <a:t>vik.malhotra</a:t>
            </a:r>
            <a:r>
              <a:rPr lang="en" sz="2200" dirty="0">
                <a:solidFill>
                  <a:srgbClr val="595959"/>
                </a:solidFill>
                <a:latin typeface="Calibri"/>
                <a:ea typeface="Calibri"/>
                <a:cs typeface="Calibri"/>
                <a:sym typeface="Calibri"/>
                <a:hlinkClick r:id="rId4"/>
              </a:rPr>
              <a:t>@neo4j.com</a:t>
            </a:r>
            <a:br>
              <a:rPr lang="en" sz="2200" dirty="0">
                <a:solidFill>
                  <a:srgbClr val="595959"/>
                </a:solidFill>
                <a:latin typeface="Calibri"/>
                <a:ea typeface="Calibri"/>
                <a:cs typeface="Calibri"/>
                <a:sym typeface="Calibri"/>
              </a:rPr>
            </a:br>
            <a:br>
              <a:rPr lang="en" sz="2200" dirty="0">
                <a:solidFill>
                  <a:srgbClr val="595959"/>
                </a:solidFill>
                <a:latin typeface="Calibri"/>
                <a:ea typeface="Calibri"/>
                <a:cs typeface="Calibri"/>
                <a:sym typeface="Calibri"/>
              </a:rPr>
            </a:br>
            <a:br>
              <a:rPr lang="en" sz="2200" dirty="0">
                <a:solidFill>
                  <a:srgbClr val="595959"/>
                </a:solidFill>
                <a:latin typeface="Calibri"/>
                <a:ea typeface="Calibri"/>
                <a:cs typeface="Calibri"/>
                <a:sym typeface="Calibri"/>
              </a:rPr>
            </a:br>
            <a:endParaRPr sz="2200" dirty="0">
              <a:solidFill>
                <a:srgbClr val="595959"/>
              </a:solidFill>
              <a:latin typeface="Calibri"/>
              <a:ea typeface="Calibri"/>
              <a:cs typeface="Calibri"/>
              <a:sym typeface="Calibri"/>
            </a:endParaRPr>
          </a:p>
          <a:p>
            <a:pPr marL="0" lvl="0" indent="0" rtl="0">
              <a:spcBef>
                <a:spcPts val="0"/>
              </a:spcBef>
              <a:spcAft>
                <a:spcPts val="0"/>
              </a:spcAft>
              <a:buNone/>
            </a:pPr>
            <a:endParaRPr dirty="0">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EE2A8BBB-35EA-6346-962A-6C78AE07F0A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3</a:t>
            </a:fld>
            <a:endParaRPr lang="en" sz="900">
              <a:solidFill>
                <a:srgbClr val="A5A5A5"/>
              </a:solidFill>
              <a:latin typeface="Calibri"/>
              <a:ea typeface="Calibri"/>
              <a:cs typeface="Calibri"/>
              <a:sym typeface="Calibri"/>
            </a:endParaRPr>
          </a:p>
        </p:txBody>
      </p:sp>
    </p:spTree>
    <p:extLst>
      <p:ext uri="{BB962C8B-B14F-4D97-AF65-F5344CB8AC3E}">
        <p14:creationId xmlns:p14="http://schemas.microsoft.com/office/powerpoint/2010/main" val="2684051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30</a:t>
            </a:fld>
            <a:endParaRPr/>
          </a:p>
        </p:txBody>
      </p:sp>
      <p:sp>
        <p:nvSpPr>
          <p:cNvPr id="243" name="Google Shape;243;p31"/>
          <p:cNvSpPr txBox="1">
            <a:spLocks noGrp="1"/>
          </p:cNvSpPr>
          <p:nvPr>
            <p:ph type="title"/>
          </p:nvPr>
        </p:nvSpPr>
        <p:spPr>
          <a:xfrm>
            <a:off x="531450" y="81568"/>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Exercise 1: Application questions</a:t>
            </a:r>
            <a:endParaRPr>
              <a:solidFill>
                <a:srgbClr val="666666"/>
              </a:solidFill>
            </a:endParaRPr>
          </a:p>
        </p:txBody>
      </p:sp>
      <p:sp>
        <p:nvSpPr>
          <p:cNvPr id="244" name="Google Shape;244;p31"/>
          <p:cNvSpPr txBox="1"/>
          <p:nvPr/>
        </p:nvSpPr>
        <p:spPr>
          <a:xfrm>
            <a:off x="776525" y="1132425"/>
            <a:ext cx="8520600" cy="11919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434343"/>
              </a:buClr>
              <a:buSzPts val="1800"/>
              <a:buChar char="●"/>
            </a:pPr>
            <a:r>
              <a:rPr lang="en-US" sz="1800" dirty="0">
                <a:solidFill>
                  <a:srgbClr val="434343"/>
                </a:solidFill>
              </a:rPr>
              <a:t>What parts are needed to make Wood table 40"?</a:t>
            </a:r>
            <a:endParaRPr sz="1800" dirty="0">
              <a:solidFill>
                <a:srgbClr val="434343"/>
              </a:solidFill>
            </a:endParaRPr>
          </a:p>
          <a:p>
            <a:pPr marL="457200" lvl="0" indent="-342900" algn="l" rtl="0">
              <a:lnSpc>
                <a:spcPct val="100000"/>
              </a:lnSpc>
              <a:spcBef>
                <a:spcPts val="0"/>
              </a:spcBef>
              <a:spcAft>
                <a:spcPts val="0"/>
              </a:spcAft>
              <a:buClr>
                <a:srgbClr val="434343"/>
              </a:buClr>
              <a:buSzPts val="1800"/>
              <a:buChar char="●"/>
            </a:pPr>
            <a:r>
              <a:rPr lang="en-US" sz="1800" dirty="0">
                <a:solidFill>
                  <a:srgbClr val="434343"/>
                </a:solidFill>
              </a:rPr>
              <a:t>Do we have enough parts to make 100 Deluxe wood table 60"?</a:t>
            </a:r>
            <a:endParaRPr sz="1800" dirty="0">
              <a:solidFill>
                <a:srgbClr val="434343"/>
              </a:solidFill>
            </a:endParaRPr>
          </a:p>
          <a:p>
            <a:pPr marL="457200" lvl="0" indent="-342900" algn="l" rtl="0">
              <a:lnSpc>
                <a:spcPct val="100000"/>
              </a:lnSpc>
              <a:spcBef>
                <a:spcPts val="0"/>
              </a:spcBef>
              <a:spcAft>
                <a:spcPts val="0"/>
              </a:spcAft>
              <a:buClr>
                <a:srgbClr val="434343"/>
              </a:buClr>
              <a:buSzPts val="1800"/>
              <a:buChar char="●"/>
            </a:pPr>
            <a:r>
              <a:rPr lang="en-US" sz="1800" dirty="0">
                <a:solidFill>
                  <a:srgbClr val="434343"/>
                </a:solidFill>
              </a:rPr>
              <a:t>What products require a table brace?</a:t>
            </a:r>
            <a:endParaRPr sz="1800" dirty="0">
              <a:solidFill>
                <a:srgbClr val="434343"/>
              </a:solidFill>
            </a:endParaRPr>
          </a:p>
          <a:p>
            <a:pPr marL="457200" lvl="0" indent="-342900" algn="l" rtl="0">
              <a:lnSpc>
                <a:spcPct val="100000"/>
              </a:lnSpc>
              <a:spcBef>
                <a:spcPts val="0"/>
              </a:spcBef>
              <a:spcAft>
                <a:spcPts val="0"/>
              </a:spcAft>
              <a:buClr>
                <a:srgbClr val="434343"/>
              </a:buClr>
              <a:buSzPts val="1800"/>
              <a:buChar char="●"/>
            </a:pPr>
            <a:r>
              <a:rPr lang="en-US" sz="1800" dirty="0">
                <a:solidFill>
                  <a:srgbClr val="434343"/>
                </a:solidFill>
              </a:rPr>
              <a:t>How much will the parts cost to make product Wood table 60"?</a:t>
            </a:r>
            <a:endParaRPr sz="1800" dirty="0">
              <a:solidFill>
                <a:srgbClr val="434343"/>
              </a:solidFill>
            </a:endParaRPr>
          </a:p>
          <a:p>
            <a:pPr marL="457200" lvl="0" indent="0" algn="l" rtl="0">
              <a:lnSpc>
                <a:spcPct val="100000"/>
              </a:lnSpc>
              <a:spcBef>
                <a:spcPts val="0"/>
              </a:spcBef>
              <a:spcAft>
                <a:spcPts val="0"/>
              </a:spcAft>
              <a:buNone/>
            </a:pPr>
            <a:endParaRPr dirty="0">
              <a:solidFill>
                <a:srgbClr val="595959"/>
              </a:solidFill>
            </a:endParaRPr>
          </a:p>
          <a:p>
            <a:pPr marL="457200" lvl="0" indent="0" algn="l" rtl="0">
              <a:lnSpc>
                <a:spcPct val="115000"/>
              </a:lnSpc>
              <a:spcBef>
                <a:spcPts val="0"/>
              </a:spcBef>
              <a:spcAft>
                <a:spcPts val="0"/>
              </a:spcAft>
              <a:buNone/>
            </a:pPr>
            <a:endParaRPr sz="2000" dirty="0">
              <a:solidFill>
                <a:srgbClr val="595959"/>
              </a:solidFill>
            </a:endParaRPr>
          </a:p>
          <a:p>
            <a:pPr marL="0" lvl="0" indent="0" algn="l" rtl="0">
              <a:lnSpc>
                <a:spcPct val="115000"/>
              </a:lnSpc>
              <a:spcBef>
                <a:spcPts val="0"/>
              </a:spcBef>
              <a:spcAft>
                <a:spcPts val="0"/>
              </a:spcAft>
              <a:buNone/>
            </a:pPr>
            <a:endParaRPr sz="2000" dirty="0">
              <a:solidFill>
                <a:srgbClr val="595959"/>
              </a:solidFill>
            </a:endParaRPr>
          </a:p>
          <a:p>
            <a:pPr marL="0" lvl="0" indent="0" algn="l" rtl="0">
              <a:lnSpc>
                <a:spcPct val="115000"/>
              </a:lnSpc>
              <a:spcBef>
                <a:spcPts val="0"/>
              </a:spcBef>
              <a:spcAft>
                <a:spcPts val="0"/>
              </a:spcAft>
              <a:buNone/>
            </a:pPr>
            <a:endParaRPr sz="1800" dirty="0">
              <a:solidFill>
                <a:srgbClr val="595959"/>
              </a:solidFill>
            </a:endParaRPr>
          </a:p>
          <a:p>
            <a:pPr marL="0" lvl="0" indent="0" algn="l" rtl="0">
              <a:lnSpc>
                <a:spcPct val="115000"/>
              </a:lnSpc>
              <a:spcBef>
                <a:spcPts val="0"/>
              </a:spcBef>
              <a:spcAft>
                <a:spcPts val="0"/>
              </a:spcAft>
              <a:buNone/>
            </a:pPr>
            <a:endParaRPr sz="1800" dirty="0">
              <a:solidFill>
                <a:srgbClr val="595959"/>
              </a:solidFill>
            </a:endParaRPr>
          </a:p>
          <a:p>
            <a:pPr marL="0" lvl="0" indent="0" algn="l" rtl="0">
              <a:lnSpc>
                <a:spcPct val="115000"/>
              </a:lnSpc>
              <a:spcBef>
                <a:spcPts val="0"/>
              </a:spcBef>
              <a:spcAft>
                <a:spcPts val="0"/>
              </a:spcAft>
              <a:buNone/>
            </a:pPr>
            <a:r>
              <a:rPr lang="en-US" sz="1800" dirty="0">
                <a:solidFill>
                  <a:srgbClr val="595959"/>
                </a:solidFill>
              </a:rPr>
              <a:t>	</a:t>
            </a:r>
            <a:endParaRPr sz="1800" dirty="0">
              <a:solidFill>
                <a:srgbClr val="595959"/>
              </a:solidFill>
            </a:endParaRPr>
          </a:p>
        </p:txBody>
      </p:sp>
    </p:spTree>
    <p:extLst>
      <p:ext uri="{BB962C8B-B14F-4D97-AF65-F5344CB8AC3E}">
        <p14:creationId xmlns:p14="http://schemas.microsoft.com/office/powerpoint/2010/main" val="2425631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2"/>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31</a:t>
            </a:fld>
            <a:endParaRPr/>
          </a:p>
        </p:txBody>
      </p:sp>
      <p:sp>
        <p:nvSpPr>
          <p:cNvPr id="251" name="Google Shape;251;p32"/>
          <p:cNvSpPr txBox="1">
            <a:spLocks noGrp="1"/>
          </p:cNvSpPr>
          <p:nvPr>
            <p:ph type="title"/>
          </p:nvPr>
        </p:nvSpPr>
        <p:spPr>
          <a:xfrm>
            <a:off x="531450" y="81568"/>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Exercise 1: Entities</a:t>
            </a:r>
            <a:endParaRPr>
              <a:solidFill>
                <a:srgbClr val="666666"/>
              </a:solidFill>
            </a:endParaRPr>
          </a:p>
        </p:txBody>
      </p:sp>
      <p:sp>
        <p:nvSpPr>
          <p:cNvPr id="252" name="Google Shape;252;p32"/>
          <p:cNvSpPr txBox="1"/>
          <p:nvPr/>
        </p:nvSpPr>
        <p:spPr>
          <a:xfrm>
            <a:off x="441525" y="869975"/>
            <a:ext cx="8520600" cy="119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rgbClr val="434343"/>
                </a:solidFill>
              </a:rPr>
              <a:t>Product</a:t>
            </a:r>
            <a:endParaRPr sz="1800" b="1">
              <a:solidFill>
                <a:srgbClr val="434343"/>
              </a:solidFill>
            </a:endParaRPr>
          </a:p>
          <a:p>
            <a:pPr marL="457200" lvl="0" indent="-342900" algn="l" rtl="0">
              <a:spcBef>
                <a:spcPts val="0"/>
              </a:spcBef>
              <a:spcAft>
                <a:spcPts val="0"/>
              </a:spcAft>
              <a:buClr>
                <a:srgbClr val="434343"/>
              </a:buClr>
              <a:buSzPts val="1800"/>
              <a:buChar char="●"/>
            </a:pPr>
            <a:r>
              <a:rPr lang="en-US" sz="1800">
                <a:solidFill>
                  <a:srgbClr val="434343"/>
                </a:solidFill>
              </a:rPr>
              <a:t>name</a:t>
            </a:r>
            <a:endParaRPr sz="1800">
              <a:solidFill>
                <a:srgbClr val="434343"/>
              </a:solidFill>
            </a:endParaRPr>
          </a:p>
          <a:p>
            <a:pPr marL="457200" lvl="0" indent="-342900" algn="l" rtl="0">
              <a:spcBef>
                <a:spcPts val="0"/>
              </a:spcBef>
              <a:spcAft>
                <a:spcPts val="0"/>
              </a:spcAft>
              <a:buClr>
                <a:srgbClr val="434343"/>
              </a:buClr>
              <a:buSzPts val="1800"/>
              <a:buChar char="●"/>
            </a:pPr>
            <a:r>
              <a:rPr lang="en-US" sz="1800">
                <a:solidFill>
                  <a:srgbClr val="434343"/>
                </a:solidFill>
              </a:rPr>
              <a:t>productId</a:t>
            </a:r>
            <a:br>
              <a:rPr lang="en-US" sz="1800">
                <a:solidFill>
                  <a:srgbClr val="434343"/>
                </a:solidFill>
              </a:rPr>
            </a:br>
            <a:endParaRPr sz="1800">
              <a:solidFill>
                <a:srgbClr val="434343"/>
              </a:solidFill>
            </a:endParaRPr>
          </a:p>
          <a:p>
            <a:pPr marL="0" lvl="0" indent="0" algn="l" rtl="0">
              <a:spcBef>
                <a:spcPts val="0"/>
              </a:spcBef>
              <a:spcAft>
                <a:spcPts val="0"/>
              </a:spcAft>
              <a:buNone/>
            </a:pPr>
            <a:r>
              <a:rPr lang="en-US" sz="1800" b="1">
                <a:solidFill>
                  <a:srgbClr val="434343"/>
                </a:solidFill>
              </a:rPr>
              <a:t>Part</a:t>
            </a:r>
            <a:endParaRPr sz="1800" b="1">
              <a:solidFill>
                <a:srgbClr val="434343"/>
              </a:solidFill>
            </a:endParaRPr>
          </a:p>
          <a:p>
            <a:pPr marL="457200" lvl="0" indent="-342900" algn="l" rtl="0">
              <a:spcBef>
                <a:spcPts val="0"/>
              </a:spcBef>
              <a:spcAft>
                <a:spcPts val="0"/>
              </a:spcAft>
              <a:buClr>
                <a:srgbClr val="434343"/>
              </a:buClr>
              <a:buSzPts val="1800"/>
              <a:buChar char="●"/>
            </a:pPr>
            <a:r>
              <a:rPr lang="en-US" sz="1800">
                <a:solidFill>
                  <a:srgbClr val="434343"/>
                </a:solidFill>
              </a:rPr>
              <a:t>name</a:t>
            </a:r>
            <a:endParaRPr sz="1800">
              <a:solidFill>
                <a:srgbClr val="434343"/>
              </a:solidFill>
            </a:endParaRPr>
          </a:p>
          <a:p>
            <a:pPr marL="457200" lvl="0" indent="-342900" algn="l" rtl="0">
              <a:spcBef>
                <a:spcPts val="0"/>
              </a:spcBef>
              <a:spcAft>
                <a:spcPts val="0"/>
              </a:spcAft>
              <a:buClr>
                <a:srgbClr val="434343"/>
              </a:buClr>
              <a:buSzPts val="1800"/>
              <a:buChar char="●"/>
            </a:pPr>
            <a:r>
              <a:rPr lang="en-US" sz="1800">
                <a:solidFill>
                  <a:srgbClr val="434343"/>
                </a:solidFill>
              </a:rPr>
              <a:t>partNumber</a:t>
            </a:r>
            <a:endParaRPr sz="1800">
              <a:solidFill>
                <a:srgbClr val="434343"/>
              </a:solidFill>
            </a:endParaRPr>
          </a:p>
          <a:p>
            <a:pPr marL="457200" lvl="0" indent="-342900" algn="l" rtl="0">
              <a:spcBef>
                <a:spcPts val="0"/>
              </a:spcBef>
              <a:spcAft>
                <a:spcPts val="0"/>
              </a:spcAft>
              <a:buClr>
                <a:srgbClr val="434343"/>
              </a:buClr>
              <a:buSzPts val="1800"/>
              <a:buChar char="●"/>
            </a:pPr>
            <a:r>
              <a:rPr lang="en-US" sz="1800">
                <a:solidFill>
                  <a:srgbClr val="434343"/>
                </a:solidFill>
              </a:rPr>
              <a:t>price</a:t>
            </a:r>
            <a:br>
              <a:rPr lang="en-US" sz="1800">
                <a:solidFill>
                  <a:srgbClr val="434343"/>
                </a:solidFill>
              </a:rPr>
            </a:br>
            <a:endParaRPr sz="1800">
              <a:solidFill>
                <a:srgbClr val="434343"/>
              </a:solidFill>
            </a:endParaRPr>
          </a:p>
          <a:p>
            <a:pPr marL="0" lvl="0" indent="0" algn="l" rtl="0">
              <a:spcBef>
                <a:spcPts val="0"/>
              </a:spcBef>
              <a:spcAft>
                <a:spcPts val="0"/>
              </a:spcAft>
              <a:buNone/>
            </a:pPr>
            <a:r>
              <a:rPr lang="en-US" sz="1800" b="1">
                <a:solidFill>
                  <a:srgbClr val="434343"/>
                </a:solidFill>
              </a:rPr>
              <a:t>Part</a:t>
            </a:r>
            <a:r>
              <a:rPr lang="en-US" sz="1800">
                <a:solidFill>
                  <a:srgbClr val="434343"/>
                </a:solidFill>
              </a:rPr>
              <a:t>, </a:t>
            </a:r>
            <a:r>
              <a:rPr lang="en-US" sz="1800" b="1">
                <a:solidFill>
                  <a:srgbClr val="434343"/>
                </a:solidFill>
              </a:rPr>
              <a:t>Assembly</a:t>
            </a:r>
            <a:endParaRPr sz="1800" b="1">
              <a:solidFill>
                <a:srgbClr val="434343"/>
              </a:solidFill>
            </a:endParaRPr>
          </a:p>
          <a:p>
            <a:pPr marL="457200" lvl="0" indent="-342900" algn="l" rtl="0">
              <a:spcBef>
                <a:spcPts val="0"/>
              </a:spcBef>
              <a:spcAft>
                <a:spcPts val="0"/>
              </a:spcAft>
              <a:buClr>
                <a:srgbClr val="434343"/>
              </a:buClr>
              <a:buSzPts val="1800"/>
              <a:buChar char="●"/>
            </a:pPr>
            <a:r>
              <a:rPr lang="en-US" sz="1800">
                <a:solidFill>
                  <a:srgbClr val="434343"/>
                </a:solidFill>
              </a:rPr>
              <a:t>name</a:t>
            </a:r>
            <a:endParaRPr sz="1800">
              <a:solidFill>
                <a:srgbClr val="434343"/>
              </a:solidFill>
            </a:endParaRPr>
          </a:p>
          <a:p>
            <a:pPr marL="457200" lvl="0" indent="-342900" algn="l" rtl="0">
              <a:spcBef>
                <a:spcPts val="0"/>
              </a:spcBef>
              <a:spcAft>
                <a:spcPts val="0"/>
              </a:spcAft>
              <a:buClr>
                <a:srgbClr val="434343"/>
              </a:buClr>
              <a:buSzPts val="1800"/>
              <a:buChar char="●"/>
            </a:pPr>
            <a:r>
              <a:rPr lang="en-US" sz="1800">
                <a:solidFill>
                  <a:srgbClr val="434343"/>
                </a:solidFill>
              </a:rPr>
              <a:t>partNumber</a:t>
            </a:r>
            <a:endParaRPr sz="1800">
              <a:solidFill>
                <a:srgbClr val="434343"/>
              </a:solidFill>
            </a:endParaRPr>
          </a:p>
          <a:p>
            <a:pPr marL="457200" lvl="0" indent="-342900" algn="l" rtl="0">
              <a:spcBef>
                <a:spcPts val="0"/>
              </a:spcBef>
              <a:spcAft>
                <a:spcPts val="0"/>
              </a:spcAft>
              <a:buClr>
                <a:srgbClr val="434343"/>
              </a:buClr>
              <a:buSzPts val="1800"/>
              <a:buChar char="●"/>
            </a:pPr>
            <a:r>
              <a:rPr lang="en-US" sz="1800">
                <a:solidFill>
                  <a:srgbClr val="434343"/>
                </a:solidFill>
              </a:rPr>
              <a:t>price</a:t>
            </a:r>
            <a:endParaRPr sz="1800">
              <a:solidFill>
                <a:srgbClr val="434343"/>
              </a:solidFill>
            </a:endParaRPr>
          </a:p>
          <a:p>
            <a:pPr marL="457200" lvl="0" indent="0" algn="l" rtl="0">
              <a:lnSpc>
                <a:spcPct val="100000"/>
              </a:lnSpc>
              <a:spcBef>
                <a:spcPts val="0"/>
              </a:spcBef>
              <a:spcAft>
                <a:spcPts val="0"/>
              </a:spcAft>
              <a:buNone/>
            </a:pPr>
            <a:endParaRPr sz="1800">
              <a:solidFill>
                <a:srgbClr val="434343"/>
              </a:solidFill>
            </a:endParaRPr>
          </a:p>
          <a:p>
            <a:pPr marL="457200" lvl="0" indent="0" algn="l" rtl="0">
              <a:lnSpc>
                <a:spcPct val="100000"/>
              </a:lnSpc>
              <a:spcBef>
                <a:spcPts val="0"/>
              </a:spcBef>
              <a:spcAft>
                <a:spcPts val="0"/>
              </a:spcAft>
              <a:buNone/>
            </a:pPr>
            <a:endParaRPr>
              <a:solidFill>
                <a:srgbClr val="595959"/>
              </a:solidFill>
            </a:endParaRPr>
          </a:p>
          <a:p>
            <a:pPr marL="457200" lvl="0" indent="0" algn="l" rtl="0">
              <a:lnSpc>
                <a:spcPct val="115000"/>
              </a:lnSpc>
              <a:spcBef>
                <a:spcPts val="0"/>
              </a:spcBef>
              <a:spcAft>
                <a:spcPts val="0"/>
              </a:spcAft>
              <a:buNone/>
            </a:pPr>
            <a:endParaRPr sz="2000">
              <a:solidFill>
                <a:srgbClr val="595959"/>
              </a:solidFill>
            </a:endParaRPr>
          </a:p>
          <a:p>
            <a:pPr marL="0" lvl="0" indent="0" algn="l" rtl="0">
              <a:lnSpc>
                <a:spcPct val="115000"/>
              </a:lnSpc>
              <a:spcBef>
                <a:spcPts val="0"/>
              </a:spcBef>
              <a:spcAft>
                <a:spcPts val="0"/>
              </a:spcAft>
              <a:buNone/>
            </a:pPr>
            <a:endParaRPr sz="2000">
              <a:solidFill>
                <a:srgbClr val="595959"/>
              </a:solidFill>
            </a:endParaRPr>
          </a:p>
          <a:p>
            <a:pPr marL="0" lvl="0" indent="0" algn="l" rtl="0">
              <a:lnSpc>
                <a:spcPct val="115000"/>
              </a:lnSpc>
              <a:spcBef>
                <a:spcPts val="0"/>
              </a:spcBef>
              <a:spcAft>
                <a:spcPts val="0"/>
              </a:spcAft>
              <a:buNone/>
            </a:pPr>
            <a:endParaRPr sz="1800">
              <a:solidFill>
                <a:srgbClr val="595959"/>
              </a:solidFill>
            </a:endParaRPr>
          </a:p>
          <a:p>
            <a:pPr marL="0" lvl="0" indent="0" algn="l" rtl="0">
              <a:lnSpc>
                <a:spcPct val="115000"/>
              </a:lnSpc>
              <a:spcBef>
                <a:spcPts val="0"/>
              </a:spcBef>
              <a:spcAft>
                <a:spcPts val="0"/>
              </a:spcAft>
              <a:buNone/>
            </a:pPr>
            <a:endParaRPr sz="1800">
              <a:solidFill>
                <a:srgbClr val="595959"/>
              </a:solidFill>
            </a:endParaRPr>
          </a:p>
          <a:p>
            <a:pPr marL="0" lvl="0" indent="0" algn="l" rtl="0">
              <a:lnSpc>
                <a:spcPct val="115000"/>
              </a:lnSpc>
              <a:spcBef>
                <a:spcPts val="0"/>
              </a:spcBef>
              <a:spcAft>
                <a:spcPts val="0"/>
              </a:spcAft>
              <a:buNone/>
            </a:pPr>
            <a:r>
              <a:rPr lang="en-US" sz="1800">
                <a:solidFill>
                  <a:srgbClr val="595959"/>
                </a:solidFill>
              </a:rPr>
              <a:t>	</a:t>
            </a:r>
            <a:endParaRPr sz="1800">
              <a:solidFill>
                <a:srgbClr val="595959"/>
              </a:solidFill>
            </a:endParaRPr>
          </a:p>
        </p:txBody>
      </p:sp>
    </p:spTree>
    <p:extLst>
      <p:ext uri="{BB962C8B-B14F-4D97-AF65-F5344CB8AC3E}">
        <p14:creationId xmlns:p14="http://schemas.microsoft.com/office/powerpoint/2010/main" val="3165470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3"/>
          <p:cNvSpPr txBox="1">
            <a:spLocks noGrp="1"/>
          </p:cNvSpPr>
          <p:nvPr>
            <p:ph type="title"/>
          </p:nvPr>
        </p:nvSpPr>
        <p:spPr>
          <a:xfrm>
            <a:off x="583150" y="1147467"/>
            <a:ext cx="7516500" cy="19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t>Exercise 2:</a:t>
            </a:r>
            <a:endParaRPr sz="3600"/>
          </a:p>
          <a:p>
            <a:pPr marL="0" lvl="0" indent="0" algn="l" rtl="0">
              <a:spcBef>
                <a:spcPts val="0"/>
              </a:spcBef>
              <a:spcAft>
                <a:spcPts val="0"/>
              </a:spcAft>
              <a:buNone/>
            </a:pPr>
            <a:r>
              <a:rPr lang="en-US" sz="3600"/>
              <a:t>Create BOM entity model </a:t>
            </a:r>
            <a:endParaRPr sz="3600"/>
          </a:p>
          <a:p>
            <a:pPr marL="0" lvl="0" indent="0" algn="l" rtl="0">
              <a:spcBef>
                <a:spcPts val="0"/>
              </a:spcBef>
              <a:spcAft>
                <a:spcPts val="0"/>
              </a:spcAft>
              <a:buNone/>
            </a:pPr>
            <a:r>
              <a:rPr lang="en-US" sz="3600"/>
              <a:t>in Arrows</a:t>
            </a:r>
            <a:endParaRPr sz="36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9" name="Google Shape;259;p33"/>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solidFill>
                  <a:srgbClr val="F2F2F2"/>
                </a:solidFill>
              </a:rPr>
              <a:t>32</a:t>
            </a:fld>
            <a:endParaRPr>
              <a:solidFill>
                <a:srgbClr val="F2F2F2"/>
              </a:solidFill>
            </a:endParaRPr>
          </a:p>
        </p:txBody>
      </p:sp>
    </p:spTree>
    <p:extLst>
      <p:ext uri="{BB962C8B-B14F-4D97-AF65-F5344CB8AC3E}">
        <p14:creationId xmlns:p14="http://schemas.microsoft.com/office/powerpoint/2010/main" val="1395101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68"/>
        <p:cNvGrpSpPr/>
        <p:nvPr/>
      </p:nvGrpSpPr>
      <p:grpSpPr>
        <a:xfrm>
          <a:off x="0" y="0"/>
          <a:ext cx="0" cy="0"/>
          <a:chOff x="0" y="0"/>
          <a:chExt cx="0" cy="0"/>
        </a:xfrm>
      </p:grpSpPr>
      <p:sp>
        <p:nvSpPr>
          <p:cNvPr id="569" name="Google Shape;569;p48"/>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33</a:t>
            </a:fld>
            <a:endParaRPr/>
          </a:p>
        </p:txBody>
      </p:sp>
      <p:sp>
        <p:nvSpPr>
          <p:cNvPr id="570" name="Google Shape;570;p48"/>
          <p:cNvSpPr txBox="1">
            <a:spLocks noGrp="1"/>
          </p:cNvSpPr>
          <p:nvPr>
            <p:ph type="title"/>
          </p:nvPr>
        </p:nvSpPr>
        <p:spPr>
          <a:xfrm>
            <a:off x="480610" y="181424"/>
            <a:ext cx="8182800" cy="8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Exercise 2: Instructions</a:t>
            </a:r>
            <a:endParaRPr dirty="0"/>
          </a:p>
        </p:txBody>
      </p:sp>
      <p:sp>
        <p:nvSpPr>
          <p:cNvPr id="571" name="Google Shape;571;p48"/>
          <p:cNvSpPr txBox="1"/>
          <p:nvPr/>
        </p:nvSpPr>
        <p:spPr>
          <a:xfrm>
            <a:off x="577050" y="1038825"/>
            <a:ext cx="7989900" cy="30000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Go to </a:t>
            </a:r>
            <a:r>
              <a:rPr lang="en-US" sz="2400" u="sng">
                <a:solidFill>
                  <a:srgbClr val="434343"/>
                </a:solidFill>
                <a:hlinkClick r:id="rId3"/>
              </a:rPr>
              <a:t>http://www.apcjones.com/arrows</a:t>
            </a:r>
            <a:r>
              <a:rPr lang="en-US" sz="2400">
                <a:solidFill>
                  <a:srgbClr val="434343"/>
                </a:solidFill>
              </a:rPr>
              <a:t>.</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Clear the graph data model. </a:t>
            </a:r>
            <a:endParaRPr sz="2400">
              <a:solidFill>
                <a:srgbClr val="434343"/>
              </a:solidFill>
            </a:endParaRPr>
          </a:p>
          <a:p>
            <a:pPr marL="457200" lvl="0" indent="0" algn="l" rtl="0">
              <a:lnSpc>
                <a:spcPct val="115000"/>
              </a:lnSpc>
              <a:spcBef>
                <a:spcPts val="1600"/>
              </a:spcBef>
              <a:spcAft>
                <a:spcPts val="0"/>
              </a:spcAft>
              <a:buNone/>
            </a:pPr>
            <a:r>
              <a:rPr lang="en-US" sz="1800" b="1">
                <a:solidFill>
                  <a:srgbClr val="434343"/>
                </a:solidFill>
              </a:rPr>
              <a:t>Hint</a:t>
            </a:r>
            <a:r>
              <a:rPr lang="en-US" sz="1800">
                <a:solidFill>
                  <a:srgbClr val="434343"/>
                </a:solidFill>
              </a:rPr>
              <a:t>: Click </a:t>
            </a:r>
            <a:r>
              <a:rPr lang="en-US" sz="1800" b="1">
                <a:solidFill>
                  <a:srgbClr val="434343"/>
                </a:solidFill>
              </a:rPr>
              <a:t>Export Markup</a:t>
            </a:r>
            <a:r>
              <a:rPr lang="en-US" sz="1800">
                <a:solidFill>
                  <a:srgbClr val="434343"/>
                </a:solidFill>
              </a:rPr>
              <a:t> and delete all &lt;li&gt; entries, then click </a:t>
            </a:r>
            <a:r>
              <a:rPr lang="en-US" sz="1800" b="1">
                <a:solidFill>
                  <a:srgbClr val="434343"/>
                </a:solidFill>
              </a:rPr>
              <a:t>Save</a:t>
            </a:r>
            <a:r>
              <a:rPr lang="en-US" sz="1800">
                <a:solidFill>
                  <a:srgbClr val="434343"/>
                </a:solidFill>
              </a:rPr>
              <a:t>.</a:t>
            </a:r>
            <a:endParaRPr sz="1800">
              <a:solidFill>
                <a:srgbClr val="434343"/>
              </a:solidFill>
            </a:endParaRPr>
          </a:p>
          <a:p>
            <a:pPr marL="457200" lvl="0" indent="-381000" algn="l" rtl="0">
              <a:lnSpc>
                <a:spcPct val="115000"/>
              </a:lnSpc>
              <a:spcBef>
                <a:spcPts val="1600"/>
              </a:spcBef>
              <a:spcAft>
                <a:spcPts val="0"/>
              </a:spcAft>
              <a:buClr>
                <a:srgbClr val="434343"/>
              </a:buClr>
              <a:buSzPts val="2400"/>
              <a:buAutoNum type="arabicPeriod"/>
            </a:pPr>
            <a:r>
              <a:rPr lang="en-US" sz="2400">
                <a:solidFill>
                  <a:srgbClr val="434343"/>
                </a:solidFill>
              </a:rPr>
              <a:t>Create the nodes and properties for the Bill of Materials entities you identified earlier using the data in </a:t>
            </a:r>
            <a:r>
              <a:rPr lang="en-US" sz="2400" b="1">
                <a:solidFill>
                  <a:srgbClr val="434343"/>
                </a:solidFill>
              </a:rPr>
              <a:t>BOM-1.txt</a:t>
            </a:r>
            <a:endParaRPr sz="2400" b="1">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Save the model as </a:t>
            </a:r>
            <a:r>
              <a:rPr lang="en-US" sz="2400" b="1">
                <a:solidFill>
                  <a:srgbClr val="434343"/>
                </a:solidFill>
              </a:rPr>
              <a:t>BOM-1.htm</a:t>
            </a:r>
            <a:r>
              <a:rPr lang="en-US" sz="2400">
                <a:solidFill>
                  <a:srgbClr val="434343"/>
                </a:solidFill>
              </a:rPr>
              <a:t> and </a:t>
            </a:r>
            <a:r>
              <a:rPr lang="en-US" sz="2400" b="1">
                <a:solidFill>
                  <a:srgbClr val="434343"/>
                </a:solidFill>
              </a:rPr>
              <a:t>BOM-1.svg</a:t>
            </a:r>
            <a:endParaRPr sz="2400" b="1">
              <a:solidFill>
                <a:srgbClr val="434343"/>
              </a:solidFill>
            </a:endParaRPr>
          </a:p>
        </p:txBody>
      </p:sp>
    </p:spTree>
    <p:extLst>
      <p:ext uri="{BB962C8B-B14F-4D97-AF65-F5344CB8AC3E}">
        <p14:creationId xmlns:p14="http://schemas.microsoft.com/office/powerpoint/2010/main" val="2664406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4"/>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34</a:t>
            </a:fld>
            <a:endParaRPr/>
          </a:p>
        </p:txBody>
      </p:sp>
      <p:sp>
        <p:nvSpPr>
          <p:cNvPr id="266" name="Google Shape;266;p34"/>
          <p:cNvSpPr txBox="1">
            <a:spLocks noGrp="1"/>
          </p:cNvSpPr>
          <p:nvPr>
            <p:ph type="title"/>
          </p:nvPr>
        </p:nvSpPr>
        <p:spPr>
          <a:xfrm>
            <a:off x="480610" y="181424"/>
            <a:ext cx="8182800" cy="8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Exercise 2: Model</a:t>
            </a:r>
            <a:endParaRPr/>
          </a:p>
        </p:txBody>
      </p:sp>
      <p:pic>
        <p:nvPicPr>
          <p:cNvPr id="267" name="Google Shape;267;p34"/>
          <p:cNvPicPr preferRelativeResize="0"/>
          <p:nvPr/>
        </p:nvPicPr>
        <p:blipFill>
          <a:blip r:embed="rId3">
            <a:alphaModFix/>
          </a:blip>
          <a:stretch>
            <a:fillRect/>
          </a:stretch>
        </p:blipFill>
        <p:spPr>
          <a:xfrm>
            <a:off x="735558" y="1191224"/>
            <a:ext cx="7400925" cy="3400425"/>
          </a:xfrm>
          <a:prstGeom prst="rect">
            <a:avLst/>
          </a:prstGeom>
          <a:noFill/>
          <a:ln>
            <a:noFill/>
          </a:ln>
        </p:spPr>
      </p:pic>
    </p:spTree>
    <p:extLst>
      <p:ext uri="{BB962C8B-B14F-4D97-AF65-F5344CB8AC3E}">
        <p14:creationId xmlns:p14="http://schemas.microsoft.com/office/powerpoint/2010/main" val="2930100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5"/>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35</a:t>
            </a:fld>
            <a:endParaRPr/>
          </a:p>
        </p:txBody>
      </p:sp>
      <p:sp>
        <p:nvSpPr>
          <p:cNvPr id="274" name="Google Shape;274;p35"/>
          <p:cNvSpPr txBox="1">
            <a:spLocks noGrp="1"/>
          </p:cNvSpPr>
          <p:nvPr>
            <p:ph type="title"/>
          </p:nvPr>
        </p:nvSpPr>
        <p:spPr>
          <a:xfrm>
            <a:off x="480610" y="181424"/>
            <a:ext cx="8182800" cy="8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Exercise 2: Sample data</a:t>
            </a:r>
            <a:endParaRPr/>
          </a:p>
        </p:txBody>
      </p:sp>
      <p:pic>
        <p:nvPicPr>
          <p:cNvPr id="275" name="Google Shape;275;p35"/>
          <p:cNvPicPr preferRelativeResize="0"/>
          <p:nvPr/>
        </p:nvPicPr>
        <p:blipFill>
          <a:blip r:embed="rId3">
            <a:alphaModFix/>
          </a:blip>
          <a:stretch>
            <a:fillRect/>
          </a:stretch>
        </p:blipFill>
        <p:spPr>
          <a:xfrm>
            <a:off x="443983" y="1038824"/>
            <a:ext cx="8256041" cy="3624465"/>
          </a:xfrm>
          <a:prstGeom prst="rect">
            <a:avLst/>
          </a:prstGeom>
          <a:noFill/>
          <a:ln>
            <a:noFill/>
          </a:ln>
        </p:spPr>
      </p:pic>
    </p:spTree>
    <p:extLst>
      <p:ext uri="{BB962C8B-B14F-4D97-AF65-F5344CB8AC3E}">
        <p14:creationId xmlns:p14="http://schemas.microsoft.com/office/powerpoint/2010/main" val="660164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6"/>
          <p:cNvSpPr/>
          <p:nvPr/>
        </p:nvSpPr>
        <p:spPr>
          <a:xfrm>
            <a:off x="526725" y="3002575"/>
            <a:ext cx="5768700" cy="4326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6"/>
          <p:cNvSpPr txBox="1"/>
          <p:nvPr/>
        </p:nvSpPr>
        <p:spPr>
          <a:xfrm>
            <a:off x="623400" y="1224625"/>
            <a:ext cx="7989300" cy="31233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Understand the domain</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Create sample data</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Define specific questions for the application</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Identify entities</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Identify connections between entities</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Test the questions against the model</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Test scalability</a:t>
            </a:r>
            <a:endParaRPr sz="2400">
              <a:solidFill>
                <a:srgbClr val="434343"/>
              </a:solidFill>
            </a:endParaRPr>
          </a:p>
          <a:p>
            <a:pPr marL="457200" lvl="0" indent="0" algn="l" rtl="0">
              <a:lnSpc>
                <a:spcPct val="115000"/>
              </a:lnSpc>
              <a:spcBef>
                <a:spcPts val="1600"/>
              </a:spcBef>
              <a:spcAft>
                <a:spcPts val="0"/>
              </a:spcAft>
              <a:buNone/>
            </a:pPr>
            <a:endParaRPr sz="2400">
              <a:solidFill>
                <a:srgbClr val="434343"/>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1600"/>
              </a:spcAft>
              <a:buNone/>
            </a:pPr>
            <a:endParaRPr sz="1800">
              <a:solidFill>
                <a:srgbClr val="595959"/>
              </a:solidFill>
            </a:endParaRPr>
          </a:p>
        </p:txBody>
      </p:sp>
      <p:sp>
        <p:nvSpPr>
          <p:cNvPr id="283" name="Google Shape;283;p36"/>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36</a:t>
            </a:fld>
            <a:endParaRPr/>
          </a:p>
        </p:txBody>
      </p:sp>
      <p:sp>
        <p:nvSpPr>
          <p:cNvPr id="284" name="Google Shape;284;p36"/>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Building the initial data model </a:t>
            </a:r>
            <a:endParaRPr>
              <a:solidFill>
                <a:srgbClr val="666666"/>
              </a:solidFill>
            </a:endParaRPr>
          </a:p>
          <a:p>
            <a:pPr marL="0" lvl="0" indent="0" algn="l" rtl="0">
              <a:spcBef>
                <a:spcPts val="0"/>
              </a:spcBef>
              <a:spcAft>
                <a:spcPts val="0"/>
              </a:spcAft>
              <a:buNone/>
            </a:pPr>
            <a:endParaRPr>
              <a:solidFill>
                <a:srgbClr val="666666"/>
              </a:solidFill>
            </a:endParaRPr>
          </a:p>
        </p:txBody>
      </p:sp>
      <p:sp>
        <p:nvSpPr>
          <p:cNvPr id="285" name="Google Shape;285;p36"/>
          <p:cNvSpPr/>
          <p:nvPr/>
        </p:nvSpPr>
        <p:spPr>
          <a:xfrm>
            <a:off x="6649850" y="3002575"/>
            <a:ext cx="1110000" cy="432600"/>
          </a:xfrm>
          <a:prstGeom prst="leftArrow">
            <a:avLst>
              <a:gd name="adj1" fmla="val 50000"/>
              <a:gd name="adj2" fmla="val 50000"/>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729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7"/>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37</a:t>
            </a:fld>
            <a:endParaRPr/>
          </a:p>
        </p:txBody>
      </p:sp>
      <p:sp>
        <p:nvSpPr>
          <p:cNvPr id="292" name="Google Shape;292;p37"/>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Identify connections between entities</a:t>
            </a:r>
            <a:endParaRPr>
              <a:solidFill>
                <a:srgbClr val="666666"/>
              </a:solidFill>
            </a:endParaRPr>
          </a:p>
        </p:txBody>
      </p:sp>
      <p:sp>
        <p:nvSpPr>
          <p:cNvPr id="293" name="Google Shape;293;p37"/>
          <p:cNvSpPr txBox="1"/>
          <p:nvPr/>
        </p:nvSpPr>
        <p:spPr>
          <a:xfrm>
            <a:off x="142875" y="1019550"/>
            <a:ext cx="88584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sp>
        <p:nvSpPr>
          <p:cNvPr id="294" name="Google Shape;294;p37"/>
          <p:cNvSpPr txBox="1"/>
          <p:nvPr/>
        </p:nvSpPr>
        <p:spPr>
          <a:xfrm>
            <a:off x="531525" y="1103550"/>
            <a:ext cx="8274900" cy="36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434343"/>
                </a:solidFill>
              </a:rPr>
              <a:t>Connections </a:t>
            </a:r>
            <a:r>
              <a:rPr lang="en-US" sz="2400" dirty="0">
                <a:solidFill>
                  <a:srgbClr val="434343"/>
                </a:solidFill>
              </a:rPr>
              <a:t>are the </a:t>
            </a:r>
            <a:r>
              <a:rPr lang="en-US" sz="2400" b="1" dirty="0">
                <a:solidFill>
                  <a:srgbClr val="434343"/>
                </a:solidFill>
              </a:rPr>
              <a:t>verbs </a:t>
            </a:r>
            <a:r>
              <a:rPr lang="en-US" sz="2400" dirty="0">
                <a:solidFill>
                  <a:srgbClr val="434343"/>
                </a:solidFill>
              </a:rPr>
              <a:t>in your application questions</a:t>
            </a:r>
            <a:endParaRPr sz="2400" dirty="0">
              <a:solidFill>
                <a:srgbClr val="434343"/>
              </a:solidFill>
            </a:endParaRPr>
          </a:p>
          <a:p>
            <a:pPr marL="914400" lvl="0" indent="0" algn="l" rtl="0">
              <a:spcBef>
                <a:spcPts val="0"/>
              </a:spcBef>
              <a:spcAft>
                <a:spcPts val="0"/>
              </a:spcAft>
              <a:buNone/>
            </a:pPr>
            <a:endParaRPr sz="2000" dirty="0">
              <a:solidFill>
                <a:srgbClr val="434343"/>
              </a:solidFill>
            </a:endParaRPr>
          </a:p>
          <a:p>
            <a:pPr marL="914400" lvl="1" indent="-355600" algn="l" rtl="0">
              <a:spcBef>
                <a:spcPts val="0"/>
              </a:spcBef>
              <a:spcAft>
                <a:spcPts val="0"/>
              </a:spcAft>
              <a:buClr>
                <a:srgbClr val="434343"/>
              </a:buClr>
              <a:buSzPts val="2000"/>
              <a:buChar char="○"/>
            </a:pPr>
            <a:r>
              <a:rPr lang="en-US" sz="2000" dirty="0">
                <a:solidFill>
                  <a:srgbClr val="434343"/>
                </a:solidFill>
              </a:rPr>
              <a:t>What </a:t>
            </a:r>
            <a:r>
              <a:rPr lang="en-US" sz="2000" i="1" dirty="0">
                <a:solidFill>
                  <a:srgbClr val="434343"/>
                </a:solidFill>
              </a:rPr>
              <a:t>ingredients </a:t>
            </a:r>
            <a:r>
              <a:rPr lang="en-US" sz="2000" dirty="0">
                <a:solidFill>
                  <a:srgbClr val="434343"/>
                </a:solidFill>
              </a:rPr>
              <a:t>are </a:t>
            </a:r>
            <a:r>
              <a:rPr lang="en-US" sz="2000" u="sng" dirty="0">
                <a:solidFill>
                  <a:srgbClr val="434343"/>
                </a:solidFill>
              </a:rPr>
              <a:t>used</a:t>
            </a:r>
            <a:r>
              <a:rPr lang="en-US" sz="2000" dirty="0">
                <a:solidFill>
                  <a:srgbClr val="434343"/>
                </a:solidFill>
              </a:rPr>
              <a:t> in a </a:t>
            </a:r>
            <a:r>
              <a:rPr lang="en-US" sz="2000" i="1" dirty="0">
                <a:solidFill>
                  <a:srgbClr val="434343"/>
                </a:solidFill>
              </a:rPr>
              <a:t>recipe</a:t>
            </a:r>
            <a:r>
              <a:rPr lang="en-US" sz="2000" dirty="0">
                <a:solidFill>
                  <a:srgbClr val="434343"/>
                </a:solidFill>
              </a:rPr>
              <a:t>?</a:t>
            </a:r>
            <a:endParaRPr sz="2000" dirty="0">
              <a:solidFill>
                <a:srgbClr val="434343"/>
              </a:solidFill>
            </a:endParaRPr>
          </a:p>
          <a:p>
            <a:pPr marL="914400" lvl="0" indent="0" algn="l" rtl="0">
              <a:spcBef>
                <a:spcPts val="0"/>
              </a:spcBef>
              <a:spcAft>
                <a:spcPts val="0"/>
              </a:spcAft>
              <a:buNone/>
            </a:pPr>
            <a:endParaRPr sz="2000" dirty="0">
              <a:solidFill>
                <a:srgbClr val="434343"/>
              </a:solidFill>
            </a:endParaRPr>
          </a:p>
          <a:p>
            <a:pPr marL="914400" lvl="0" indent="0" algn="l" rtl="0">
              <a:spcBef>
                <a:spcPts val="0"/>
              </a:spcBef>
              <a:spcAft>
                <a:spcPts val="0"/>
              </a:spcAft>
              <a:buNone/>
            </a:pPr>
            <a:endParaRPr sz="2000" dirty="0">
              <a:solidFill>
                <a:srgbClr val="434343"/>
              </a:solidFill>
            </a:endParaRPr>
          </a:p>
          <a:p>
            <a:pPr marL="914400" lvl="1" indent="-355600" algn="l" rtl="0">
              <a:spcBef>
                <a:spcPts val="0"/>
              </a:spcBef>
              <a:spcAft>
                <a:spcPts val="0"/>
              </a:spcAft>
              <a:buClr>
                <a:srgbClr val="434343"/>
              </a:buClr>
              <a:buSzPts val="2000"/>
              <a:buChar char="○"/>
            </a:pPr>
            <a:r>
              <a:rPr lang="en-US" sz="2000" dirty="0">
                <a:solidFill>
                  <a:srgbClr val="434343"/>
                </a:solidFill>
              </a:rPr>
              <a:t>Who is </a:t>
            </a:r>
            <a:r>
              <a:rPr lang="en-US" sz="2000" u="sng" dirty="0">
                <a:solidFill>
                  <a:srgbClr val="434343"/>
                </a:solidFill>
              </a:rPr>
              <a:t>married</a:t>
            </a:r>
            <a:r>
              <a:rPr lang="en-US" sz="2000" dirty="0">
                <a:solidFill>
                  <a:srgbClr val="434343"/>
                </a:solidFill>
              </a:rPr>
              <a:t> to this </a:t>
            </a:r>
            <a:r>
              <a:rPr lang="en-US" sz="2000" i="1" dirty="0">
                <a:solidFill>
                  <a:srgbClr val="434343"/>
                </a:solidFill>
              </a:rPr>
              <a:t>person</a:t>
            </a:r>
            <a:r>
              <a:rPr lang="en-US" sz="2000" dirty="0">
                <a:solidFill>
                  <a:srgbClr val="434343"/>
                </a:solidFill>
              </a:rPr>
              <a:t>?</a:t>
            </a:r>
            <a:endParaRPr sz="2000" dirty="0">
              <a:solidFill>
                <a:srgbClr val="434343"/>
              </a:solidFill>
            </a:endParaRPr>
          </a:p>
          <a:p>
            <a:pPr marL="0" lvl="0" indent="0" algn="l" rtl="0">
              <a:spcBef>
                <a:spcPts val="0"/>
              </a:spcBef>
              <a:spcAft>
                <a:spcPts val="0"/>
              </a:spcAft>
              <a:buNone/>
            </a:pPr>
            <a:br>
              <a:rPr lang="en-US" sz="2000" dirty="0">
                <a:solidFill>
                  <a:srgbClr val="434343"/>
                </a:solidFill>
              </a:rPr>
            </a:br>
            <a:endParaRPr sz="2000" dirty="0">
              <a:solidFill>
                <a:srgbClr val="434343"/>
              </a:solidFill>
            </a:endParaRPr>
          </a:p>
          <a:p>
            <a:pPr marL="0" lvl="0" indent="0" algn="l" rtl="0">
              <a:spcBef>
                <a:spcPts val="0"/>
              </a:spcBef>
              <a:spcAft>
                <a:spcPts val="0"/>
              </a:spcAft>
              <a:buNone/>
            </a:pPr>
            <a:endParaRPr sz="2000" dirty="0">
              <a:solidFill>
                <a:srgbClr val="434343"/>
              </a:solidFill>
            </a:endParaRPr>
          </a:p>
          <a:p>
            <a:pPr marL="0" lvl="0" indent="0" algn="l" rtl="0">
              <a:spcBef>
                <a:spcPts val="0"/>
              </a:spcBef>
              <a:spcAft>
                <a:spcPts val="0"/>
              </a:spcAft>
              <a:buNone/>
            </a:pPr>
            <a:endParaRPr sz="2000" dirty="0">
              <a:solidFill>
                <a:srgbClr val="434343"/>
              </a:solidFill>
            </a:endParaRPr>
          </a:p>
          <a:p>
            <a:pPr marL="914400" lvl="0" indent="0" algn="l" rtl="0">
              <a:spcBef>
                <a:spcPts val="0"/>
              </a:spcBef>
              <a:spcAft>
                <a:spcPts val="0"/>
              </a:spcAft>
              <a:buNone/>
            </a:pPr>
            <a:endParaRPr sz="2000" dirty="0">
              <a:solidFill>
                <a:srgbClr val="434343"/>
              </a:solidFill>
            </a:endParaRPr>
          </a:p>
          <a:p>
            <a:pPr marL="0" lvl="0" indent="0" algn="l" rtl="0">
              <a:spcBef>
                <a:spcPts val="0"/>
              </a:spcBef>
              <a:spcAft>
                <a:spcPts val="0"/>
              </a:spcAft>
              <a:buNone/>
            </a:pPr>
            <a:endParaRPr dirty="0">
              <a:latin typeface="Open Sans"/>
              <a:ea typeface="Open Sans"/>
              <a:cs typeface="Open Sans"/>
              <a:sym typeface="Open Sans"/>
            </a:endParaRPr>
          </a:p>
        </p:txBody>
      </p:sp>
      <p:pic>
        <p:nvPicPr>
          <p:cNvPr id="295" name="Google Shape;295;p37"/>
          <p:cNvPicPr preferRelativeResize="0"/>
          <p:nvPr/>
        </p:nvPicPr>
        <p:blipFill>
          <a:blip r:embed="rId3">
            <a:alphaModFix/>
          </a:blip>
          <a:stretch>
            <a:fillRect/>
          </a:stretch>
        </p:blipFill>
        <p:spPr>
          <a:xfrm>
            <a:off x="5166900" y="2579493"/>
            <a:ext cx="2280018" cy="700007"/>
          </a:xfrm>
          <a:prstGeom prst="rect">
            <a:avLst/>
          </a:prstGeom>
          <a:noFill/>
          <a:ln>
            <a:noFill/>
          </a:ln>
        </p:spPr>
      </p:pic>
      <p:pic>
        <p:nvPicPr>
          <p:cNvPr id="296" name="Google Shape;296;p37"/>
          <p:cNvPicPr preferRelativeResize="0"/>
          <p:nvPr/>
        </p:nvPicPr>
        <p:blipFill>
          <a:blip r:embed="rId4">
            <a:alphaModFix/>
          </a:blip>
          <a:stretch>
            <a:fillRect/>
          </a:stretch>
        </p:blipFill>
        <p:spPr>
          <a:xfrm>
            <a:off x="6204159" y="1669500"/>
            <a:ext cx="2065462" cy="700007"/>
          </a:xfrm>
          <a:prstGeom prst="rect">
            <a:avLst/>
          </a:prstGeom>
          <a:noFill/>
          <a:ln>
            <a:noFill/>
          </a:ln>
        </p:spPr>
      </p:pic>
    </p:spTree>
    <p:extLst>
      <p:ext uri="{BB962C8B-B14F-4D97-AF65-F5344CB8AC3E}">
        <p14:creationId xmlns:p14="http://schemas.microsoft.com/office/powerpoint/2010/main" val="375378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8"/>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38</a:t>
            </a:fld>
            <a:endParaRPr/>
          </a:p>
        </p:txBody>
      </p:sp>
      <p:sp>
        <p:nvSpPr>
          <p:cNvPr id="303" name="Google Shape;303;p38"/>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Naming relationships</a:t>
            </a:r>
            <a:endParaRPr>
              <a:solidFill>
                <a:srgbClr val="666666"/>
              </a:solidFill>
            </a:endParaRPr>
          </a:p>
        </p:txBody>
      </p:sp>
      <p:sp>
        <p:nvSpPr>
          <p:cNvPr id="304" name="Google Shape;304;p38"/>
          <p:cNvSpPr txBox="1"/>
          <p:nvPr/>
        </p:nvSpPr>
        <p:spPr>
          <a:xfrm>
            <a:off x="142875" y="1019550"/>
            <a:ext cx="88584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sp>
        <p:nvSpPr>
          <p:cNvPr id="305" name="Google Shape;305;p38"/>
          <p:cNvSpPr txBox="1"/>
          <p:nvPr/>
        </p:nvSpPr>
        <p:spPr>
          <a:xfrm>
            <a:off x="265650" y="1071750"/>
            <a:ext cx="8612700" cy="30000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434343"/>
              </a:buClr>
              <a:buSzPts val="2000"/>
              <a:buChar char="●"/>
            </a:pPr>
            <a:r>
              <a:rPr lang="en-US" sz="2000">
                <a:solidFill>
                  <a:srgbClr val="434343"/>
                </a:solidFill>
              </a:rPr>
              <a:t>Stakeholders must agree upon name</a:t>
            </a:r>
            <a:endParaRPr sz="2000">
              <a:solidFill>
                <a:srgbClr val="434343"/>
              </a:solidFill>
            </a:endParaRPr>
          </a:p>
          <a:p>
            <a:pPr marL="457200" lvl="0" indent="-355600" algn="l" rtl="0">
              <a:spcBef>
                <a:spcPts val="0"/>
              </a:spcBef>
              <a:spcAft>
                <a:spcPts val="0"/>
              </a:spcAft>
              <a:buClr>
                <a:srgbClr val="434343"/>
              </a:buClr>
              <a:buSzPts val="2000"/>
              <a:buChar char="●"/>
            </a:pPr>
            <a:r>
              <a:rPr lang="en-US" sz="2000">
                <a:solidFill>
                  <a:srgbClr val="434343"/>
                </a:solidFill>
              </a:rPr>
              <a:t>Avoid names that could be construed as nouns (for example </a:t>
            </a:r>
            <a:r>
              <a:rPr lang="en-US" sz="2000" b="1">
                <a:solidFill>
                  <a:srgbClr val="434343"/>
                </a:solidFill>
              </a:rPr>
              <a:t>email</a:t>
            </a:r>
            <a:r>
              <a:rPr lang="en-US" sz="2000">
                <a:solidFill>
                  <a:srgbClr val="434343"/>
                </a:solidFill>
              </a:rPr>
              <a:t>)</a:t>
            </a:r>
            <a:endParaRPr sz="2000">
              <a:solidFill>
                <a:srgbClr val="434343"/>
              </a:solidFill>
            </a:endParaRPr>
          </a:p>
          <a:p>
            <a:pPr marL="457200" lvl="0" indent="-355600" algn="l" rtl="0">
              <a:spcBef>
                <a:spcPts val="0"/>
              </a:spcBef>
              <a:spcAft>
                <a:spcPts val="0"/>
              </a:spcAft>
              <a:buClr>
                <a:srgbClr val="434343"/>
              </a:buClr>
              <a:buSzPts val="2000"/>
              <a:buChar char="●"/>
            </a:pPr>
            <a:r>
              <a:rPr lang="en-US" sz="2000">
                <a:solidFill>
                  <a:srgbClr val="434343"/>
                </a:solidFill>
              </a:rPr>
              <a:t>Neo4j has a limit of 16M (64k) relationship types </a:t>
            </a:r>
            <a:endParaRPr sz="2000">
              <a:solidFill>
                <a:srgbClr val="434343"/>
              </a:solidFill>
            </a:endParaRPr>
          </a:p>
          <a:p>
            <a:pPr marL="914400" lvl="0" indent="0" algn="l" rtl="0">
              <a:spcBef>
                <a:spcPts val="0"/>
              </a:spcBef>
              <a:spcAft>
                <a:spcPts val="0"/>
              </a:spcAft>
              <a:buNone/>
            </a:pPr>
            <a:endParaRPr sz="2000"/>
          </a:p>
        </p:txBody>
      </p:sp>
      <p:pic>
        <p:nvPicPr>
          <p:cNvPr id="306" name="Google Shape;306;p38"/>
          <p:cNvPicPr preferRelativeResize="0"/>
          <p:nvPr/>
        </p:nvPicPr>
        <p:blipFill>
          <a:blip r:embed="rId3">
            <a:alphaModFix/>
          </a:blip>
          <a:stretch>
            <a:fillRect/>
          </a:stretch>
        </p:blipFill>
        <p:spPr>
          <a:xfrm>
            <a:off x="886800" y="2319400"/>
            <a:ext cx="2558625" cy="1934325"/>
          </a:xfrm>
          <a:prstGeom prst="rect">
            <a:avLst/>
          </a:prstGeom>
          <a:noFill/>
          <a:ln>
            <a:noFill/>
          </a:ln>
        </p:spPr>
      </p:pic>
      <p:pic>
        <p:nvPicPr>
          <p:cNvPr id="307" name="Google Shape;307;p38"/>
          <p:cNvPicPr preferRelativeResize="0"/>
          <p:nvPr/>
        </p:nvPicPr>
        <p:blipFill>
          <a:blip r:embed="rId4">
            <a:alphaModFix/>
          </a:blip>
          <a:stretch>
            <a:fillRect/>
          </a:stretch>
        </p:blipFill>
        <p:spPr>
          <a:xfrm>
            <a:off x="4228974" y="2319400"/>
            <a:ext cx="4383652" cy="2314350"/>
          </a:xfrm>
          <a:prstGeom prst="rect">
            <a:avLst/>
          </a:prstGeom>
          <a:noFill/>
          <a:ln>
            <a:noFill/>
          </a:ln>
        </p:spPr>
      </p:pic>
    </p:spTree>
    <p:extLst>
      <p:ext uri="{BB962C8B-B14F-4D97-AF65-F5344CB8AC3E}">
        <p14:creationId xmlns:p14="http://schemas.microsoft.com/office/powerpoint/2010/main" val="1484732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39</a:t>
            </a:fld>
            <a:endParaRPr/>
          </a:p>
        </p:txBody>
      </p:sp>
      <p:sp>
        <p:nvSpPr>
          <p:cNvPr id="314" name="Google Shape;314;p39"/>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Direction and Type</a:t>
            </a:r>
            <a:endParaRPr>
              <a:solidFill>
                <a:srgbClr val="666666"/>
              </a:solidFill>
            </a:endParaRPr>
          </a:p>
        </p:txBody>
      </p:sp>
      <p:sp>
        <p:nvSpPr>
          <p:cNvPr id="315" name="Google Shape;315;p39"/>
          <p:cNvSpPr txBox="1"/>
          <p:nvPr/>
        </p:nvSpPr>
        <p:spPr>
          <a:xfrm>
            <a:off x="142875" y="1019550"/>
            <a:ext cx="88584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pic>
        <p:nvPicPr>
          <p:cNvPr id="316" name="Google Shape;316;p39"/>
          <p:cNvPicPr preferRelativeResize="0"/>
          <p:nvPr/>
        </p:nvPicPr>
        <p:blipFill>
          <a:blip r:embed="rId3">
            <a:alphaModFix/>
          </a:blip>
          <a:stretch>
            <a:fillRect/>
          </a:stretch>
        </p:blipFill>
        <p:spPr>
          <a:xfrm>
            <a:off x="152400" y="1742750"/>
            <a:ext cx="8839199" cy="1105963"/>
          </a:xfrm>
          <a:prstGeom prst="rect">
            <a:avLst/>
          </a:prstGeom>
          <a:noFill/>
          <a:ln>
            <a:noFill/>
          </a:ln>
        </p:spPr>
      </p:pic>
      <p:sp>
        <p:nvSpPr>
          <p:cNvPr id="317" name="Google Shape;317;p39"/>
          <p:cNvSpPr txBox="1"/>
          <p:nvPr/>
        </p:nvSpPr>
        <p:spPr>
          <a:xfrm>
            <a:off x="293700" y="2970450"/>
            <a:ext cx="85566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434343"/>
                </a:solidFill>
                <a:latin typeface="Open Sans"/>
                <a:ea typeface="Open Sans"/>
                <a:cs typeface="Open Sans"/>
                <a:sym typeface="Open Sans"/>
              </a:rPr>
              <a:t>Choose direction (and name) based on the expected questions</a:t>
            </a:r>
            <a:endParaRPr sz="1800">
              <a:solidFill>
                <a:srgbClr val="434343"/>
              </a:solidFill>
              <a:latin typeface="Open Sans"/>
              <a:ea typeface="Open Sans"/>
              <a:cs typeface="Open Sans"/>
              <a:sym typeface="Open Sans"/>
            </a:endParaRPr>
          </a:p>
          <a:p>
            <a:pPr marL="457200" lvl="0" indent="-342900" algn="l" rtl="0">
              <a:spcBef>
                <a:spcPts val="0"/>
              </a:spcBef>
              <a:spcAft>
                <a:spcPts val="0"/>
              </a:spcAft>
              <a:buClr>
                <a:srgbClr val="434343"/>
              </a:buClr>
              <a:buSzPts val="1800"/>
              <a:buFont typeface="Open Sans"/>
              <a:buChar char="●"/>
            </a:pPr>
            <a:r>
              <a:rPr lang="en-US" sz="1800">
                <a:solidFill>
                  <a:srgbClr val="434343"/>
                </a:solidFill>
                <a:latin typeface="Open Sans"/>
                <a:ea typeface="Open Sans"/>
                <a:cs typeface="Open Sans"/>
                <a:sym typeface="Open Sans"/>
              </a:rPr>
              <a:t>What episode follows The Ark in Space? (NEXT)</a:t>
            </a:r>
            <a:endParaRPr sz="1800">
              <a:solidFill>
                <a:srgbClr val="434343"/>
              </a:solidFill>
              <a:latin typeface="Open Sans"/>
              <a:ea typeface="Open Sans"/>
              <a:cs typeface="Open Sans"/>
              <a:sym typeface="Open Sans"/>
            </a:endParaRPr>
          </a:p>
          <a:p>
            <a:pPr marL="457200" lvl="0" indent="-342900" algn="l" rtl="0">
              <a:spcBef>
                <a:spcPts val="0"/>
              </a:spcBef>
              <a:spcAft>
                <a:spcPts val="0"/>
              </a:spcAft>
              <a:buClr>
                <a:srgbClr val="434343"/>
              </a:buClr>
              <a:buSzPts val="1800"/>
              <a:buFont typeface="Open Sans"/>
              <a:buChar char="●"/>
            </a:pPr>
            <a:r>
              <a:rPr lang="en-US" sz="1800">
                <a:solidFill>
                  <a:srgbClr val="434343"/>
                </a:solidFill>
                <a:latin typeface="Open Sans"/>
                <a:ea typeface="Open Sans"/>
                <a:cs typeface="Open Sans"/>
                <a:sym typeface="Open Sans"/>
              </a:rPr>
              <a:t>What episode came before Genesis of the Daleks? (PREVIOUS)</a:t>
            </a:r>
            <a:endParaRPr sz="1800">
              <a:solidFill>
                <a:srgbClr val="434343"/>
              </a:solidFill>
              <a:latin typeface="Open Sans"/>
              <a:ea typeface="Open Sans"/>
              <a:cs typeface="Open Sans"/>
              <a:sym typeface="Open Sans"/>
            </a:endParaRPr>
          </a:p>
          <a:p>
            <a:pPr marL="457200" lvl="0" indent="0" algn="l" rtl="0">
              <a:spcBef>
                <a:spcPts val="0"/>
              </a:spcBef>
              <a:spcAft>
                <a:spcPts val="0"/>
              </a:spcAft>
              <a:buNone/>
            </a:pPr>
            <a:endParaRPr>
              <a:latin typeface="Open Sans"/>
              <a:ea typeface="Open Sans"/>
              <a:cs typeface="Open Sans"/>
              <a:sym typeface="Open Sans"/>
            </a:endParaRPr>
          </a:p>
        </p:txBody>
      </p:sp>
      <p:sp>
        <p:nvSpPr>
          <p:cNvPr id="318" name="Google Shape;318;p39"/>
          <p:cNvSpPr txBox="1"/>
          <p:nvPr/>
        </p:nvSpPr>
        <p:spPr>
          <a:xfrm>
            <a:off x="304200" y="1019700"/>
            <a:ext cx="85062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434343"/>
                </a:solidFill>
                <a:latin typeface="Open Sans"/>
                <a:ea typeface="Open Sans"/>
                <a:cs typeface="Open Sans"/>
                <a:sym typeface="Open Sans"/>
              </a:rPr>
              <a:t>Direction is required in Neo4j, and Direction and Type are related</a:t>
            </a:r>
            <a:endParaRPr sz="1800">
              <a:solidFill>
                <a:srgbClr val="434343"/>
              </a:solidFill>
              <a:latin typeface="Open Sans"/>
              <a:ea typeface="Open Sans"/>
              <a:cs typeface="Open Sans"/>
              <a:sym typeface="Open Sans"/>
            </a:endParaRPr>
          </a:p>
        </p:txBody>
      </p:sp>
    </p:spTree>
    <p:extLst>
      <p:ext uri="{BB962C8B-B14F-4D97-AF65-F5344CB8AC3E}">
        <p14:creationId xmlns:p14="http://schemas.microsoft.com/office/powerpoint/2010/main" val="2389668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3"/>
          <p:cNvSpPr txBox="1">
            <a:spLocks noGrp="1"/>
          </p:cNvSpPr>
          <p:nvPr>
            <p:ph type="title"/>
          </p:nvPr>
        </p:nvSpPr>
        <p:spPr>
          <a:xfrm>
            <a:off x="457200" y="53975"/>
            <a:ext cx="8229600" cy="64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Sli.do for in-class interactive Q&amp;A</a:t>
            </a:r>
            <a:endParaRPr sz="2400" i="1"/>
          </a:p>
        </p:txBody>
      </p:sp>
      <p:sp>
        <p:nvSpPr>
          <p:cNvPr id="185" name="Google Shape;185;p33"/>
          <p:cNvSpPr txBox="1"/>
          <p:nvPr/>
        </p:nvSpPr>
        <p:spPr>
          <a:xfrm>
            <a:off x="76200" y="1149975"/>
            <a:ext cx="6599700" cy="3666300"/>
          </a:xfrm>
          <a:prstGeom prst="rect">
            <a:avLst/>
          </a:prstGeom>
          <a:noFill/>
          <a:ln>
            <a:noFill/>
          </a:ln>
        </p:spPr>
        <p:txBody>
          <a:bodyPr spcFirstLastPara="1" wrap="square" lIns="91425" tIns="45700" rIns="91425" bIns="45700" anchor="t" anchorCtr="0">
            <a:noAutofit/>
          </a:bodyPr>
          <a:lstStyle/>
          <a:p>
            <a:pPr marL="457200" lvl="0" indent="-330200" algn="l" rtl="0">
              <a:lnSpc>
                <a:spcPct val="115000"/>
              </a:lnSpc>
              <a:spcBef>
                <a:spcPts val="500"/>
              </a:spcBef>
              <a:spcAft>
                <a:spcPts val="0"/>
              </a:spcAft>
              <a:buClr>
                <a:srgbClr val="53585F"/>
              </a:buClr>
              <a:buSzPts val="1600"/>
              <a:buChar char="•"/>
            </a:pPr>
            <a:r>
              <a:rPr lang="en" sz="1600" dirty="0">
                <a:solidFill>
                  <a:srgbClr val="53585F"/>
                </a:solidFill>
                <a:latin typeface="Open Sans"/>
                <a:ea typeface="Open Sans"/>
                <a:cs typeface="Open Sans"/>
                <a:sym typeface="Open Sans"/>
              </a:rPr>
              <a:t>Via computer:  Visit </a:t>
            </a:r>
            <a:r>
              <a:rPr lang="en" sz="1600" u="sng" dirty="0">
                <a:solidFill>
                  <a:schemeClr val="hlink"/>
                </a:solidFill>
                <a:latin typeface="Open Sans"/>
                <a:ea typeface="Open Sans"/>
                <a:cs typeface="Open Sans"/>
                <a:sym typeface="Open Sans"/>
                <a:hlinkClick r:id="rId3"/>
              </a:rPr>
              <a:t>www.sli.do</a:t>
            </a:r>
            <a:endParaRPr sz="1600" dirty="0">
              <a:solidFill>
                <a:srgbClr val="53585F"/>
              </a:solidFill>
              <a:latin typeface="Open Sans"/>
              <a:ea typeface="Open Sans"/>
              <a:cs typeface="Open Sans"/>
              <a:sym typeface="Open Sans"/>
            </a:endParaRPr>
          </a:p>
          <a:p>
            <a:pPr marL="457200" lvl="0" indent="-330200">
              <a:lnSpc>
                <a:spcPct val="150000"/>
              </a:lnSpc>
              <a:buClr>
                <a:srgbClr val="53585F"/>
              </a:buClr>
              <a:buSzPts val="1600"/>
              <a:buFont typeface="Open Sans"/>
              <a:buChar char="•"/>
            </a:pPr>
            <a:r>
              <a:rPr lang="en" sz="1600" dirty="0">
                <a:solidFill>
                  <a:srgbClr val="53585F"/>
                </a:solidFill>
                <a:latin typeface="Open Sans"/>
                <a:ea typeface="Open Sans"/>
                <a:cs typeface="Open Sans"/>
                <a:sym typeface="Open Sans"/>
              </a:rPr>
              <a:t>Via Mobile:  Use QR code </a:t>
            </a:r>
            <a:r>
              <a:rPr lang="en-US" sz="1600" dirty="0"/>
              <a:t>#45527</a:t>
            </a:r>
            <a:endParaRPr sz="1600" dirty="0">
              <a:solidFill>
                <a:srgbClr val="53585F"/>
              </a:solidFill>
              <a:latin typeface="Open Sans"/>
              <a:ea typeface="Open Sans"/>
              <a:cs typeface="Open Sans"/>
              <a:sym typeface="Open Sans"/>
            </a:endParaRPr>
          </a:p>
          <a:p>
            <a:pPr marL="457200" lvl="0" indent="-330200" algn="l" rtl="0">
              <a:lnSpc>
                <a:spcPct val="115000"/>
              </a:lnSpc>
              <a:spcBef>
                <a:spcPts val="1000"/>
              </a:spcBef>
              <a:spcAft>
                <a:spcPts val="0"/>
              </a:spcAft>
              <a:buClr>
                <a:srgbClr val="53585F"/>
              </a:buClr>
              <a:buSzPts val="1600"/>
              <a:buFont typeface="Open Sans"/>
              <a:buChar char="•"/>
            </a:pPr>
            <a:r>
              <a:rPr lang="en" sz="1600" dirty="0">
                <a:solidFill>
                  <a:srgbClr val="53585F"/>
                </a:solidFill>
                <a:latin typeface="Open Sans"/>
                <a:ea typeface="Open Sans"/>
                <a:cs typeface="Open Sans"/>
                <a:sym typeface="Open Sans"/>
              </a:rPr>
              <a:t>Please add your name!  Anonymous is also an option.</a:t>
            </a:r>
            <a:endParaRPr sz="1600" dirty="0">
              <a:solidFill>
                <a:srgbClr val="53585F"/>
              </a:solidFill>
              <a:latin typeface="Open Sans"/>
              <a:ea typeface="Open Sans"/>
              <a:cs typeface="Open Sans"/>
              <a:sym typeface="Open Sans"/>
            </a:endParaRPr>
          </a:p>
          <a:p>
            <a:pPr marL="457200" lvl="0" indent="-330200" algn="l" rtl="0">
              <a:lnSpc>
                <a:spcPct val="150000"/>
              </a:lnSpc>
              <a:spcBef>
                <a:spcPts val="0"/>
              </a:spcBef>
              <a:spcAft>
                <a:spcPts val="0"/>
              </a:spcAft>
              <a:buClr>
                <a:srgbClr val="53585F"/>
              </a:buClr>
              <a:buSzPts val="1600"/>
              <a:buFont typeface="Open Sans"/>
              <a:buChar char="•"/>
            </a:pPr>
            <a:r>
              <a:rPr lang="en" sz="1600" dirty="0">
                <a:solidFill>
                  <a:srgbClr val="53585F"/>
                </a:solidFill>
                <a:latin typeface="Open Sans"/>
                <a:ea typeface="Open Sans"/>
                <a:cs typeface="Open Sans"/>
                <a:sym typeface="Open Sans"/>
              </a:rPr>
              <a:t>Submit questions, ‘like’ 👍 questions already submitted</a:t>
            </a:r>
            <a:endParaRPr sz="1600" dirty="0">
              <a:solidFill>
                <a:srgbClr val="53585F"/>
              </a:solidFill>
              <a:latin typeface="Open Sans"/>
              <a:ea typeface="Open Sans"/>
              <a:cs typeface="Open Sans"/>
              <a:sym typeface="Open Sans"/>
            </a:endParaRPr>
          </a:p>
          <a:p>
            <a:pPr marL="457200" lvl="0" indent="-330200" algn="l" rtl="0">
              <a:lnSpc>
                <a:spcPct val="115000"/>
              </a:lnSpc>
              <a:spcBef>
                <a:spcPts val="1000"/>
              </a:spcBef>
              <a:spcAft>
                <a:spcPts val="0"/>
              </a:spcAft>
              <a:buClr>
                <a:srgbClr val="53585F"/>
              </a:buClr>
              <a:buSzPts val="1600"/>
              <a:buFont typeface="Open Sans"/>
              <a:buChar char="•"/>
            </a:pPr>
            <a:r>
              <a:rPr lang="en" sz="1600" dirty="0">
                <a:solidFill>
                  <a:srgbClr val="53585F"/>
                </a:solidFill>
                <a:latin typeface="Open Sans"/>
                <a:ea typeface="Open Sans"/>
                <a:cs typeface="Open Sans"/>
                <a:sym typeface="Open Sans"/>
              </a:rPr>
              <a:t>Neo4j team will answer questions in-line when possible</a:t>
            </a:r>
            <a:endParaRPr sz="1600" dirty="0">
              <a:solidFill>
                <a:srgbClr val="53585F"/>
              </a:solidFill>
              <a:latin typeface="Open Sans"/>
              <a:ea typeface="Open Sans"/>
              <a:cs typeface="Open Sans"/>
              <a:sym typeface="Open Sans"/>
            </a:endParaRPr>
          </a:p>
          <a:p>
            <a:pPr marL="457200" lvl="0" indent="-330200" algn="l" rtl="0">
              <a:lnSpc>
                <a:spcPct val="115000"/>
              </a:lnSpc>
              <a:spcBef>
                <a:spcPts val="0"/>
              </a:spcBef>
              <a:spcAft>
                <a:spcPts val="0"/>
              </a:spcAft>
              <a:buClr>
                <a:srgbClr val="53585F"/>
              </a:buClr>
              <a:buSzPts val="1600"/>
              <a:buFont typeface="Open Sans"/>
              <a:buChar char="•"/>
            </a:pPr>
            <a:r>
              <a:rPr lang="en" sz="1600" dirty="0">
                <a:solidFill>
                  <a:srgbClr val="53585F"/>
                </a:solidFill>
                <a:latin typeface="Open Sans"/>
                <a:ea typeface="Open Sans"/>
                <a:cs typeface="Open Sans"/>
                <a:sym typeface="Open Sans"/>
              </a:rPr>
              <a:t>We will review </a:t>
            </a:r>
            <a:r>
              <a:rPr lang="en" sz="1600" dirty="0" err="1">
                <a:solidFill>
                  <a:srgbClr val="53585F"/>
                </a:solidFill>
                <a:latin typeface="Open Sans"/>
                <a:ea typeface="Open Sans"/>
                <a:cs typeface="Open Sans"/>
                <a:sym typeface="Open Sans"/>
              </a:rPr>
              <a:t>Sli.do</a:t>
            </a:r>
            <a:r>
              <a:rPr lang="en" sz="1600" dirty="0">
                <a:solidFill>
                  <a:srgbClr val="53585F"/>
                </a:solidFill>
                <a:latin typeface="Open Sans"/>
                <a:ea typeface="Open Sans"/>
                <a:cs typeface="Open Sans"/>
                <a:sym typeface="Open Sans"/>
              </a:rPr>
              <a:t> Q&amp;A at set points during the class</a:t>
            </a:r>
            <a:endParaRPr sz="1600" dirty="0">
              <a:solidFill>
                <a:srgbClr val="53585F"/>
              </a:solidFill>
              <a:latin typeface="Open Sans"/>
              <a:ea typeface="Open Sans"/>
              <a:cs typeface="Open Sans"/>
              <a:sym typeface="Open Sans"/>
            </a:endParaRPr>
          </a:p>
          <a:p>
            <a:pPr marL="914400" lvl="1" indent="-330200" algn="l" rtl="0">
              <a:lnSpc>
                <a:spcPct val="150000"/>
              </a:lnSpc>
              <a:spcBef>
                <a:spcPts val="0"/>
              </a:spcBef>
              <a:spcAft>
                <a:spcPts val="0"/>
              </a:spcAft>
              <a:buClr>
                <a:srgbClr val="53585F"/>
              </a:buClr>
              <a:buSzPts val="1600"/>
              <a:buFont typeface="Open Sans"/>
              <a:buChar char="•"/>
            </a:pPr>
            <a:r>
              <a:rPr lang="en" sz="1600" dirty="0">
                <a:solidFill>
                  <a:srgbClr val="53585F"/>
                </a:solidFill>
                <a:latin typeface="Open Sans"/>
                <a:ea typeface="Open Sans"/>
                <a:cs typeface="Open Sans"/>
                <a:sym typeface="Open Sans"/>
              </a:rPr>
              <a:t>e.g. after exercises or before/after breaks</a:t>
            </a:r>
            <a:endParaRPr sz="1600" dirty="0">
              <a:solidFill>
                <a:srgbClr val="53585F"/>
              </a:solidFill>
              <a:latin typeface="Open Sans"/>
              <a:ea typeface="Open Sans"/>
              <a:cs typeface="Open Sans"/>
              <a:sym typeface="Open Sans"/>
            </a:endParaRPr>
          </a:p>
          <a:p>
            <a:pPr marL="457200" lvl="0" indent="-330200" algn="l" rtl="0">
              <a:lnSpc>
                <a:spcPct val="115000"/>
              </a:lnSpc>
              <a:spcBef>
                <a:spcPts val="1000"/>
              </a:spcBef>
              <a:spcAft>
                <a:spcPts val="0"/>
              </a:spcAft>
              <a:buClr>
                <a:srgbClr val="53585F"/>
              </a:buClr>
              <a:buSzPts val="1600"/>
              <a:buFont typeface="Open Sans"/>
              <a:buChar char="•"/>
            </a:pPr>
            <a:r>
              <a:rPr lang="en" sz="1600" dirty="0">
                <a:solidFill>
                  <a:srgbClr val="53585F"/>
                </a:solidFill>
                <a:latin typeface="Open Sans"/>
                <a:ea typeface="Open Sans"/>
                <a:cs typeface="Open Sans"/>
                <a:sym typeface="Open Sans"/>
              </a:rPr>
              <a:t>For pressing or timely questions, please speak up rather than using </a:t>
            </a:r>
            <a:r>
              <a:rPr lang="en" sz="1600" dirty="0" err="1">
                <a:solidFill>
                  <a:srgbClr val="53585F"/>
                </a:solidFill>
                <a:latin typeface="Open Sans"/>
                <a:ea typeface="Open Sans"/>
                <a:cs typeface="Open Sans"/>
                <a:sym typeface="Open Sans"/>
              </a:rPr>
              <a:t>Sli.do</a:t>
            </a:r>
            <a:endParaRPr sz="1600" dirty="0">
              <a:solidFill>
                <a:srgbClr val="53585F"/>
              </a:solidFill>
              <a:latin typeface="Open Sans"/>
              <a:ea typeface="Open Sans"/>
              <a:cs typeface="Open Sans"/>
              <a:sym typeface="Open Sans"/>
            </a:endParaRPr>
          </a:p>
        </p:txBody>
      </p:sp>
      <p:pic>
        <p:nvPicPr>
          <p:cNvPr id="186" name="Google Shape;186;p33"/>
          <p:cNvPicPr preferRelativeResize="0"/>
          <p:nvPr/>
        </p:nvPicPr>
        <p:blipFill>
          <a:blip r:embed="rId4">
            <a:alphaModFix/>
          </a:blip>
          <a:stretch>
            <a:fillRect/>
          </a:stretch>
        </p:blipFill>
        <p:spPr>
          <a:xfrm>
            <a:off x="6291750" y="384874"/>
            <a:ext cx="2705150" cy="1514725"/>
          </a:xfrm>
          <a:prstGeom prst="rect">
            <a:avLst/>
          </a:prstGeom>
          <a:noFill/>
          <a:ln>
            <a:noFill/>
          </a:ln>
        </p:spPr>
      </p:pic>
      <p:pic>
        <p:nvPicPr>
          <p:cNvPr id="187" name="Google Shape;187;p33"/>
          <p:cNvPicPr preferRelativeResize="0"/>
          <p:nvPr/>
        </p:nvPicPr>
        <p:blipFill>
          <a:blip r:embed="rId5">
            <a:alphaModFix/>
          </a:blip>
          <a:stretch>
            <a:fillRect/>
          </a:stretch>
        </p:blipFill>
        <p:spPr>
          <a:xfrm>
            <a:off x="8282575" y="435644"/>
            <a:ext cx="507350" cy="188775"/>
          </a:xfrm>
          <a:prstGeom prst="rect">
            <a:avLst/>
          </a:prstGeom>
          <a:noFill/>
          <a:ln>
            <a:noFill/>
          </a:ln>
        </p:spPr>
      </p:pic>
    </p:spTree>
    <p:extLst>
      <p:ext uri="{BB962C8B-B14F-4D97-AF65-F5344CB8AC3E}">
        <p14:creationId xmlns:p14="http://schemas.microsoft.com/office/powerpoint/2010/main" val="3562820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0"/>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fld id="{00000000-1234-1234-1234-123412341234}" type="slidenum">
              <a:rPr lang="en-US"/>
              <a:t>40</a:t>
            </a:fld>
            <a:endParaRPr/>
          </a:p>
        </p:txBody>
      </p:sp>
      <p:sp>
        <p:nvSpPr>
          <p:cNvPr id="325" name="Google Shape;325;p40"/>
          <p:cNvSpPr txBox="1">
            <a:spLocks noGrp="1"/>
          </p:cNvSpPr>
          <p:nvPr>
            <p:ph type="title"/>
          </p:nvPr>
        </p:nvSpPr>
        <p:spPr>
          <a:xfrm>
            <a:off x="583260" y="181424"/>
            <a:ext cx="8182800" cy="8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666666"/>
                </a:solidFill>
              </a:rPr>
              <a:t>How much fanout will a node have?</a:t>
            </a:r>
            <a:endParaRPr>
              <a:solidFill>
                <a:srgbClr val="666666"/>
              </a:solidFill>
            </a:endParaRPr>
          </a:p>
        </p:txBody>
      </p:sp>
      <p:grpSp>
        <p:nvGrpSpPr>
          <p:cNvPr id="326" name="Google Shape;326;p40"/>
          <p:cNvGrpSpPr/>
          <p:nvPr/>
        </p:nvGrpSpPr>
        <p:grpSpPr>
          <a:xfrm>
            <a:off x="1433906" y="857525"/>
            <a:ext cx="6020470" cy="4000600"/>
            <a:chOff x="1561756" y="867375"/>
            <a:chExt cx="6020470" cy="4000600"/>
          </a:xfrm>
        </p:grpSpPr>
        <p:pic>
          <p:nvPicPr>
            <p:cNvPr id="327" name="Google Shape;327;p40"/>
            <p:cNvPicPr preferRelativeResize="0"/>
            <p:nvPr/>
          </p:nvPicPr>
          <p:blipFill>
            <a:blip r:embed="rId3">
              <a:alphaModFix/>
            </a:blip>
            <a:stretch>
              <a:fillRect/>
            </a:stretch>
          </p:blipFill>
          <p:spPr>
            <a:xfrm>
              <a:off x="1561756" y="867375"/>
              <a:ext cx="6020470" cy="4000600"/>
            </a:xfrm>
            <a:prstGeom prst="rect">
              <a:avLst/>
            </a:prstGeom>
            <a:noFill/>
            <a:ln>
              <a:noFill/>
            </a:ln>
          </p:spPr>
        </p:pic>
        <p:sp>
          <p:nvSpPr>
            <p:cNvPr id="328" name="Google Shape;328;p40"/>
            <p:cNvSpPr txBox="1"/>
            <p:nvPr/>
          </p:nvSpPr>
          <p:spPr>
            <a:xfrm>
              <a:off x="3471075" y="1813750"/>
              <a:ext cx="8514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b="1">
                  <a:solidFill>
                    <a:srgbClr val="434343"/>
                  </a:solidFill>
                  <a:latin typeface="Open Sans"/>
                  <a:ea typeface="Open Sans"/>
                  <a:cs typeface="Open Sans"/>
                  <a:sym typeface="Open Sans"/>
                </a:rPr>
                <a:t>HAS_FIRST_NAME</a:t>
              </a:r>
              <a:endParaRPr sz="600" b="1">
                <a:solidFill>
                  <a:srgbClr val="434343"/>
                </a:solidFill>
                <a:latin typeface="Open Sans"/>
                <a:ea typeface="Open Sans"/>
                <a:cs typeface="Open Sans"/>
                <a:sym typeface="Open Sans"/>
              </a:endParaRPr>
            </a:p>
          </p:txBody>
        </p:sp>
        <p:sp>
          <p:nvSpPr>
            <p:cNvPr id="329" name="Google Shape;329;p40"/>
            <p:cNvSpPr txBox="1"/>
            <p:nvPr/>
          </p:nvSpPr>
          <p:spPr>
            <a:xfrm>
              <a:off x="4133800" y="1611225"/>
              <a:ext cx="8514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b="1">
                  <a:solidFill>
                    <a:srgbClr val="434343"/>
                  </a:solidFill>
                  <a:latin typeface="Open Sans"/>
                  <a:ea typeface="Open Sans"/>
                  <a:cs typeface="Open Sans"/>
                  <a:sym typeface="Open Sans"/>
                </a:rPr>
                <a:t>HAS_LASTNAME</a:t>
              </a:r>
              <a:endParaRPr sz="600" b="1">
                <a:solidFill>
                  <a:srgbClr val="434343"/>
                </a:solidFill>
                <a:latin typeface="Open Sans"/>
                <a:ea typeface="Open Sans"/>
                <a:cs typeface="Open Sans"/>
                <a:sym typeface="Open Sans"/>
              </a:endParaRPr>
            </a:p>
          </p:txBody>
        </p:sp>
        <p:sp>
          <p:nvSpPr>
            <p:cNvPr id="330" name="Google Shape;330;p40"/>
            <p:cNvSpPr txBox="1"/>
            <p:nvPr/>
          </p:nvSpPr>
          <p:spPr>
            <a:xfrm>
              <a:off x="4916175" y="1737550"/>
              <a:ext cx="4653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b="1">
                  <a:solidFill>
                    <a:srgbClr val="434343"/>
                  </a:solidFill>
                  <a:latin typeface="Open Sans"/>
                  <a:ea typeface="Open Sans"/>
                  <a:cs typeface="Open Sans"/>
                  <a:sym typeface="Open Sans"/>
                </a:rPr>
                <a:t>IS_AGE</a:t>
              </a:r>
              <a:endParaRPr sz="600" b="1">
                <a:solidFill>
                  <a:srgbClr val="434343"/>
                </a:solidFill>
                <a:latin typeface="Open Sans"/>
                <a:ea typeface="Open Sans"/>
                <a:cs typeface="Open Sans"/>
                <a:sym typeface="Open Sans"/>
              </a:endParaRPr>
            </a:p>
          </p:txBody>
        </p:sp>
        <p:sp>
          <p:nvSpPr>
            <p:cNvPr id="331" name="Google Shape;331;p40"/>
            <p:cNvSpPr txBox="1"/>
            <p:nvPr/>
          </p:nvSpPr>
          <p:spPr>
            <a:xfrm>
              <a:off x="3744825" y="2561625"/>
              <a:ext cx="6495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b="1">
                  <a:solidFill>
                    <a:srgbClr val="434343"/>
                  </a:solidFill>
                  <a:latin typeface="Open Sans"/>
                  <a:ea typeface="Open Sans"/>
                  <a:cs typeface="Open Sans"/>
                  <a:sym typeface="Open Sans"/>
                </a:rPr>
                <a:t>LIVES_AT</a:t>
              </a:r>
              <a:endParaRPr sz="600" b="1">
                <a:solidFill>
                  <a:srgbClr val="434343"/>
                </a:solidFill>
                <a:latin typeface="Open Sans"/>
                <a:ea typeface="Open Sans"/>
                <a:cs typeface="Open Sans"/>
                <a:sym typeface="Open Sans"/>
              </a:endParaRPr>
            </a:p>
          </p:txBody>
        </p:sp>
        <p:sp>
          <p:nvSpPr>
            <p:cNvPr id="332" name="Google Shape;332;p40"/>
            <p:cNvSpPr txBox="1"/>
            <p:nvPr/>
          </p:nvSpPr>
          <p:spPr>
            <a:xfrm>
              <a:off x="4709350" y="2506475"/>
              <a:ext cx="7410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b="1">
                  <a:solidFill>
                    <a:srgbClr val="434343"/>
                  </a:solidFill>
                  <a:latin typeface="Open Sans"/>
                  <a:ea typeface="Open Sans"/>
                  <a:cs typeface="Open Sans"/>
                  <a:sym typeface="Open Sans"/>
                </a:rPr>
                <a:t>WORKS_AT</a:t>
              </a:r>
              <a:endParaRPr sz="600" b="1">
                <a:solidFill>
                  <a:srgbClr val="434343"/>
                </a:solidFill>
                <a:latin typeface="Open Sans"/>
                <a:ea typeface="Open Sans"/>
                <a:cs typeface="Open Sans"/>
                <a:sym typeface="Open Sans"/>
              </a:endParaRPr>
            </a:p>
          </p:txBody>
        </p:sp>
        <p:sp>
          <p:nvSpPr>
            <p:cNvPr id="333" name="Google Shape;333;p40"/>
            <p:cNvSpPr txBox="1"/>
            <p:nvPr/>
          </p:nvSpPr>
          <p:spPr>
            <a:xfrm>
              <a:off x="6067875" y="2949650"/>
              <a:ext cx="5916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solidFill>
                    <a:srgbClr val="434343"/>
                  </a:solidFill>
                  <a:latin typeface="Open Sans"/>
                  <a:ea typeface="Open Sans"/>
                  <a:cs typeface="Open Sans"/>
                  <a:sym typeface="Open Sans"/>
                </a:rPr>
                <a:t>HAS_ADDR_1</a:t>
              </a:r>
              <a:endParaRPr sz="500" b="1">
                <a:solidFill>
                  <a:srgbClr val="434343"/>
                </a:solidFill>
                <a:latin typeface="Open Sans"/>
                <a:ea typeface="Open Sans"/>
                <a:cs typeface="Open Sans"/>
                <a:sym typeface="Open Sans"/>
              </a:endParaRPr>
            </a:p>
          </p:txBody>
        </p:sp>
        <p:sp>
          <p:nvSpPr>
            <p:cNvPr id="334" name="Google Shape;334;p40"/>
            <p:cNvSpPr txBox="1"/>
            <p:nvPr/>
          </p:nvSpPr>
          <p:spPr>
            <a:xfrm>
              <a:off x="2427825" y="3271675"/>
              <a:ext cx="7410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b="1">
                  <a:solidFill>
                    <a:srgbClr val="434343"/>
                  </a:solidFill>
                  <a:latin typeface="Open Sans"/>
                  <a:ea typeface="Open Sans"/>
                  <a:cs typeface="Open Sans"/>
                  <a:sym typeface="Open Sans"/>
                </a:rPr>
                <a:t>HAS_ADDR_2</a:t>
              </a:r>
              <a:endParaRPr sz="600" b="1">
                <a:solidFill>
                  <a:srgbClr val="434343"/>
                </a:solidFill>
                <a:latin typeface="Open Sans"/>
                <a:ea typeface="Open Sans"/>
                <a:cs typeface="Open Sans"/>
                <a:sym typeface="Open Sans"/>
              </a:endParaRPr>
            </a:p>
          </p:txBody>
        </p:sp>
        <p:sp>
          <p:nvSpPr>
            <p:cNvPr id="335" name="Google Shape;335;p40"/>
            <p:cNvSpPr txBox="1"/>
            <p:nvPr/>
          </p:nvSpPr>
          <p:spPr>
            <a:xfrm>
              <a:off x="6005750" y="3271675"/>
              <a:ext cx="7410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b="1">
                  <a:solidFill>
                    <a:srgbClr val="434343"/>
                  </a:solidFill>
                  <a:latin typeface="Open Sans"/>
                  <a:ea typeface="Open Sans"/>
                  <a:cs typeface="Open Sans"/>
                  <a:sym typeface="Open Sans"/>
                </a:rPr>
                <a:t>HAS_ADDR_2</a:t>
              </a:r>
              <a:endParaRPr sz="600" b="1">
                <a:solidFill>
                  <a:srgbClr val="434343"/>
                </a:solidFill>
                <a:latin typeface="Open Sans"/>
                <a:ea typeface="Open Sans"/>
                <a:cs typeface="Open Sans"/>
                <a:sym typeface="Open Sans"/>
              </a:endParaRPr>
            </a:p>
          </p:txBody>
        </p:sp>
        <p:sp>
          <p:nvSpPr>
            <p:cNvPr id="336" name="Google Shape;336;p40"/>
            <p:cNvSpPr txBox="1"/>
            <p:nvPr/>
          </p:nvSpPr>
          <p:spPr>
            <a:xfrm>
              <a:off x="5670850" y="3551400"/>
              <a:ext cx="5454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b="1">
                  <a:solidFill>
                    <a:srgbClr val="434343"/>
                  </a:solidFill>
                  <a:latin typeface="Open Sans"/>
                  <a:ea typeface="Open Sans"/>
                  <a:cs typeface="Open Sans"/>
                  <a:sym typeface="Open Sans"/>
                </a:rPr>
                <a:t>IN_CITY</a:t>
              </a:r>
              <a:endParaRPr sz="600" b="1">
                <a:solidFill>
                  <a:srgbClr val="434343"/>
                </a:solidFill>
                <a:latin typeface="Open Sans"/>
                <a:ea typeface="Open Sans"/>
                <a:cs typeface="Open Sans"/>
                <a:sym typeface="Open Sans"/>
              </a:endParaRPr>
            </a:p>
          </p:txBody>
        </p:sp>
        <p:sp>
          <p:nvSpPr>
            <p:cNvPr id="337" name="Google Shape;337;p40"/>
            <p:cNvSpPr txBox="1"/>
            <p:nvPr/>
          </p:nvSpPr>
          <p:spPr>
            <a:xfrm>
              <a:off x="2882475" y="3497275"/>
              <a:ext cx="5454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b="1">
                  <a:solidFill>
                    <a:srgbClr val="434343"/>
                  </a:solidFill>
                  <a:latin typeface="Open Sans"/>
                  <a:ea typeface="Open Sans"/>
                  <a:cs typeface="Open Sans"/>
                  <a:sym typeface="Open Sans"/>
                </a:rPr>
                <a:t>IN_CITY</a:t>
              </a:r>
              <a:endParaRPr sz="600" b="1">
                <a:solidFill>
                  <a:srgbClr val="434343"/>
                </a:solidFill>
                <a:latin typeface="Open Sans"/>
                <a:ea typeface="Open Sans"/>
                <a:cs typeface="Open Sans"/>
                <a:sym typeface="Open Sans"/>
              </a:endParaRPr>
            </a:p>
          </p:txBody>
        </p:sp>
        <p:sp>
          <p:nvSpPr>
            <p:cNvPr id="338" name="Google Shape;338;p40"/>
            <p:cNvSpPr txBox="1"/>
            <p:nvPr/>
          </p:nvSpPr>
          <p:spPr>
            <a:xfrm>
              <a:off x="3389475" y="3551400"/>
              <a:ext cx="10146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b="1">
                  <a:solidFill>
                    <a:srgbClr val="434343"/>
                  </a:solidFill>
                  <a:latin typeface="Open Sans"/>
                  <a:ea typeface="Open Sans"/>
                  <a:cs typeface="Open Sans"/>
                  <a:sym typeface="Open Sans"/>
                </a:rPr>
                <a:t>WITH_POSTAL_CODE</a:t>
              </a:r>
              <a:endParaRPr sz="600" b="1">
                <a:solidFill>
                  <a:srgbClr val="434343"/>
                </a:solidFill>
                <a:latin typeface="Open Sans"/>
                <a:ea typeface="Open Sans"/>
                <a:cs typeface="Open Sans"/>
                <a:sym typeface="Open Sans"/>
              </a:endParaRPr>
            </a:p>
          </p:txBody>
        </p:sp>
        <p:sp>
          <p:nvSpPr>
            <p:cNvPr id="339" name="Google Shape;339;p40"/>
            <p:cNvSpPr txBox="1"/>
            <p:nvPr/>
          </p:nvSpPr>
          <p:spPr>
            <a:xfrm>
              <a:off x="4759475" y="3607950"/>
              <a:ext cx="10146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b="1">
                  <a:solidFill>
                    <a:srgbClr val="434343"/>
                  </a:solidFill>
                  <a:latin typeface="Open Sans"/>
                  <a:ea typeface="Open Sans"/>
                  <a:cs typeface="Open Sans"/>
                  <a:sym typeface="Open Sans"/>
                </a:rPr>
                <a:t>WITH_POSTAL_CODE</a:t>
              </a:r>
              <a:endParaRPr sz="600" b="1">
                <a:solidFill>
                  <a:srgbClr val="434343"/>
                </a:solidFill>
                <a:latin typeface="Open Sans"/>
                <a:ea typeface="Open Sans"/>
                <a:cs typeface="Open Sans"/>
                <a:sym typeface="Open Sans"/>
              </a:endParaRPr>
            </a:p>
          </p:txBody>
        </p:sp>
        <p:sp>
          <p:nvSpPr>
            <p:cNvPr id="340" name="Google Shape;340;p40"/>
            <p:cNvSpPr txBox="1"/>
            <p:nvPr/>
          </p:nvSpPr>
          <p:spPr>
            <a:xfrm>
              <a:off x="2502525" y="2993775"/>
              <a:ext cx="5916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solidFill>
                    <a:srgbClr val="434343"/>
                  </a:solidFill>
                  <a:latin typeface="Open Sans"/>
                  <a:ea typeface="Open Sans"/>
                  <a:cs typeface="Open Sans"/>
                  <a:sym typeface="Open Sans"/>
                </a:rPr>
                <a:t>HAS_ADDR_1</a:t>
              </a:r>
              <a:endParaRPr sz="500" b="1">
                <a:solidFill>
                  <a:srgbClr val="434343"/>
                </a:solidFill>
                <a:latin typeface="Open Sans"/>
                <a:ea typeface="Open Sans"/>
                <a:cs typeface="Open Sans"/>
                <a:sym typeface="Open Sans"/>
              </a:endParaRPr>
            </a:p>
          </p:txBody>
        </p:sp>
      </p:grpSp>
    </p:spTree>
    <p:extLst>
      <p:ext uri="{BB962C8B-B14F-4D97-AF65-F5344CB8AC3E}">
        <p14:creationId xmlns:p14="http://schemas.microsoft.com/office/powerpoint/2010/main" val="301542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1"/>
          <p:cNvSpPr txBox="1">
            <a:spLocks noGrp="1"/>
          </p:cNvSpPr>
          <p:nvPr>
            <p:ph type="title"/>
          </p:nvPr>
        </p:nvSpPr>
        <p:spPr>
          <a:xfrm>
            <a:off x="367125" y="1132950"/>
            <a:ext cx="8865600" cy="7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t>Exercise 3: </a:t>
            </a:r>
            <a:endParaRPr sz="3600"/>
          </a:p>
          <a:p>
            <a:pPr marL="0" lvl="0" indent="0" algn="l" rtl="0">
              <a:spcBef>
                <a:spcPts val="0"/>
              </a:spcBef>
              <a:spcAft>
                <a:spcPts val="0"/>
              </a:spcAft>
              <a:buNone/>
            </a:pPr>
            <a:r>
              <a:rPr lang="en-US" sz="3600"/>
              <a:t>Adding relationships </a:t>
            </a:r>
            <a:endParaRPr sz="3600"/>
          </a:p>
          <a:p>
            <a:pPr marL="0" lvl="0" indent="0" algn="l" rtl="0">
              <a:spcBef>
                <a:spcPts val="0"/>
              </a:spcBef>
              <a:spcAft>
                <a:spcPts val="0"/>
              </a:spcAft>
              <a:buNone/>
            </a:pPr>
            <a:r>
              <a:rPr lang="en-US" sz="3600"/>
              <a:t>to the model</a:t>
            </a:r>
            <a:endParaRPr sz="3600"/>
          </a:p>
          <a:p>
            <a:pPr marL="0" lvl="0" indent="0" algn="l" rtl="0">
              <a:spcBef>
                <a:spcPts val="0"/>
              </a:spcBef>
              <a:spcAft>
                <a:spcPts val="0"/>
              </a:spcAft>
              <a:buNone/>
            </a:pPr>
            <a:endParaRPr/>
          </a:p>
        </p:txBody>
      </p:sp>
      <p:sp>
        <p:nvSpPr>
          <p:cNvPr id="347" name="Google Shape;347;p41"/>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solidFill>
                  <a:srgbClr val="F2F2F2"/>
                </a:solidFill>
              </a:rPr>
              <a:t>41</a:t>
            </a:fld>
            <a:endParaRPr>
              <a:solidFill>
                <a:srgbClr val="F2F2F2"/>
              </a:solidFill>
            </a:endParaRPr>
          </a:p>
        </p:txBody>
      </p:sp>
    </p:spTree>
    <p:extLst>
      <p:ext uri="{BB962C8B-B14F-4D97-AF65-F5344CB8AC3E}">
        <p14:creationId xmlns:p14="http://schemas.microsoft.com/office/powerpoint/2010/main" val="13120481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2"/>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42</a:t>
            </a:fld>
            <a:endParaRPr/>
          </a:p>
        </p:txBody>
      </p:sp>
      <p:sp>
        <p:nvSpPr>
          <p:cNvPr id="354" name="Google Shape;354;p42"/>
          <p:cNvSpPr txBox="1">
            <a:spLocks noGrp="1"/>
          </p:cNvSpPr>
          <p:nvPr>
            <p:ph type="title"/>
          </p:nvPr>
        </p:nvSpPr>
        <p:spPr>
          <a:xfrm>
            <a:off x="531450" y="81568"/>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Exercise 3: Questions and entities</a:t>
            </a:r>
            <a:endParaRPr>
              <a:solidFill>
                <a:srgbClr val="666666"/>
              </a:solidFill>
            </a:endParaRPr>
          </a:p>
        </p:txBody>
      </p:sp>
      <p:sp>
        <p:nvSpPr>
          <p:cNvPr id="355" name="Google Shape;355;p42"/>
          <p:cNvSpPr txBox="1"/>
          <p:nvPr/>
        </p:nvSpPr>
        <p:spPr>
          <a:xfrm>
            <a:off x="776525" y="1132425"/>
            <a:ext cx="8520600" cy="11919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434343"/>
              </a:buClr>
              <a:buSzPts val="1800"/>
              <a:buChar char="●"/>
            </a:pPr>
            <a:r>
              <a:rPr lang="en-US" sz="1800">
                <a:solidFill>
                  <a:srgbClr val="434343"/>
                </a:solidFill>
              </a:rPr>
              <a:t>What parts are needed to make Wood table 40"?</a:t>
            </a:r>
            <a:endParaRPr sz="1800">
              <a:solidFill>
                <a:srgbClr val="434343"/>
              </a:solidFill>
            </a:endParaRPr>
          </a:p>
          <a:p>
            <a:pPr marL="457200" lvl="0" indent="-342900" algn="l" rtl="0">
              <a:lnSpc>
                <a:spcPct val="100000"/>
              </a:lnSpc>
              <a:spcBef>
                <a:spcPts val="0"/>
              </a:spcBef>
              <a:spcAft>
                <a:spcPts val="0"/>
              </a:spcAft>
              <a:buClr>
                <a:srgbClr val="434343"/>
              </a:buClr>
              <a:buSzPts val="1800"/>
              <a:buChar char="●"/>
            </a:pPr>
            <a:r>
              <a:rPr lang="en-US" sz="1800">
                <a:solidFill>
                  <a:srgbClr val="434343"/>
                </a:solidFill>
              </a:rPr>
              <a:t>Do we have enough parts to make 100 Deluxe wood table 60"?</a:t>
            </a:r>
            <a:endParaRPr sz="1800">
              <a:solidFill>
                <a:srgbClr val="434343"/>
              </a:solidFill>
            </a:endParaRPr>
          </a:p>
          <a:p>
            <a:pPr marL="457200" lvl="0" indent="-342900" algn="l" rtl="0">
              <a:lnSpc>
                <a:spcPct val="100000"/>
              </a:lnSpc>
              <a:spcBef>
                <a:spcPts val="0"/>
              </a:spcBef>
              <a:spcAft>
                <a:spcPts val="0"/>
              </a:spcAft>
              <a:buClr>
                <a:srgbClr val="434343"/>
              </a:buClr>
              <a:buSzPts val="1800"/>
              <a:buChar char="●"/>
            </a:pPr>
            <a:r>
              <a:rPr lang="en-US" sz="1800">
                <a:solidFill>
                  <a:srgbClr val="434343"/>
                </a:solidFill>
              </a:rPr>
              <a:t>What products require a table brace?</a:t>
            </a:r>
            <a:endParaRPr sz="1800">
              <a:solidFill>
                <a:srgbClr val="434343"/>
              </a:solidFill>
            </a:endParaRPr>
          </a:p>
          <a:p>
            <a:pPr marL="457200" lvl="0" indent="-342900" algn="l" rtl="0">
              <a:lnSpc>
                <a:spcPct val="100000"/>
              </a:lnSpc>
              <a:spcBef>
                <a:spcPts val="0"/>
              </a:spcBef>
              <a:spcAft>
                <a:spcPts val="0"/>
              </a:spcAft>
              <a:buClr>
                <a:srgbClr val="434343"/>
              </a:buClr>
              <a:buSzPts val="1800"/>
              <a:buChar char="●"/>
            </a:pPr>
            <a:r>
              <a:rPr lang="en-US" sz="1800">
                <a:solidFill>
                  <a:srgbClr val="434343"/>
                </a:solidFill>
              </a:rPr>
              <a:t>How much will the parts cost to make product Wood table 60"?</a:t>
            </a:r>
            <a:endParaRPr sz="1800">
              <a:solidFill>
                <a:srgbClr val="434343"/>
              </a:solidFill>
            </a:endParaRPr>
          </a:p>
          <a:p>
            <a:pPr marL="457200" lvl="0" indent="0" algn="l" rtl="0">
              <a:lnSpc>
                <a:spcPct val="100000"/>
              </a:lnSpc>
              <a:spcBef>
                <a:spcPts val="0"/>
              </a:spcBef>
              <a:spcAft>
                <a:spcPts val="0"/>
              </a:spcAft>
              <a:buNone/>
            </a:pPr>
            <a:endParaRPr>
              <a:solidFill>
                <a:srgbClr val="595959"/>
              </a:solidFill>
            </a:endParaRPr>
          </a:p>
          <a:p>
            <a:pPr marL="457200" lvl="0" indent="0" algn="l" rtl="0">
              <a:lnSpc>
                <a:spcPct val="115000"/>
              </a:lnSpc>
              <a:spcBef>
                <a:spcPts val="0"/>
              </a:spcBef>
              <a:spcAft>
                <a:spcPts val="0"/>
              </a:spcAft>
              <a:buNone/>
            </a:pPr>
            <a:endParaRPr sz="2000">
              <a:solidFill>
                <a:srgbClr val="595959"/>
              </a:solidFill>
            </a:endParaRPr>
          </a:p>
          <a:p>
            <a:pPr marL="0" lvl="0" indent="0" algn="l" rtl="0">
              <a:lnSpc>
                <a:spcPct val="115000"/>
              </a:lnSpc>
              <a:spcBef>
                <a:spcPts val="0"/>
              </a:spcBef>
              <a:spcAft>
                <a:spcPts val="0"/>
              </a:spcAft>
              <a:buNone/>
            </a:pPr>
            <a:endParaRPr sz="2000">
              <a:solidFill>
                <a:srgbClr val="595959"/>
              </a:solidFill>
            </a:endParaRPr>
          </a:p>
          <a:p>
            <a:pPr marL="0" lvl="0" indent="0" algn="l" rtl="0">
              <a:lnSpc>
                <a:spcPct val="115000"/>
              </a:lnSpc>
              <a:spcBef>
                <a:spcPts val="0"/>
              </a:spcBef>
              <a:spcAft>
                <a:spcPts val="0"/>
              </a:spcAft>
              <a:buNone/>
            </a:pPr>
            <a:endParaRPr sz="1800">
              <a:solidFill>
                <a:srgbClr val="595959"/>
              </a:solidFill>
            </a:endParaRPr>
          </a:p>
          <a:p>
            <a:pPr marL="0" lvl="0" indent="0" algn="l" rtl="0">
              <a:lnSpc>
                <a:spcPct val="115000"/>
              </a:lnSpc>
              <a:spcBef>
                <a:spcPts val="0"/>
              </a:spcBef>
              <a:spcAft>
                <a:spcPts val="0"/>
              </a:spcAft>
              <a:buNone/>
            </a:pPr>
            <a:endParaRPr sz="1800">
              <a:solidFill>
                <a:srgbClr val="595959"/>
              </a:solidFill>
            </a:endParaRPr>
          </a:p>
          <a:p>
            <a:pPr marL="0" lvl="0" indent="0" algn="l" rtl="0">
              <a:lnSpc>
                <a:spcPct val="115000"/>
              </a:lnSpc>
              <a:spcBef>
                <a:spcPts val="0"/>
              </a:spcBef>
              <a:spcAft>
                <a:spcPts val="0"/>
              </a:spcAft>
              <a:buNone/>
            </a:pPr>
            <a:r>
              <a:rPr lang="en-US" sz="1800">
                <a:solidFill>
                  <a:srgbClr val="595959"/>
                </a:solidFill>
              </a:rPr>
              <a:t>	</a:t>
            </a:r>
            <a:endParaRPr sz="1800">
              <a:solidFill>
                <a:srgbClr val="595959"/>
              </a:solidFill>
            </a:endParaRPr>
          </a:p>
        </p:txBody>
      </p:sp>
      <p:pic>
        <p:nvPicPr>
          <p:cNvPr id="356" name="Google Shape;356;p42"/>
          <p:cNvPicPr preferRelativeResize="0"/>
          <p:nvPr/>
        </p:nvPicPr>
        <p:blipFill>
          <a:blip r:embed="rId3">
            <a:alphaModFix/>
          </a:blip>
          <a:stretch>
            <a:fillRect/>
          </a:stretch>
        </p:blipFill>
        <p:spPr>
          <a:xfrm>
            <a:off x="1393650" y="2379075"/>
            <a:ext cx="5658501" cy="2599875"/>
          </a:xfrm>
          <a:prstGeom prst="rect">
            <a:avLst/>
          </a:prstGeom>
          <a:noFill/>
          <a:ln>
            <a:noFill/>
          </a:ln>
        </p:spPr>
      </p:pic>
    </p:spTree>
    <p:extLst>
      <p:ext uri="{BB962C8B-B14F-4D97-AF65-F5344CB8AC3E}">
        <p14:creationId xmlns:p14="http://schemas.microsoft.com/office/powerpoint/2010/main" val="2042133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3"/>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43</a:t>
            </a:fld>
            <a:endParaRPr/>
          </a:p>
        </p:txBody>
      </p:sp>
      <p:sp>
        <p:nvSpPr>
          <p:cNvPr id="363" name="Google Shape;363;p43"/>
          <p:cNvSpPr txBox="1">
            <a:spLocks noGrp="1"/>
          </p:cNvSpPr>
          <p:nvPr>
            <p:ph type="title"/>
          </p:nvPr>
        </p:nvSpPr>
        <p:spPr>
          <a:xfrm>
            <a:off x="531450" y="81568"/>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Exercise 3: Connections</a:t>
            </a:r>
            <a:endParaRPr>
              <a:solidFill>
                <a:srgbClr val="666666"/>
              </a:solidFill>
            </a:endParaRPr>
          </a:p>
        </p:txBody>
      </p:sp>
      <p:sp>
        <p:nvSpPr>
          <p:cNvPr id="364" name="Google Shape;364;p43"/>
          <p:cNvSpPr txBox="1"/>
          <p:nvPr/>
        </p:nvSpPr>
        <p:spPr>
          <a:xfrm>
            <a:off x="776525" y="1132425"/>
            <a:ext cx="7006500" cy="233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434343"/>
                </a:solidFill>
              </a:rPr>
              <a:t>Product  -CONTAINS-&gt; Part</a:t>
            </a:r>
            <a:endParaRPr sz="1800">
              <a:solidFill>
                <a:srgbClr val="434343"/>
              </a:solidFill>
            </a:endParaRPr>
          </a:p>
          <a:p>
            <a:pPr marL="457200" lvl="0" indent="-342900" algn="l" rtl="0">
              <a:spcBef>
                <a:spcPts val="0"/>
              </a:spcBef>
              <a:spcAft>
                <a:spcPts val="0"/>
              </a:spcAft>
              <a:buClr>
                <a:srgbClr val="434343"/>
              </a:buClr>
              <a:buSzPts val="1800"/>
              <a:buChar char="●"/>
            </a:pPr>
            <a:r>
              <a:rPr lang="en-US" sz="1800">
                <a:solidFill>
                  <a:srgbClr val="434343"/>
                </a:solidFill>
              </a:rPr>
              <a:t>quantity</a:t>
            </a:r>
            <a:endParaRPr sz="1800">
              <a:solidFill>
                <a:srgbClr val="434343"/>
              </a:solidFill>
            </a:endParaRPr>
          </a:p>
          <a:p>
            <a:pPr marL="457200" lvl="0" indent="0" algn="l" rtl="0">
              <a:spcBef>
                <a:spcPts val="0"/>
              </a:spcBef>
              <a:spcAft>
                <a:spcPts val="0"/>
              </a:spcAft>
              <a:buNone/>
            </a:pPr>
            <a:endParaRPr sz="1800">
              <a:solidFill>
                <a:srgbClr val="434343"/>
              </a:solidFill>
            </a:endParaRPr>
          </a:p>
          <a:p>
            <a:pPr marL="0" lvl="0" indent="0" algn="l" rtl="0">
              <a:spcBef>
                <a:spcPts val="0"/>
              </a:spcBef>
              <a:spcAft>
                <a:spcPts val="0"/>
              </a:spcAft>
              <a:buNone/>
            </a:pPr>
            <a:r>
              <a:rPr lang="en-US" sz="1800">
                <a:solidFill>
                  <a:srgbClr val="434343"/>
                </a:solidFill>
              </a:rPr>
              <a:t>Product  -CONTAINS-&gt; Assembly</a:t>
            </a:r>
            <a:endParaRPr sz="1800">
              <a:solidFill>
                <a:srgbClr val="434343"/>
              </a:solidFill>
            </a:endParaRPr>
          </a:p>
          <a:p>
            <a:pPr marL="457200" lvl="0" indent="-342900" algn="l" rtl="0">
              <a:spcBef>
                <a:spcPts val="0"/>
              </a:spcBef>
              <a:spcAft>
                <a:spcPts val="0"/>
              </a:spcAft>
              <a:buClr>
                <a:srgbClr val="434343"/>
              </a:buClr>
              <a:buSzPts val="1800"/>
              <a:buChar char="●"/>
            </a:pPr>
            <a:r>
              <a:rPr lang="en-US" sz="1800">
                <a:solidFill>
                  <a:srgbClr val="434343"/>
                </a:solidFill>
              </a:rPr>
              <a:t>quantity</a:t>
            </a:r>
            <a:br>
              <a:rPr lang="en-US" sz="1800">
                <a:solidFill>
                  <a:srgbClr val="434343"/>
                </a:solidFill>
              </a:rPr>
            </a:br>
            <a:endParaRPr sz="1800">
              <a:solidFill>
                <a:srgbClr val="434343"/>
              </a:solidFill>
            </a:endParaRPr>
          </a:p>
          <a:p>
            <a:pPr marL="0" lvl="0" indent="0" algn="l" rtl="0">
              <a:spcBef>
                <a:spcPts val="0"/>
              </a:spcBef>
              <a:spcAft>
                <a:spcPts val="0"/>
              </a:spcAft>
              <a:buNone/>
            </a:pPr>
            <a:r>
              <a:rPr lang="en-US" sz="1800">
                <a:solidFill>
                  <a:srgbClr val="434343"/>
                </a:solidFill>
              </a:rPr>
              <a:t>Assembly  -CONTAINS-&gt; Part</a:t>
            </a:r>
            <a:endParaRPr sz="1800">
              <a:solidFill>
                <a:srgbClr val="434343"/>
              </a:solidFill>
            </a:endParaRPr>
          </a:p>
          <a:p>
            <a:pPr marL="457200" lvl="0" indent="-342900" algn="l" rtl="0">
              <a:spcBef>
                <a:spcPts val="0"/>
              </a:spcBef>
              <a:spcAft>
                <a:spcPts val="0"/>
              </a:spcAft>
              <a:buClr>
                <a:srgbClr val="434343"/>
              </a:buClr>
              <a:buSzPts val="1800"/>
              <a:buChar char="●"/>
            </a:pPr>
            <a:r>
              <a:rPr lang="en-US" sz="1800">
                <a:solidFill>
                  <a:srgbClr val="434343"/>
                </a:solidFill>
              </a:rPr>
              <a:t>quantity</a:t>
            </a:r>
            <a:endParaRPr sz="1800">
              <a:solidFill>
                <a:srgbClr val="434343"/>
              </a:solidFill>
            </a:endParaRPr>
          </a:p>
          <a:p>
            <a:pPr marL="457200" lvl="0" indent="0" algn="l" rtl="0">
              <a:lnSpc>
                <a:spcPct val="100000"/>
              </a:lnSpc>
              <a:spcBef>
                <a:spcPts val="0"/>
              </a:spcBef>
              <a:spcAft>
                <a:spcPts val="0"/>
              </a:spcAft>
              <a:buNone/>
            </a:pPr>
            <a:endParaRPr>
              <a:solidFill>
                <a:srgbClr val="595959"/>
              </a:solidFill>
            </a:endParaRPr>
          </a:p>
          <a:p>
            <a:pPr marL="457200" lvl="0" indent="0" algn="l" rtl="0">
              <a:lnSpc>
                <a:spcPct val="115000"/>
              </a:lnSpc>
              <a:spcBef>
                <a:spcPts val="0"/>
              </a:spcBef>
              <a:spcAft>
                <a:spcPts val="0"/>
              </a:spcAft>
              <a:buNone/>
            </a:pPr>
            <a:endParaRPr sz="2000">
              <a:solidFill>
                <a:srgbClr val="595959"/>
              </a:solidFill>
            </a:endParaRPr>
          </a:p>
          <a:p>
            <a:pPr marL="0" lvl="0" indent="0" algn="l" rtl="0">
              <a:lnSpc>
                <a:spcPct val="115000"/>
              </a:lnSpc>
              <a:spcBef>
                <a:spcPts val="0"/>
              </a:spcBef>
              <a:spcAft>
                <a:spcPts val="0"/>
              </a:spcAft>
              <a:buNone/>
            </a:pPr>
            <a:endParaRPr sz="2000">
              <a:solidFill>
                <a:srgbClr val="595959"/>
              </a:solidFill>
            </a:endParaRPr>
          </a:p>
          <a:p>
            <a:pPr marL="0" lvl="0" indent="0" algn="l" rtl="0">
              <a:lnSpc>
                <a:spcPct val="115000"/>
              </a:lnSpc>
              <a:spcBef>
                <a:spcPts val="0"/>
              </a:spcBef>
              <a:spcAft>
                <a:spcPts val="0"/>
              </a:spcAft>
              <a:buNone/>
            </a:pPr>
            <a:endParaRPr sz="1800">
              <a:solidFill>
                <a:srgbClr val="595959"/>
              </a:solidFill>
            </a:endParaRPr>
          </a:p>
          <a:p>
            <a:pPr marL="0" lvl="0" indent="0" algn="l" rtl="0">
              <a:lnSpc>
                <a:spcPct val="115000"/>
              </a:lnSpc>
              <a:spcBef>
                <a:spcPts val="0"/>
              </a:spcBef>
              <a:spcAft>
                <a:spcPts val="0"/>
              </a:spcAft>
              <a:buNone/>
            </a:pPr>
            <a:endParaRPr sz="1800">
              <a:solidFill>
                <a:srgbClr val="595959"/>
              </a:solidFill>
            </a:endParaRPr>
          </a:p>
          <a:p>
            <a:pPr marL="0" lvl="0" indent="0" algn="l" rtl="0">
              <a:lnSpc>
                <a:spcPct val="115000"/>
              </a:lnSpc>
              <a:spcBef>
                <a:spcPts val="0"/>
              </a:spcBef>
              <a:spcAft>
                <a:spcPts val="0"/>
              </a:spcAft>
              <a:buNone/>
            </a:pPr>
            <a:r>
              <a:rPr lang="en-US" sz="1800">
                <a:solidFill>
                  <a:srgbClr val="595959"/>
                </a:solidFill>
              </a:rPr>
              <a:t>	</a:t>
            </a:r>
            <a:endParaRPr sz="1800">
              <a:solidFill>
                <a:srgbClr val="595959"/>
              </a:solidFill>
            </a:endParaRPr>
          </a:p>
        </p:txBody>
      </p:sp>
    </p:spTree>
    <p:extLst>
      <p:ext uri="{BB962C8B-B14F-4D97-AF65-F5344CB8AC3E}">
        <p14:creationId xmlns:p14="http://schemas.microsoft.com/office/powerpoint/2010/main" val="3989453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4"/>
          <p:cNvSpPr txBox="1">
            <a:spLocks noGrp="1"/>
          </p:cNvSpPr>
          <p:nvPr>
            <p:ph type="title"/>
          </p:nvPr>
        </p:nvSpPr>
        <p:spPr>
          <a:xfrm>
            <a:off x="583150" y="1147467"/>
            <a:ext cx="7516500" cy="19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t>Exercise 4:</a:t>
            </a:r>
            <a:endParaRPr sz="3600"/>
          </a:p>
          <a:p>
            <a:pPr marL="0" lvl="0" indent="0" algn="l" rtl="0">
              <a:spcBef>
                <a:spcPts val="0"/>
              </a:spcBef>
              <a:spcAft>
                <a:spcPts val="0"/>
              </a:spcAft>
              <a:buNone/>
            </a:pPr>
            <a:r>
              <a:rPr lang="en-US" sz="3600"/>
              <a:t>Create BOM relationshops </a:t>
            </a:r>
            <a:endParaRPr sz="3600"/>
          </a:p>
          <a:p>
            <a:pPr marL="0" lvl="0" indent="0" algn="l" rtl="0">
              <a:spcBef>
                <a:spcPts val="0"/>
              </a:spcBef>
              <a:spcAft>
                <a:spcPts val="0"/>
              </a:spcAft>
              <a:buNone/>
            </a:pPr>
            <a:r>
              <a:rPr lang="en-US" sz="3600"/>
              <a:t>in Arrows</a:t>
            </a:r>
            <a:endParaRPr sz="36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71" name="Google Shape;371;p44"/>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solidFill>
                  <a:srgbClr val="F2F2F2"/>
                </a:solidFill>
              </a:rPr>
              <a:t>44</a:t>
            </a:fld>
            <a:endParaRPr>
              <a:solidFill>
                <a:srgbClr val="F2F2F2"/>
              </a:solidFill>
            </a:endParaRPr>
          </a:p>
        </p:txBody>
      </p:sp>
    </p:spTree>
    <p:extLst>
      <p:ext uri="{BB962C8B-B14F-4D97-AF65-F5344CB8AC3E}">
        <p14:creationId xmlns:p14="http://schemas.microsoft.com/office/powerpoint/2010/main" val="2799900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5"/>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45</a:t>
            </a:fld>
            <a:endParaRPr/>
          </a:p>
        </p:txBody>
      </p:sp>
      <p:sp>
        <p:nvSpPr>
          <p:cNvPr id="378" name="Google Shape;378;p45"/>
          <p:cNvSpPr txBox="1">
            <a:spLocks noGrp="1"/>
          </p:cNvSpPr>
          <p:nvPr>
            <p:ph type="title"/>
          </p:nvPr>
        </p:nvSpPr>
        <p:spPr>
          <a:xfrm>
            <a:off x="480599" y="-47175"/>
            <a:ext cx="8928300" cy="8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Exercise 4: Model</a:t>
            </a:r>
            <a:endParaRPr/>
          </a:p>
        </p:txBody>
      </p:sp>
      <p:pic>
        <p:nvPicPr>
          <p:cNvPr id="379" name="Google Shape;379;p45"/>
          <p:cNvPicPr preferRelativeResize="0"/>
          <p:nvPr/>
        </p:nvPicPr>
        <p:blipFill>
          <a:blip r:embed="rId3">
            <a:alphaModFix/>
          </a:blip>
          <a:stretch>
            <a:fillRect/>
          </a:stretch>
        </p:blipFill>
        <p:spPr>
          <a:xfrm>
            <a:off x="152400" y="962625"/>
            <a:ext cx="8839199" cy="3598034"/>
          </a:xfrm>
          <a:prstGeom prst="rect">
            <a:avLst/>
          </a:prstGeom>
          <a:noFill/>
          <a:ln>
            <a:noFill/>
          </a:ln>
        </p:spPr>
      </p:pic>
    </p:spTree>
    <p:extLst>
      <p:ext uri="{BB962C8B-B14F-4D97-AF65-F5344CB8AC3E}">
        <p14:creationId xmlns:p14="http://schemas.microsoft.com/office/powerpoint/2010/main" val="2674356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6"/>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46</a:t>
            </a:fld>
            <a:endParaRPr/>
          </a:p>
        </p:txBody>
      </p:sp>
      <p:sp>
        <p:nvSpPr>
          <p:cNvPr id="386" name="Google Shape;386;p46"/>
          <p:cNvSpPr txBox="1">
            <a:spLocks noGrp="1"/>
          </p:cNvSpPr>
          <p:nvPr>
            <p:ph type="title"/>
          </p:nvPr>
        </p:nvSpPr>
        <p:spPr>
          <a:xfrm>
            <a:off x="480599" y="-47175"/>
            <a:ext cx="8928300" cy="8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Exercise 4: Sample data</a:t>
            </a:r>
            <a:endParaRPr/>
          </a:p>
        </p:txBody>
      </p:sp>
      <p:pic>
        <p:nvPicPr>
          <p:cNvPr id="387" name="Google Shape;387;p46"/>
          <p:cNvPicPr preferRelativeResize="0"/>
          <p:nvPr/>
        </p:nvPicPr>
        <p:blipFill>
          <a:blip r:embed="rId3">
            <a:alphaModFix/>
          </a:blip>
          <a:stretch>
            <a:fillRect/>
          </a:stretch>
        </p:blipFill>
        <p:spPr>
          <a:xfrm>
            <a:off x="154451" y="613167"/>
            <a:ext cx="8928300" cy="4410355"/>
          </a:xfrm>
          <a:prstGeom prst="rect">
            <a:avLst/>
          </a:prstGeom>
          <a:noFill/>
          <a:ln>
            <a:noFill/>
          </a:ln>
        </p:spPr>
      </p:pic>
      <p:sp>
        <p:nvSpPr>
          <p:cNvPr id="5" name="TextBox 4">
            <a:extLst>
              <a:ext uri="{FF2B5EF4-FFF2-40B4-BE49-F238E27FC236}">
                <a16:creationId xmlns:a16="http://schemas.microsoft.com/office/drawing/2014/main" id="{7DD7B39D-DFD4-1B4C-9344-579DF9681519}"/>
              </a:ext>
            </a:extLst>
          </p:cNvPr>
          <p:cNvSpPr txBox="1"/>
          <p:nvPr/>
        </p:nvSpPr>
        <p:spPr>
          <a:xfrm>
            <a:off x="4170848" y="2072251"/>
            <a:ext cx="617477" cy="276999"/>
          </a:xfrm>
          <a:prstGeom prst="rect">
            <a:avLst/>
          </a:prstGeom>
          <a:noFill/>
        </p:spPr>
        <p:txBody>
          <a:bodyPr wrap="none" rtlCol="0">
            <a:spAutoFit/>
          </a:bodyPr>
          <a:lstStyle/>
          <a:p>
            <a:r>
              <a:rPr lang="en-US" sz="1200" dirty="0">
                <a:solidFill>
                  <a:schemeClr val="bg1"/>
                </a:solidFill>
                <a:latin typeface="Calibri"/>
                <a:cs typeface="Calibri"/>
                <a:sym typeface="Calibri"/>
              </a:rPr>
              <a:t>Person</a:t>
            </a:r>
            <a:endParaRPr lang="en-US" dirty="0">
              <a:solidFill>
                <a:schemeClr val="bg1"/>
              </a:solidFill>
            </a:endParaRPr>
          </a:p>
        </p:txBody>
      </p:sp>
    </p:spTree>
    <p:extLst>
      <p:ext uri="{BB962C8B-B14F-4D97-AF65-F5344CB8AC3E}">
        <p14:creationId xmlns:p14="http://schemas.microsoft.com/office/powerpoint/2010/main" val="719616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7"/>
          <p:cNvSpPr/>
          <p:nvPr/>
        </p:nvSpPr>
        <p:spPr>
          <a:xfrm>
            <a:off x="564225" y="3377475"/>
            <a:ext cx="5768700" cy="4326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7"/>
          <p:cNvSpPr txBox="1"/>
          <p:nvPr/>
        </p:nvSpPr>
        <p:spPr>
          <a:xfrm>
            <a:off x="623400" y="1224625"/>
            <a:ext cx="7989300" cy="31233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Understand the domain</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Create sample data</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Define specific questions for the application</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Identify entities</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Identify connections between entities</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Test the questions against the model</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Test scalability</a:t>
            </a:r>
            <a:endParaRPr sz="2400">
              <a:solidFill>
                <a:srgbClr val="434343"/>
              </a:solidFill>
            </a:endParaRPr>
          </a:p>
          <a:p>
            <a:pPr marL="457200" lvl="0" indent="0" algn="l" rtl="0">
              <a:lnSpc>
                <a:spcPct val="115000"/>
              </a:lnSpc>
              <a:spcBef>
                <a:spcPts val="1600"/>
              </a:spcBef>
              <a:spcAft>
                <a:spcPts val="0"/>
              </a:spcAft>
              <a:buNone/>
            </a:pPr>
            <a:endParaRPr sz="2400">
              <a:solidFill>
                <a:srgbClr val="434343"/>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1600"/>
              </a:spcAft>
              <a:buNone/>
            </a:pPr>
            <a:endParaRPr sz="1800">
              <a:solidFill>
                <a:srgbClr val="595959"/>
              </a:solidFill>
            </a:endParaRPr>
          </a:p>
        </p:txBody>
      </p:sp>
      <p:sp>
        <p:nvSpPr>
          <p:cNvPr id="395" name="Google Shape;395;p47"/>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47</a:t>
            </a:fld>
            <a:endParaRPr/>
          </a:p>
        </p:txBody>
      </p:sp>
      <p:sp>
        <p:nvSpPr>
          <p:cNvPr id="396" name="Google Shape;396;p47"/>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Building the initial data model </a:t>
            </a:r>
            <a:endParaRPr>
              <a:solidFill>
                <a:srgbClr val="666666"/>
              </a:solidFill>
            </a:endParaRPr>
          </a:p>
          <a:p>
            <a:pPr marL="0" lvl="0" indent="0" algn="l" rtl="0">
              <a:spcBef>
                <a:spcPts val="0"/>
              </a:spcBef>
              <a:spcAft>
                <a:spcPts val="0"/>
              </a:spcAft>
              <a:buNone/>
            </a:pPr>
            <a:endParaRPr>
              <a:solidFill>
                <a:srgbClr val="666666"/>
              </a:solidFill>
            </a:endParaRPr>
          </a:p>
        </p:txBody>
      </p:sp>
      <p:sp>
        <p:nvSpPr>
          <p:cNvPr id="397" name="Google Shape;397;p47"/>
          <p:cNvSpPr/>
          <p:nvPr/>
        </p:nvSpPr>
        <p:spPr>
          <a:xfrm>
            <a:off x="6627350" y="3407475"/>
            <a:ext cx="1110000" cy="432600"/>
          </a:xfrm>
          <a:prstGeom prst="leftArrow">
            <a:avLst>
              <a:gd name="adj1" fmla="val 50000"/>
              <a:gd name="adj2" fmla="val 50000"/>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194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48"/>
          <p:cNvPicPr preferRelativeResize="0"/>
          <p:nvPr/>
        </p:nvPicPr>
        <p:blipFill>
          <a:blip r:embed="rId3">
            <a:alphaModFix/>
          </a:blip>
          <a:stretch>
            <a:fillRect/>
          </a:stretch>
        </p:blipFill>
        <p:spPr>
          <a:xfrm>
            <a:off x="1527350" y="1291350"/>
            <a:ext cx="7555401" cy="3732175"/>
          </a:xfrm>
          <a:prstGeom prst="rect">
            <a:avLst/>
          </a:prstGeom>
          <a:noFill/>
          <a:ln>
            <a:noFill/>
          </a:ln>
        </p:spPr>
      </p:pic>
      <p:sp>
        <p:nvSpPr>
          <p:cNvPr id="404" name="Google Shape;404;p48"/>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48</a:t>
            </a:fld>
            <a:endParaRPr/>
          </a:p>
        </p:txBody>
      </p:sp>
      <p:sp>
        <p:nvSpPr>
          <p:cNvPr id="405" name="Google Shape;405;p48"/>
          <p:cNvSpPr txBox="1">
            <a:spLocks noGrp="1"/>
          </p:cNvSpPr>
          <p:nvPr>
            <p:ph type="title"/>
          </p:nvPr>
        </p:nvSpPr>
        <p:spPr>
          <a:xfrm>
            <a:off x="480599" y="-47175"/>
            <a:ext cx="8928300" cy="8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Testing the model</a:t>
            </a:r>
            <a:endParaRPr/>
          </a:p>
        </p:txBody>
      </p:sp>
      <p:sp>
        <p:nvSpPr>
          <p:cNvPr id="406" name="Google Shape;406;p48"/>
          <p:cNvSpPr txBox="1"/>
          <p:nvPr/>
        </p:nvSpPr>
        <p:spPr>
          <a:xfrm>
            <a:off x="360150" y="751650"/>
            <a:ext cx="29241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434343"/>
                </a:solidFill>
              </a:rPr>
              <a:t>What parts are needed </a:t>
            </a:r>
            <a:endParaRPr sz="1800">
              <a:solidFill>
                <a:srgbClr val="434343"/>
              </a:solidFill>
            </a:endParaRPr>
          </a:p>
          <a:p>
            <a:pPr marL="0" lvl="0" indent="0" algn="l" rtl="0">
              <a:spcBef>
                <a:spcPts val="0"/>
              </a:spcBef>
              <a:spcAft>
                <a:spcPts val="0"/>
              </a:spcAft>
              <a:buNone/>
            </a:pPr>
            <a:r>
              <a:rPr lang="en-US" sz="1800">
                <a:solidFill>
                  <a:srgbClr val="434343"/>
                </a:solidFill>
              </a:rPr>
              <a:t>to make Wood table 40"?</a:t>
            </a:r>
            <a:endParaRPr sz="1800">
              <a:solidFill>
                <a:srgbClr val="434343"/>
              </a:solidFill>
            </a:endParaRPr>
          </a:p>
        </p:txBody>
      </p:sp>
      <p:cxnSp>
        <p:nvCxnSpPr>
          <p:cNvPr id="407" name="Google Shape;407;p48"/>
          <p:cNvCxnSpPr/>
          <p:nvPr/>
        </p:nvCxnSpPr>
        <p:spPr>
          <a:xfrm rot="10800000" flipH="1">
            <a:off x="3455050" y="1899088"/>
            <a:ext cx="1409700" cy="517800"/>
          </a:xfrm>
          <a:prstGeom prst="straightConnector1">
            <a:avLst/>
          </a:prstGeom>
          <a:noFill/>
          <a:ln w="28575" cap="flat" cmpd="sng">
            <a:solidFill>
              <a:schemeClr val="accent5"/>
            </a:solidFill>
            <a:prstDash val="solid"/>
            <a:round/>
            <a:headEnd type="none" w="med" len="med"/>
            <a:tailEnd type="stealth" w="med" len="med"/>
          </a:ln>
        </p:spPr>
      </p:cxnSp>
      <p:cxnSp>
        <p:nvCxnSpPr>
          <p:cNvPr id="408" name="Google Shape;408;p48"/>
          <p:cNvCxnSpPr/>
          <p:nvPr/>
        </p:nvCxnSpPr>
        <p:spPr>
          <a:xfrm>
            <a:off x="3455050" y="2537488"/>
            <a:ext cx="2057400" cy="438000"/>
          </a:xfrm>
          <a:prstGeom prst="straightConnector1">
            <a:avLst/>
          </a:prstGeom>
          <a:noFill/>
          <a:ln w="28575" cap="flat" cmpd="sng">
            <a:solidFill>
              <a:schemeClr val="accent5"/>
            </a:solidFill>
            <a:prstDash val="solid"/>
            <a:round/>
            <a:headEnd type="none" w="med" len="med"/>
            <a:tailEnd type="stealth" w="med" len="med"/>
          </a:ln>
        </p:spPr>
      </p:cxnSp>
      <p:cxnSp>
        <p:nvCxnSpPr>
          <p:cNvPr id="409" name="Google Shape;409;p48"/>
          <p:cNvCxnSpPr/>
          <p:nvPr/>
        </p:nvCxnSpPr>
        <p:spPr>
          <a:xfrm rot="10800000" flipH="1">
            <a:off x="6090588" y="2552475"/>
            <a:ext cx="1570800" cy="409800"/>
          </a:xfrm>
          <a:prstGeom prst="straightConnector1">
            <a:avLst/>
          </a:prstGeom>
          <a:noFill/>
          <a:ln w="28575" cap="flat" cmpd="sng">
            <a:solidFill>
              <a:schemeClr val="accent5"/>
            </a:solidFill>
            <a:prstDash val="solid"/>
            <a:round/>
            <a:headEnd type="none" w="med" len="med"/>
            <a:tailEnd type="stealth" w="med" len="med"/>
          </a:ln>
        </p:spPr>
      </p:cxnSp>
      <p:cxnSp>
        <p:nvCxnSpPr>
          <p:cNvPr id="410" name="Google Shape;410;p48"/>
          <p:cNvCxnSpPr/>
          <p:nvPr/>
        </p:nvCxnSpPr>
        <p:spPr>
          <a:xfrm>
            <a:off x="6090363" y="3035525"/>
            <a:ext cx="1561500" cy="2700"/>
          </a:xfrm>
          <a:prstGeom prst="straightConnector1">
            <a:avLst/>
          </a:prstGeom>
          <a:noFill/>
          <a:ln w="28575" cap="flat" cmpd="sng">
            <a:solidFill>
              <a:schemeClr val="accent5"/>
            </a:solidFill>
            <a:prstDash val="solid"/>
            <a:round/>
            <a:headEnd type="none" w="med" len="med"/>
            <a:tailEnd type="stealth" w="med" len="med"/>
          </a:ln>
        </p:spPr>
      </p:cxnSp>
      <p:cxnSp>
        <p:nvCxnSpPr>
          <p:cNvPr id="411" name="Google Shape;411;p48"/>
          <p:cNvCxnSpPr/>
          <p:nvPr/>
        </p:nvCxnSpPr>
        <p:spPr>
          <a:xfrm rot="10800000" flipH="1">
            <a:off x="6059725" y="2100538"/>
            <a:ext cx="1612800" cy="801300"/>
          </a:xfrm>
          <a:prstGeom prst="straightConnector1">
            <a:avLst/>
          </a:prstGeom>
          <a:noFill/>
          <a:ln w="28575" cap="flat" cmpd="sng">
            <a:solidFill>
              <a:schemeClr val="accent5"/>
            </a:solidFill>
            <a:prstDash val="solid"/>
            <a:round/>
            <a:headEnd type="none" w="med" len="med"/>
            <a:tailEnd type="stealth" w="med" len="med"/>
          </a:ln>
        </p:spPr>
      </p:cxnSp>
      <p:cxnSp>
        <p:nvCxnSpPr>
          <p:cNvPr id="412" name="Google Shape;412;p48"/>
          <p:cNvCxnSpPr/>
          <p:nvPr/>
        </p:nvCxnSpPr>
        <p:spPr>
          <a:xfrm>
            <a:off x="6076063" y="3111275"/>
            <a:ext cx="1580700" cy="450900"/>
          </a:xfrm>
          <a:prstGeom prst="straightConnector1">
            <a:avLst/>
          </a:prstGeom>
          <a:noFill/>
          <a:ln w="28575" cap="flat" cmpd="sng">
            <a:solidFill>
              <a:schemeClr val="accent5"/>
            </a:solidFill>
            <a:prstDash val="solid"/>
            <a:round/>
            <a:headEnd type="none" w="med" len="med"/>
            <a:tailEnd type="stealth" w="med" len="med"/>
          </a:ln>
        </p:spPr>
      </p:cxnSp>
      <p:cxnSp>
        <p:nvCxnSpPr>
          <p:cNvPr id="413" name="Google Shape;413;p48"/>
          <p:cNvCxnSpPr/>
          <p:nvPr/>
        </p:nvCxnSpPr>
        <p:spPr>
          <a:xfrm>
            <a:off x="6061769" y="3182701"/>
            <a:ext cx="1614000" cy="932100"/>
          </a:xfrm>
          <a:prstGeom prst="straightConnector1">
            <a:avLst/>
          </a:prstGeom>
          <a:noFill/>
          <a:ln w="28575" cap="flat" cmpd="sng">
            <a:solidFill>
              <a:schemeClr val="accent5"/>
            </a:solidFill>
            <a:prstDash val="solid"/>
            <a:round/>
            <a:headEnd type="none" w="med" len="med"/>
            <a:tailEnd type="stealth" w="med" len="med"/>
          </a:ln>
        </p:spPr>
      </p:cxnSp>
      <p:sp>
        <p:nvSpPr>
          <p:cNvPr id="414" name="Google Shape;414;p48"/>
          <p:cNvSpPr/>
          <p:nvPr/>
        </p:nvSpPr>
        <p:spPr>
          <a:xfrm>
            <a:off x="4265963" y="2838263"/>
            <a:ext cx="138300" cy="1383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48"/>
          <p:cNvGrpSpPr/>
          <p:nvPr/>
        </p:nvGrpSpPr>
        <p:grpSpPr>
          <a:xfrm>
            <a:off x="2961550" y="2274713"/>
            <a:ext cx="530100" cy="426600"/>
            <a:chOff x="2947275" y="1416050"/>
            <a:chExt cx="530100" cy="426600"/>
          </a:xfrm>
        </p:grpSpPr>
        <p:sp>
          <p:nvSpPr>
            <p:cNvPr id="416" name="Google Shape;416;p48"/>
            <p:cNvSpPr/>
            <p:nvPr/>
          </p:nvSpPr>
          <p:spPr>
            <a:xfrm>
              <a:off x="2997975" y="1416050"/>
              <a:ext cx="428700" cy="426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700">
                <a:latin typeface="Open Sans"/>
                <a:ea typeface="Open Sans"/>
                <a:cs typeface="Open Sans"/>
                <a:sym typeface="Open Sans"/>
              </a:endParaRPr>
            </a:p>
          </p:txBody>
        </p:sp>
        <p:sp>
          <p:nvSpPr>
            <p:cNvPr id="417" name="Google Shape;417;p48"/>
            <p:cNvSpPr txBox="1"/>
            <p:nvPr/>
          </p:nvSpPr>
          <p:spPr>
            <a:xfrm>
              <a:off x="2947275" y="1501250"/>
              <a:ext cx="530100" cy="2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Product</a:t>
              </a:r>
              <a:endParaRPr sz="700">
                <a:latin typeface="Open Sans"/>
                <a:ea typeface="Open Sans"/>
                <a:cs typeface="Open Sans"/>
                <a:sym typeface="Open Sans"/>
              </a:endParaRPr>
            </a:p>
          </p:txBody>
        </p:sp>
      </p:grpSp>
      <p:grpSp>
        <p:nvGrpSpPr>
          <p:cNvPr id="418" name="Google Shape;418;p48"/>
          <p:cNvGrpSpPr/>
          <p:nvPr/>
        </p:nvGrpSpPr>
        <p:grpSpPr>
          <a:xfrm>
            <a:off x="4856725" y="1695863"/>
            <a:ext cx="353700" cy="311100"/>
            <a:chOff x="4861500" y="1296113"/>
            <a:chExt cx="353700" cy="311100"/>
          </a:xfrm>
        </p:grpSpPr>
        <p:sp>
          <p:nvSpPr>
            <p:cNvPr id="419" name="Google Shape;419;p48"/>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8"/>
            <p:cNvSpPr txBox="1"/>
            <p:nvPr/>
          </p:nvSpPr>
          <p:spPr>
            <a:xfrm>
              <a:off x="4861500" y="1374425"/>
              <a:ext cx="3537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Part</a:t>
              </a:r>
              <a:endParaRPr sz="700">
                <a:latin typeface="Open Sans"/>
                <a:ea typeface="Open Sans"/>
                <a:cs typeface="Open Sans"/>
                <a:sym typeface="Open Sans"/>
              </a:endParaRPr>
            </a:p>
          </p:txBody>
        </p:sp>
      </p:grpSp>
      <p:grpSp>
        <p:nvGrpSpPr>
          <p:cNvPr id="421" name="Google Shape;421;p48"/>
          <p:cNvGrpSpPr/>
          <p:nvPr/>
        </p:nvGrpSpPr>
        <p:grpSpPr>
          <a:xfrm>
            <a:off x="5536475" y="2777825"/>
            <a:ext cx="530100" cy="518100"/>
            <a:chOff x="5945025" y="2388900"/>
            <a:chExt cx="530100" cy="518100"/>
          </a:xfrm>
        </p:grpSpPr>
        <p:sp>
          <p:nvSpPr>
            <p:cNvPr id="422" name="Google Shape;422;p48"/>
            <p:cNvSpPr/>
            <p:nvPr/>
          </p:nvSpPr>
          <p:spPr>
            <a:xfrm>
              <a:off x="5945025" y="2388900"/>
              <a:ext cx="530100" cy="518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8"/>
            <p:cNvSpPr txBox="1"/>
            <p:nvPr/>
          </p:nvSpPr>
          <p:spPr>
            <a:xfrm>
              <a:off x="5995725" y="2570700"/>
              <a:ext cx="4287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Part</a:t>
              </a:r>
              <a:endParaRPr sz="700">
                <a:latin typeface="Open Sans"/>
                <a:ea typeface="Open Sans"/>
                <a:cs typeface="Open Sans"/>
                <a:sym typeface="Open Sans"/>
              </a:endParaRPr>
            </a:p>
          </p:txBody>
        </p:sp>
      </p:grpSp>
      <p:sp>
        <p:nvSpPr>
          <p:cNvPr id="424" name="Google Shape;424;p48"/>
          <p:cNvSpPr/>
          <p:nvPr/>
        </p:nvSpPr>
        <p:spPr>
          <a:xfrm>
            <a:off x="6656738" y="3414338"/>
            <a:ext cx="138300" cy="1383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8"/>
          <p:cNvSpPr/>
          <p:nvPr/>
        </p:nvSpPr>
        <p:spPr>
          <a:xfrm>
            <a:off x="6656738" y="3711163"/>
            <a:ext cx="138300" cy="1383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48"/>
          <p:cNvGrpSpPr/>
          <p:nvPr/>
        </p:nvGrpSpPr>
        <p:grpSpPr>
          <a:xfrm>
            <a:off x="7675775" y="3440538"/>
            <a:ext cx="353700" cy="311100"/>
            <a:chOff x="4861500" y="1296113"/>
            <a:chExt cx="353700" cy="311100"/>
          </a:xfrm>
        </p:grpSpPr>
        <p:sp>
          <p:nvSpPr>
            <p:cNvPr id="427" name="Google Shape;427;p48"/>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8"/>
            <p:cNvSpPr txBox="1"/>
            <p:nvPr/>
          </p:nvSpPr>
          <p:spPr>
            <a:xfrm>
              <a:off x="4861500" y="1374425"/>
              <a:ext cx="3537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Part</a:t>
              </a:r>
              <a:endParaRPr sz="700">
                <a:latin typeface="Open Sans"/>
                <a:ea typeface="Open Sans"/>
                <a:cs typeface="Open Sans"/>
                <a:sym typeface="Open Sans"/>
              </a:endParaRPr>
            </a:p>
          </p:txBody>
        </p:sp>
      </p:grpSp>
      <p:grpSp>
        <p:nvGrpSpPr>
          <p:cNvPr id="429" name="Google Shape;429;p48"/>
          <p:cNvGrpSpPr/>
          <p:nvPr/>
        </p:nvGrpSpPr>
        <p:grpSpPr>
          <a:xfrm>
            <a:off x="7675775" y="2881313"/>
            <a:ext cx="353700" cy="311100"/>
            <a:chOff x="4861500" y="1296113"/>
            <a:chExt cx="353700" cy="311100"/>
          </a:xfrm>
        </p:grpSpPr>
        <p:sp>
          <p:nvSpPr>
            <p:cNvPr id="430" name="Google Shape;430;p48"/>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8"/>
            <p:cNvSpPr txBox="1"/>
            <p:nvPr/>
          </p:nvSpPr>
          <p:spPr>
            <a:xfrm>
              <a:off x="4861500" y="1374425"/>
              <a:ext cx="3537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Part</a:t>
              </a:r>
              <a:endParaRPr sz="700">
                <a:latin typeface="Open Sans"/>
                <a:ea typeface="Open Sans"/>
                <a:cs typeface="Open Sans"/>
                <a:sym typeface="Open Sans"/>
              </a:endParaRPr>
            </a:p>
          </p:txBody>
        </p:sp>
      </p:grpSp>
      <p:grpSp>
        <p:nvGrpSpPr>
          <p:cNvPr id="432" name="Google Shape;432;p48"/>
          <p:cNvGrpSpPr/>
          <p:nvPr/>
        </p:nvGrpSpPr>
        <p:grpSpPr>
          <a:xfrm>
            <a:off x="7675775" y="2345638"/>
            <a:ext cx="353700" cy="311100"/>
            <a:chOff x="4861500" y="1296113"/>
            <a:chExt cx="353700" cy="311100"/>
          </a:xfrm>
        </p:grpSpPr>
        <p:sp>
          <p:nvSpPr>
            <p:cNvPr id="433" name="Google Shape;433;p48"/>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8"/>
            <p:cNvSpPr txBox="1"/>
            <p:nvPr/>
          </p:nvSpPr>
          <p:spPr>
            <a:xfrm>
              <a:off x="4861500" y="1374425"/>
              <a:ext cx="3537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Part</a:t>
              </a:r>
              <a:endParaRPr sz="700">
                <a:latin typeface="Open Sans"/>
                <a:ea typeface="Open Sans"/>
                <a:cs typeface="Open Sans"/>
                <a:sym typeface="Open Sans"/>
              </a:endParaRPr>
            </a:p>
          </p:txBody>
        </p:sp>
      </p:grpSp>
      <p:grpSp>
        <p:nvGrpSpPr>
          <p:cNvPr id="435" name="Google Shape;435;p48"/>
          <p:cNvGrpSpPr/>
          <p:nvPr/>
        </p:nvGrpSpPr>
        <p:grpSpPr>
          <a:xfrm>
            <a:off x="7675775" y="1848263"/>
            <a:ext cx="353700" cy="311100"/>
            <a:chOff x="4861500" y="1296113"/>
            <a:chExt cx="353700" cy="311100"/>
          </a:xfrm>
        </p:grpSpPr>
        <p:sp>
          <p:nvSpPr>
            <p:cNvPr id="436" name="Google Shape;436;p48"/>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8"/>
            <p:cNvSpPr txBox="1"/>
            <p:nvPr/>
          </p:nvSpPr>
          <p:spPr>
            <a:xfrm>
              <a:off x="4861500" y="1374425"/>
              <a:ext cx="3537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Part</a:t>
              </a:r>
              <a:endParaRPr sz="700">
                <a:latin typeface="Open Sans"/>
                <a:ea typeface="Open Sans"/>
                <a:cs typeface="Open Sans"/>
                <a:sym typeface="Open Sans"/>
              </a:endParaRPr>
            </a:p>
          </p:txBody>
        </p:sp>
      </p:grpSp>
      <p:grpSp>
        <p:nvGrpSpPr>
          <p:cNvPr id="438" name="Google Shape;438;p48"/>
          <p:cNvGrpSpPr/>
          <p:nvPr/>
        </p:nvGrpSpPr>
        <p:grpSpPr>
          <a:xfrm>
            <a:off x="7675775" y="4053288"/>
            <a:ext cx="353700" cy="311100"/>
            <a:chOff x="4861500" y="1296113"/>
            <a:chExt cx="353700" cy="311100"/>
          </a:xfrm>
        </p:grpSpPr>
        <p:sp>
          <p:nvSpPr>
            <p:cNvPr id="439" name="Google Shape;439;p48"/>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8"/>
            <p:cNvSpPr txBox="1"/>
            <p:nvPr/>
          </p:nvSpPr>
          <p:spPr>
            <a:xfrm>
              <a:off x="4861500" y="1374425"/>
              <a:ext cx="3537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Part</a:t>
              </a:r>
              <a:endParaRPr sz="700">
                <a:latin typeface="Open Sans"/>
                <a:ea typeface="Open Sans"/>
                <a:cs typeface="Open Sans"/>
                <a:sym typeface="Open Sans"/>
              </a:endParaRPr>
            </a:p>
          </p:txBody>
        </p:sp>
      </p:grpSp>
    </p:spTree>
    <p:extLst>
      <p:ext uri="{BB962C8B-B14F-4D97-AF65-F5344CB8AC3E}">
        <p14:creationId xmlns:p14="http://schemas.microsoft.com/office/powerpoint/2010/main" val="2653912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49"/>
          <p:cNvPicPr preferRelativeResize="0"/>
          <p:nvPr/>
        </p:nvPicPr>
        <p:blipFill>
          <a:blip r:embed="rId3">
            <a:alphaModFix/>
          </a:blip>
          <a:stretch>
            <a:fillRect/>
          </a:stretch>
        </p:blipFill>
        <p:spPr>
          <a:xfrm>
            <a:off x="1527350" y="1291350"/>
            <a:ext cx="7555401" cy="3732175"/>
          </a:xfrm>
          <a:prstGeom prst="rect">
            <a:avLst/>
          </a:prstGeom>
          <a:noFill/>
          <a:ln>
            <a:noFill/>
          </a:ln>
        </p:spPr>
      </p:pic>
      <p:sp>
        <p:nvSpPr>
          <p:cNvPr id="447" name="Google Shape;447;p49"/>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49</a:t>
            </a:fld>
            <a:endParaRPr/>
          </a:p>
        </p:txBody>
      </p:sp>
      <p:sp>
        <p:nvSpPr>
          <p:cNvPr id="448" name="Google Shape;448;p49"/>
          <p:cNvSpPr txBox="1">
            <a:spLocks noGrp="1"/>
          </p:cNvSpPr>
          <p:nvPr>
            <p:ph type="title"/>
          </p:nvPr>
        </p:nvSpPr>
        <p:spPr>
          <a:xfrm>
            <a:off x="480599" y="-47175"/>
            <a:ext cx="8928300" cy="8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Testing the model</a:t>
            </a:r>
            <a:endParaRPr/>
          </a:p>
        </p:txBody>
      </p:sp>
      <p:sp>
        <p:nvSpPr>
          <p:cNvPr id="449" name="Google Shape;449;p49"/>
          <p:cNvSpPr txBox="1"/>
          <p:nvPr/>
        </p:nvSpPr>
        <p:spPr>
          <a:xfrm>
            <a:off x="262900" y="737500"/>
            <a:ext cx="3777600" cy="288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434343"/>
                </a:solidFill>
              </a:rPr>
              <a:t>Do we have enough parts to make 100x Deluxe wood table 60"?</a:t>
            </a:r>
            <a:endParaRPr sz="1800">
              <a:solidFill>
                <a:srgbClr val="434343"/>
              </a:solidFill>
            </a:endParaRPr>
          </a:p>
        </p:txBody>
      </p:sp>
      <p:sp>
        <p:nvSpPr>
          <p:cNvPr id="450" name="Google Shape;450;p49"/>
          <p:cNvSpPr txBox="1"/>
          <p:nvPr/>
        </p:nvSpPr>
        <p:spPr>
          <a:xfrm>
            <a:off x="2114075" y="4515625"/>
            <a:ext cx="935700" cy="4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lt2"/>
                </a:solidFill>
                <a:latin typeface="Open Sans"/>
                <a:ea typeface="Open Sans"/>
                <a:cs typeface="Open Sans"/>
                <a:sym typeface="Open Sans"/>
              </a:rPr>
              <a:t>X 100</a:t>
            </a:r>
            <a:endParaRPr sz="1800" b="1">
              <a:solidFill>
                <a:schemeClr val="lt2"/>
              </a:solidFill>
              <a:latin typeface="Open Sans"/>
              <a:ea typeface="Open Sans"/>
              <a:cs typeface="Open Sans"/>
              <a:sym typeface="Open Sans"/>
            </a:endParaRPr>
          </a:p>
        </p:txBody>
      </p:sp>
      <p:cxnSp>
        <p:nvCxnSpPr>
          <p:cNvPr id="451" name="Google Shape;451;p49"/>
          <p:cNvCxnSpPr/>
          <p:nvPr/>
        </p:nvCxnSpPr>
        <p:spPr>
          <a:xfrm rot="10800000" flipH="1">
            <a:off x="3436575" y="3154425"/>
            <a:ext cx="2108100" cy="852300"/>
          </a:xfrm>
          <a:prstGeom prst="straightConnector1">
            <a:avLst/>
          </a:prstGeom>
          <a:noFill/>
          <a:ln w="28575" cap="flat" cmpd="sng">
            <a:solidFill>
              <a:schemeClr val="accent5"/>
            </a:solidFill>
            <a:prstDash val="solid"/>
            <a:round/>
            <a:headEnd type="none" w="med" len="med"/>
            <a:tailEnd type="stealth" w="med" len="med"/>
          </a:ln>
        </p:spPr>
      </p:cxnSp>
      <p:sp>
        <p:nvSpPr>
          <p:cNvPr id="452" name="Google Shape;452;p49"/>
          <p:cNvSpPr/>
          <p:nvPr/>
        </p:nvSpPr>
        <p:spPr>
          <a:xfrm>
            <a:off x="4889888" y="3667813"/>
            <a:ext cx="138300" cy="1383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49"/>
          <p:cNvGrpSpPr/>
          <p:nvPr/>
        </p:nvGrpSpPr>
        <p:grpSpPr>
          <a:xfrm>
            <a:off x="2944550" y="3878388"/>
            <a:ext cx="530100" cy="426600"/>
            <a:chOff x="2947275" y="1416050"/>
            <a:chExt cx="530100" cy="426600"/>
          </a:xfrm>
        </p:grpSpPr>
        <p:sp>
          <p:nvSpPr>
            <p:cNvPr id="454" name="Google Shape;454;p49"/>
            <p:cNvSpPr/>
            <p:nvPr/>
          </p:nvSpPr>
          <p:spPr>
            <a:xfrm>
              <a:off x="2997975" y="1416050"/>
              <a:ext cx="428700" cy="426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700">
                <a:latin typeface="Open Sans"/>
                <a:ea typeface="Open Sans"/>
                <a:cs typeface="Open Sans"/>
                <a:sym typeface="Open Sans"/>
              </a:endParaRPr>
            </a:p>
          </p:txBody>
        </p:sp>
        <p:sp>
          <p:nvSpPr>
            <p:cNvPr id="455" name="Google Shape;455;p49"/>
            <p:cNvSpPr txBox="1"/>
            <p:nvPr/>
          </p:nvSpPr>
          <p:spPr>
            <a:xfrm>
              <a:off x="2947275" y="1501250"/>
              <a:ext cx="530100" cy="2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Product</a:t>
              </a:r>
              <a:endParaRPr sz="700">
                <a:latin typeface="Open Sans"/>
                <a:ea typeface="Open Sans"/>
                <a:cs typeface="Open Sans"/>
                <a:sym typeface="Open Sans"/>
              </a:endParaRPr>
            </a:p>
          </p:txBody>
        </p:sp>
      </p:grpSp>
      <p:grpSp>
        <p:nvGrpSpPr>
          <p:cNvPr id="456" name="Google Shape;456;p49"/>
          <p:cNvGrpSpPr/>
          <p:nvPr/>
        </p:nvGrpSpPr>
        <p:grpSpPr>
          <a:xfrm>
            <a:off x="5532875" y="2771850"/>
            <a:ext cx="530100" cy="518100"/>
            <a:chOff x="5945025" y="2388900"/>
            <a:chExt cx="530100" cy="518100"/>
          </a:xfrm>
        </p:grpSpPr>
        <p:sp>
          <p:nvSpPr>
            <p:cNvPr id="457" name="Google Shape;457;p49"/>
            <p:cNvSpPr/>
            <p:nvPr/>
          </p:nvSpPr>
          <p:spPr>
            <a:xfrm>
              <a:off x="5945025" y="2388900"/>
              <a:ext cx="530100" cy="518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9"/>
            <p:cNvSpPr txBox="1"/>
            <p:nvPr/>
          </p:nvSpPr>
          <p:spPr>
            <a:xfrm>
              <a:off x="5995725" y="2570700"/>
              <a:ext cx="4287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Part</a:t>
              </a:r>
              <a:endParaRPr sz="700">
                <a:latin typeface="Open Sans"/>
                <a:ea typeface="Open Sans"/>
                <a:cs typeface="Open Sans"/>
                <a:sym typeface="Open Sans"/>
              </a:endParaRPr>
            </a:p>
          </p:txBody>
        </p:sp>
      </p:grpSp>
      <p:grpSp>
        <p:nvGrpSpPr>
          <p:cNvPr id="459" name="Google Shape;459;p49"/>
          <p:cNvGrpSpPr/>
          <p:nvPr/>
        </p:nvGrpSpPr>
        <p:grpSpPr>
          <a:xfrm>
            <a:off x="7675613" y="1845975"/>
            <a:ext cx="353700" cy="311100"/>
            <a:chOff x="4861500" y="1296113"/>
            <a:chExt cx="353700" cy="311100"/>
          </a:xfrm>
        </p:grpSpPr>
        <p:sp>
          <p:nvSpPr>
            <p:cNvPr id="460" name="Google Shape;460;p49"/>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9"/>
            <p:cNvSpPr txBox="1"/>
            <p:nvPr/>
          </p:nvSpPr>
          <p:spPr>
            <a:xfrm>
              <a:off x="4861500" y="1374425"/>
              <a:ext cx="3537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Part</a:t>
              </a:r>
              <a:endParaRPr sz="700">
                <a:latin typeface="Open Sans"/>
                <a:ea typeface="Open Sans"/>
                <a:cs typeface="Open Sans"/>
                <a:sym typeface="Open Sans"/>
              </a:endParaRPr>
            </a:p>
          </p:txBody>
        </p:sp>
      </p:grpSp>
      <p:cxnSp>
        <p:nvCxnSpPr>
          <p:cNvPr id="462" name="Google Shape;462;p49"/>
          <p:cNvCxnSpPr/>
          <p:nvPr/>
        </p:nvCxnSpPr>
        <p:spPr>
          <a:xfrm rot="10800000" flipH="1">
            <a:off x="3469900" y="4090950"/>
            <a:ext cx="1390200" cy="1500"/>
          </a:xfrm>
          <a:prstGeom prst="straightConnector1">
            <a:avLst/>
          </a:prstGeom>
          <a:noFill/>
          <a:ln w="28575" cap="flat" cmpd="sng">
            <a:solidFill>
              <a:schemeClr val="accent5"/>
            </a:solidFill>
            <a:prstDash val="solid"/>
            <a:round/>
            <a:headEnd type="none" w="med" len="med"/>
            <a:tailEnd type="stealth" w="med" len="med"/>
          </a:ln>
        </p:spPr>
      </p:cxnSp>
      <p:cxnSp>
        <p:nvCxnSpPr>
          <p:cNvPr id="463" name="Google Shape;463;p49"/>
          <p:cNvCxnSpPr/>
          <p:nvPr/>
        </p:nvCxnSpPr>
        <p:spPr>
          <a:xfrm>
            <a:off x="3469900" y="4140075"/>
            <a:ext cx="1390200" cy="279300"/>
          </a:xfrm>
          <a:prstGeom prst="straightConnector1">
            <a:avLst/>
          </a:prstGeom>
          <a:noFill/>
          <a:ln w="28575" cap="flat" cmpd="sng">
            <a:solidFill>
              <a:schemeClr val="accent5"/>
            </a:solidFill>
            <a:prstDash val="solid"/>
            <a:round/>
            <a:headEnd type="none" w="med" len="med"/>
            <a:tailEnd type="stealth" w="med" len="med"/>
          </a:ln>
        </p:spPr>
      </p:cxnSp>
      <p:cxnSp>
        <p:nvCxnSpPr>
          <p:cNvPr id="464" name="Google Shape;464;p49"/>
          <p:cNvCxnSpPr/>
          <p:nvPr/>
        </p:nvCxnSpPr>
        <p:spPr>
          <a:xfrm>
            <a:off x="3446113" y="4187700"/>
            <a:ext cx="1418700" cy="560400"/>
          </a:xfrm>
          <a:prstGeom prst="straightConnector1">
            <a:avLst/>
          </a:prstGeom>
          <a:noFill/>
          <a:ln w="28575" cap="flat" cmpd="sng">
            <a:solidFill>
              <a:schemeClr val="accent5"/>
            </a:solidFill>
            <a:prstDash val="solid"/>
            <a:round/>
            <a:headEnd type="none" w="med" len="med"/>
            <a:tailEnd type="stealth" w="med" len="med"/>
          </a:ln>
        </p:spPr>
      </p:cxnSp>
      <p:cxnSp>
        <p:nvCxnSpPr>
          <p:cNvPr id="465" name="Google Shape;465;p49"/>
          <p:cNvCxnSpPr/>
          <p:nvPr/>
        </p:nvCxnSpPr>
        <p:spPr>
          <a:xfrm rot="10800000" flipH="1">
            <a:off x="6060725" y="2102825"/>
            <a:ext cx="1614900" cy="813300"/>
          </a:xfrm>
          <a:prstGeom prst="straightConnector1">
            <a:avLst/>
          </a:prstGeom>
          <a:noFill/>
          <a:ln w="28575" cap="flat" cmpd="sng">
            <a:solidFill>
              <a:schemeClr val="accent5"/>
            </a:solidFill>
            <a:prstDash val="solid"/>
            <a:round/>
            <a:headEnd type="none" w="med" len="med"/>
            <a:tailEnd type="stealth" w="med" len="med"/>
          </a:ln>
        </p:spPr>
      </p:cxnSp>
      <p:cxnSp>
        <p:nvCxnSpPr>
          <p:cNvPr id="466" name="Google Shape;466;p49"/>
          <p:cNvCxnSpPr/>
          <p:nvPr/>
        </p:nvCxnSpPr>
        <p:spPr>
          <a:xfrm rot="10800000" flipH="1">
            <a:off x="6089288" y="2555113"/>
            <a:ext cx="1567500" cy="413400"/>
          </a:xfrm>
          <a:prstGeom prst="straightConnector1">
            <a:avLst/>
          </a:prstGeom>
          <a:noFill/>
          <a:ln w="28575" cap="flat" cmpd="sng">
            <a:solidFill>
              <a:schemeClr val="accent5"/>
            </a:solidFill>
            <a:prstDash val="solid"/>
            <a:round/>
            <a:headEnd type="none" w="med" len="med"/>
            <a:tailEnd type="stealth" w="med" len="med"/>
          </a:ln>
        </p:spPr>
      </p:cxnSp>
      <p:cxnSp>
        <p:nvCxnSpPr>
          <p:cNvPr id="467" name="Google Shape;467;p49"/>
          <p:cNvCxnSpPr/>
          <p:nvPr/>
        </p:nvCxnSpPr>
        <p:spPr>
          <a:xfrm>
            <a:off x="6094063" y="3030438"/>
            <a:ext cx="1553100" cy="900"/>
          </a:xfrm>
          <a:prstGeom prst="straightConnector1">
            <a:avLst/>
          </a:prstGeom>
          <a:noFill/>
          <a:ln w="28575" cap="flat" cmpd="sng">
            <a:solidFill>
              <a:schemeClr val="accent5"/>
            </a:solidFill>
            <a:prstDash val="solid"/>
            <a:round/>
            <a:headEnd type="none" w="med" len="med"/>
            <a:tailEnd type="stealth" w="med" len="med"/>
          </a:ln>
        </p:spPr>
      </p:cxnSp>
      <p:cxnSp>
        <p:nvCxnSpPr>
          <p:cNvPr id="468" name="Google Shape;468;p49"/>
          <p:cNvCxnSpPr/>
          <p:nvPr/>
        </p:nvCxnSpPr>
        <p:spPr>
          <a:xfrm>
            <a:off x="6070250" y="3116150"/>
            <a:ext cx="1596000" cy="444000"/>
          </a:xfrm>
          <a:prstGeom prst="straightConnector1">
            <a:avLst/>
          </a:prstGeom>
          <a:noFill/>
          <a:ln w="28575" cap="flat" cmpd="sng">
            <a:solidFill>
              <a:schemeClr val="accent5"/>
            </a:solidFill>
            <a:prstDash val="solid"/>
            <a:round/>
            <a:headEnd type="none" w="med" len="med"/>
            <a:tailEnd type="stealth" w="med" len="med"/>
          </a:ln>
        </p:spPr>
      </p:cxnSp>
      <p:cxnSp>
        <p:nvCxnSpPr>
          <p:cNvPr id="469" name="Google Shape;469;p49"/>
          <p:cNvCxnSpPr/>
          <p:nvPr/>
        </p:nvCxnSpPr>
        <p:spPr>
          <a:xfrm>
            <a:off x="6065488" y="3178375"/>
            <a:ext cx="1596000" cy="934200"/>
          </a:xfrm>
          <a:prstGeom prst="straightConnector1">
            <a:avLst/>
          </a:prstGeom>
          <a:noFill/>
          <a:ln w="28575" cap="flat" cmpd="sng">
            <a:solidFill>
              <a:schemeClr val="accent5"/>
            </a:solidFill>
            <a:prstDash val="solid"/>
            <a:round/>
            <a:headEnd type="none" w="med" len="med"/>
            <a:tailEnd type="stealth" w="med" len="med"/>
          </a:ln>
        </p:spPr>
      </p:cxnSp>
      <p:grpSp>
        <p:nvGrpSpPr>
          <p:cNvPr id="470" name="Google Shape;470;p49"/>
          <p:cNvGrpSpPr/>
          <p:nvPr/>
        </p:nvGrpSpPr>
        <p:grpSpPr>
          <a:xfrm>
            <a:off x="7675613" y="2353925"/>
            <a:ext cx="353700" cy="311100"/>
            <a:chOff x="4861500" y="1296113"/>
            <a:chExt cx="353700" cy="311100"/>
          </a:xfrm>
        </p:grpSpPr>
        <p:sp>
          <p:nvSpPr>
            <p:cNvPr id="471" name="Google Shape;471;p49"/>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9"/>
            <p:cNvSpPr txBox="1"/>
            <p:nvPr/>
          </p:nvSpPr>
          <p:spPr>
            <a:xfrm>
              <a:off x="4861500" y="1374425"/>
              <a:ext cx="3537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Part</a:t>
              </a:r>
              <a:endParaRPr sz="700">
                <a:latin typeface="Open Sans"/>
                <a:ea typeface="Open Sans"/>
                <a:cs typeface="Open Sans"/>
                <a:sym typeface="Open Sans"/>
              </a:endParaRPr>
            </a:p>
          </p:txBody>
        </p:sp>
      </p:grpSp>
      <p:grpSp>
        <p:nvGrpSpPr>
          <p:cNvPr id="473" name="Google Shape;473;p49"/>
          <p:cNvGrpSpPr/>
          <p:nvPr/>
        </p:nvGrpSpPr>
        <p:grpSpPr>
          <a:xfrm>
            <a:off x="7673513" y="2875350"/>
            <a:ext cx="353700" cy="311100"/>
            <a:chOff x="4861500" y="1296113"/>
            <a:chExt cx="353700" cy="311100"/>
          </a:xfrm>
        </p:grpSpPr>
        <p:sp>
          <p:nvSpPr>
            <p:cNvPr id="474" name="Google Shape;474;p49"/>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9"/>
            <p:cNvSpPr txBox="1"/>
            <p:nvPr/>
          </p:nvSpPr>
          <p:spPr>
            <a:xfrm>
              <a:off x="4861500" y="1374425"/>
              <a:ext cx="3537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Part</a:t>
              </a:r>
              <a:endParaRPr sz="700">
                <a:latin typeface="Open Sans"/>
                <a:ea typeface="Open Sans"/>
                <a:cs typeface="Open Sans"/>
                <a:sym typeface="Open Sans"/>
              </a:endParaRPr>
            </a:p>
          </p:txBody>
        </p:sp>
      </p:grpSp>
      <p:grpSp>
        <p:nvGrpSpPr>
          <p:cNvPr id="476" name="Google Shape;476;p49"/>
          <p:cNvGrpSpPr/>
          <p:nvPr/>
        </p:nvGrpSpPr>
        <p:grpSpPr>
          <a:xfrm>
            <a:off x="7673513" y="3456375"/>
            <a:ext cx="353700" cy="311100"/>
            <a:chOff x="4861500" y="1296113"/>
            <a:chExt cx="353700" cy="311100"/>
          </a:xfrm>
        </p:grpSpPr>
        <p:sp>
          <p:nvSpPr>
            <p:cNvPr id="477" name="Google Shape;477;p49"/>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9"/>
            <p:cNvSpPr txBox="1"/>
            <p:nvPr/>
          </p:nvSpPr>
          <p:spPr>
            <a:xfrm>
              <a:off x="4861500" y="1374425"/>
              <a:ext cx="3537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Part</a:t>
              </a:r>
              <a:endParaRPr sz="700">
                <a:latin typeface="Open Sans"/>
                <a:ea typeface="Open Sans"/>
                <a:cs typeface="Open Sans"/>
                <a:sym typeface="Open Sans"/>
              </a:endParaRPr>
            </a:p>
          </p:txBody>
        </p:sp>
      </p:grpSp>
      <p:grpSp>
        <p:nvGrpSpPr>
          <p:cNvPr id="479" name="Google Shape;479;p49"/>
          <p:cNvGrpSpPr/>
          <p:nvPr/>
        </p:nvGrpSpPr>
        <p:grpSpPr>
          <a:xfrm>
            <a:off x="7675613" y="4046925"/>
            <a:ext cx="353700" cy="311100"/>
            <a:chOff x="4861500" y="1296113"/>
            <a:chExt cx="353700" cy="311100"/>
          </a:xfrm>
        </p:grpSpPr>
        <p:sp>
          <p:nvSpPr>
            <p:cNvPr id="480" name="Google Shape;480;p49"/>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9"/>
            <p:cNvSpPr txBox="1"/>
            <p:nvPr/>
          </p:nvSpPr>
          <p:spPr>
            <a:xfrm>
              <a:off x="4861500" y="1374425"/>
              <a:ext cx="3537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Part</a:t>
              </a:r>
              <a:endParaRPr sz="700">
                <a:latin typeface="Open Sans"/>
                <a:ea typeface="Open Sans"/>
                <a:cs typeface="Open Sans"/>
                <a:sym typeface="Open Sans"/>
              </a:endParaRPr>
            </a:p>
          </p:txBody>
        </p:sp>
      </p:grpSp>
    </p:spTree>
    <p:extLst>
      <p:ext uri="{BB962C8B-B14F-4D97-AF65-F5344CB8AC3E}">
        <p14:creationId xmlns:p14="http://schemas.microsoft.com/office/powerpoint/2010/main" val="117718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3" name="Google Shape;153;p22"/>
          <p:cNvSpPr txBox="1">
            <a:spLocks noGrp="1"/>
          </p:cNvSpPr>
          <p:nvPr>
            <p:ph type="sldNum" idx="12"/>
          </p:nvPr>
        </p:nvSpPr>
        <p:spPr/>
        <p:txBody>
          <a:bodyPr/>
          <a:lstStyle/>
          <a:p>
            <a:pPr lvl="0"/>
            <a:fld id="{00000000-1234-1234-1234-123412341234}" type="slidenum">
              <a:rPr lang="en-US"/>
              <a:pPr lvl="0"/>
              <a:t>5</a:t>
            </a:fld>
            <a:endParaRPr lang="en-US"/>
          </a:p>
        </p:txBody>
      </p:sp>
      <p:sp>
        <p:nvSpPr>
          <p:cNvPr id="150" name="Google Shape;150;p22"/>
          <p:cNvSpPr txBox="1">
            <a:spLocks noGrp="1"/>
          </p:cNvSpPr>
          <p:nvPr>
            <p:ph type="title"/>
          </p:nvPr>
        </p:nvSpPr>
        <p:spPr/>
        <p:txBody>
          <a:bodyPr/>
          <a:lstStyle/>
          <a:p>
            <a:pPr lvl="0"/>
            <a:r>
              <a:rPr lang="en-US"/>
              <a:t>Our Plan for Today</a:t>
            </a:r>
          </a:p>
        </p:txBody>
      </p:sp>
      <p:sp>
        <p:nvSpPr>
          <p:cNvPr id="151" name="Google Shape;151;p22"/>
          <p:cNvSpPr txBox="1">
            <a:spLocks noGrp="1"/>
          </p:cNvSpPr>
          <p:nvPr>
            <p:ph type="body" idx="13"/>
          </p:nvPr>
        </p:nvSpPr>
        <p:spPr/>
        <p:txBody>
          <a:bodyPr/>
          <a:lstStyle/>
          <a:p>
            <a:pPr lvl="0"/>
            <a:r>
              <a:rPr lang="en-US" sz="2000" dirty="0"/>
              <a:t>Agenda</a:t>
            </a:r>
          </a:p>
          <a:p>
            <a:pPr lvl="1"/>
            <a:r>
              <a:rPr lang="en-US" sz="1600" dirty="0"/>
              <a:t>Introduction and Recap of Neo4j 	Introduction class on April 21st</a:t>
            </a:r>
          </a:p>
          <a:p>
            <a:pPr lvl="1"/>
            <a:r>
              <a:rPr lang="en-US" sz="1600" dirty="0"/>
              <a:t>Building the Initial Model</a:t>
            </a:r>
          </a:p>
          <a:p>
            <a:pPr lvl="1"/>
            <a:r>
              <a:rPr lang="en-US" sz="1600" dirty="0"/>
              <a:t>Graph Modeling Core Principles</a:t>
            </a:r>
          </a:p>
          <a:p>
            <a:pPr lvl="1"/>
            <a:r>
              <a:rPr lang="en-US" sz="1600" dirty="0"/>
              <a:t>Common Graph Structures</a:t>
            </a:r>
          </a:p>
          <a:p>
            <a:pPr lvl="1"/>
            <a:r>
              <a:rPr lang="en-US" sz="1600" dirty="0"/>
              <a:t>Refactoring &amp; Evolving a Data Model</a:t>
            </a:r>
          </a:p>
          <a:p>
            <a:pPr lvl="1"/>
            <a:r>
              <a:rPr lang="en-US" sz="1600" dirty="0"/>
              <a:t>Implementing Your First Model</a:t>
            </a:r>
          </a:p>
          <a:p>
            <a:pPr lvl="1"/>
            <a:r>
              <a:rPr lang="en-US" sz="1600" dirty="0"/>
              <a:t>Importing Bulk Data</a:t>
            </a:r>
          </a:p>
          <a:p>
            <a:pPr lvl="1"/>
            <a:r>
              <a:rPr lang="en-US" sz="1600" dirty="0"/>
              <a:t>Implementing a Refactor</a:t>
            </a:r>
          </a:p>
          <a:p>
            <a:pPr marL="137160" lvl="1" indent="0">
              <a:buNone/>
            </a:pPr>
            <a:endParaRPr lang="en-US" sz="1700" dirty="0"/>
          </a:p>
          <a:p>
            <a:pPr marL="137160" lvl="1" indent="0">
              <a:buNone/>
            </a:pPr>
            <a:endParaRPr lang="en-US" sz="1600" dirty="0"/>
          </a:p>
        </p:txBody>
      </p:sp>
      <p:sp>
        <p:nvSpPr>
          <p:cNvPr id="152" name="Google Shape;152;p22"/>
          <p:cNvSpPr txBox="1">
            <a:spLocks noGrp="1"/>
          </p:cNvSpPr>
          <p:nvPr>
            <p:ph type="body" idx="14"/>
          </p:nvPr>
        </p:nvSpPr>
        <p:spPr/>
        <p:txBody>
          <a:bodyPr/>
          <a:lstStyle/>
          <a:p>
            <a:pPr lvl="0"/>
            <a:r>
              <a:rPr lang="en-US" sz="2000" dirty="0"/>
              <a:t>Objectives &amp; Outcomes</a:t>
            </a:r>
          </a:p>
          <a:p>
            <a:pPr lvl="1"/>
            <a:r>
              <a:rPr lang="en-US" sz="1600" dirty="0"/>
              <a:t>Install and run Neo4j locally</a:t>
            </a:r>
          </a:p>
          <a:p>
            <a:pPr lvl="1"/>
            <a:r>
              <a:rPr lang="en-US" sz="1600" dirty="0"/>
              <a:t>Core Modeling Principles and Graph Structures</a:t>
            </a:r>
          </a:p>
          <a:p>
            <a:pPr lvl="1"/>
            <a:r>
              <a:rPr lang="en-US" sz="1600" dirty="0"/>
              <a:t>Refactoring &amp; Evolving a Data Model</a:t>
            </a:r>
            <a:endParaRPr lang="en-US" sz="1400" dirty="0"/>
          </a:p>
          <a:p>
            <a:pPr lvl="1"/>
            <a:r>
              <a:rPr lang="en-US" sz="1600" dirty="0"/>
              <a:t>Know where to go next..</a:t>
            </a:r>
          </a:p>
          <a:p>
            <a:pPr lvl="1"/>
            <a:endParaRPr lang="en-US" sz="1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487" name="Google Shape;487;p50"/>
          <p:cNvPicPr preferRelativeResize="0"/>
          <p:nvPr/>
        </p:nvPicPr>
        <p:blipFill>
          <a:blip r:embed="rId3">
            <a:alphaModFix/>
          </a:blip>
          <a:stretch>
            <a:fillRect/>
          </a:stretch>
        </p:blipFill>
        <p:spPr>
          <a:xfrm>
            <a:off x="1527350" y="1291350"/>
            <a:ext cx="7555401" cy="3732175"/>
          </a:xfrm>
          <a:prstGeom prst="rect">
            <a:avLst/>
          </a:prstGeom>
          <a:noFill/>
          <a:ln>
            <a:noFill/>
          </a:ln>
        </p:spPr>
      </p:pic>
      <p:sp>
        <p:nvSpPr>
          <p:cNvPr id="488" name="Google Shape;488;p50"/>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50</a:t>
            </a:fld>
            <a:endParaRPr/>
          </a:p>
        </p:txBody>
      </p:sp>
      <p:sp>
        <p:nvSpPr>
          <p:cNvPr id="489" name="Google Shape;489;p50"/>
          <p:cNvSpPr txBox="1">
            <a:spLocks noGrp="1"/>
          </p:cNvSpPr>
          <p:nvPr>
            <p:ph type="title"/>
          </p:nvPr>
        </p:nvSpPr>
        <p:spPr>
          <a:xfrm>
            <a:off x="480599" y="-47175"/>
            <a:ext cx="8928300" cy="8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Testing the model</a:t>
            </a:r>
            <a:endParaRPr/>
          </a:p>
        </p:txBody>
      </p:sp>
      <p:sp>
        <p:nvSpPr>
          <p:cNvPr id="490" name="Google Shape;490;p50"/>
          <p:cNvSpPr txBox="1"/>
          <p:nvPr/>
        </p:nvSpPr>
        <p:spPr>
          <a:xfrm>
            <a:off x="480600" y="810225"/>
            <a:ext cx="4015200" cy="4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434343"/>
                </a:solidFill>
              </a:rPr>
              <a:t>What products require a table brace?</a:t>
            </a:r>
            <a:endParaRPr sz="1800">
              <a:solidFill>
                <a:srgbClr val="434343"/>
              </a:solidFill>
            </a:endParaRPr>
          </a:p>
        </p:txBody>
      </p:sp>
      <p:cxnSp>
        <p:nvCxnSpPr>
          <p:cNvPr id="491" name="Google Shape;491;p50"/>
          <p:cNvCxnSpPr/>
          <p:nvPr/>
        </p:nvCxnSpPr>
        <p:spPr>
          <a:xfrm rot="10800000">
            <a:off x="3471950" y="3422250"/>
            <a:ext cx="1414500" cy="939900"/>
          </a:xfrm>
          <a:prstGeom prst="straightConnector1">
            <a:avLst/>
          </a:prstGeom>
          <a:noFill/>
          <a:ln w="28575" cap="flat" cmpd="sng">
            <a:solidFill>
              <a:schemeClr val="accent5"/>
            </a:solidFill>
            <a:prstDash val="solid"/>
            <a:round/>
            <a:headEnd type="none" w="med" len="med"/>
            <a:tailEnd type="stealth" w="med" len="med"/>
          </a:ln>
        </p:spPr>
      </p:cxnSp>
      <p:grpSp>
        <p:nvGrpSpPr>
          <p:cNvPr id="492" name="Google Shape;492;p50"/>
          <p:cNvGrpSpPr/>
          <p:nvPr/>
        </p:nvGrpSpPr>
        <p:grpSpPr>
          <a:xfrm>
            <a:off x="2956138" y="3887913"/>
            <a:ext cx="530100" cy="426600"/>
            <a:chOff x="2947275" y="1416050"/>
            <a:chExt cx="530100" cy="426600"/>
          </a:xfrm>
        </p:grpSpPr>
        <p:sp>
          <p:nvSpPr>
            <p:cNvPr id="493" name="Google Shape;493;p50"/>
            <p:cNvSpPr/>
            <p:nvPr/>
          </p:nvSpPr>
          <p:spPr>
            <a:xfrm>
              <a:off x="2997975" y="1416050"/>
              <a:ext cx="428700" cy="426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700">
                <a:latin typeface="Open Sans"/>
                <a:ea typeface="Open Sans"/>
                <a:cs typeface="Open Sans"/>
                <a:sym typeface="Open Sans"/>
              </a:endParaRPr>
            </a:p>
          </p:txBody>
        </p:sp>
        <p:sp>
          <p:nvSpPr>
            <p:cNvPr id="494" name="Google Shape;494;p50"/>
            <p:cNvSpPr txBox="1"/>
            <p:nvPr/>
          </p:nvSpPr>
          <p:spPr>
            <a:xfrm>
              <a:off x="2947275" y="1501250"/>
              <a:ext cx="530100" cy="2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Product</a:t>
              </a:r>
              <a:endParaRPr sz="700">
                <a:latin typeface="Open Sans"/>
                <a:ea typeface="Open Sans"/>
                <a:cs typeface="Open Sans"/>
                <a:sym typeface="Open Sans"/>
              </a:endParaRPr>
            </a:p>
          </p:txBody>
        </p:sp>
      </p:grpSp>
      <p:grpSp>
        <p:nvGrpSpPr>
          <p:cNvPr id="495" name="Google Shape;495;p50"/>
          <p:cNvGrpSpPr/>
          <p:nvPr/>
        </p:nvGrpSpPr>
        <p:grpSpPr>
          <a:xfrm>
            <a:off x="4867563" y="4305000"/>
            <a:ext cx="353700" cy="311100"/>
            <a:chOff x="4861500" y="1296113"/>
            <a:chExt cx="353700" cy="311100"/>
          </a:xfrm>
        </p:grpSpPr>
        <p:sp>
          <p:nvSpPr>
            <p:cNvPr id="496" name="Google Shape;496;p50"/>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0"/>
            <p:cNvSpPr txBox="1"/>
            <p:nvPr/>
          </p:nvSpPr>
          <p:spPr>
            <a:xfrm>
              <a:off x="4861500" y="1374425"/>
              <a:ext cx="3537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Part</a:t>
              </a:r>
              <a:endParaRPr sz="700">
                <a:latin typeface="Open Sans"/>
                <a:ea typeface="Open Sans"/>
                <a:cs typeface="Open Sans"/>
                <a:sym typeface="Open Sans"/>
              </a:endParaRPr>
            </a:p>
          </p:txBody>
        </p:sp>
      </p:grpSp>
      <p:cxnSp>
        <p:nvCxnSpPr>
          <p:cNvPr id="498" name="Google Shape;498;p50"/>
          <p:cNvCxnSpPr/>
          <p:nvPr/>
        </p:nvCxnSpPr>
        <p:spPr>
          <a:xfrm rot="10800000">
            <a:off x="3505463" y="4155488"/>
            <a:ext cx="1352400" cy="278100"/>
          </a:xfrm>
          <a:prstGeom prst="straightConnector1">
            <a:avLst/>
          </a:prstGeom>
          <a:noFill/>
          <a:ln w="28575" cap="flat" cmpd="sng">
            <a:solidFill>
              <a:schemeClr val="accent5"/>
            </a:solidFill>
            <a:prstDash val="solid"/>
            <a:round/>
            <a:headEnd type="none" w="med" len="med"/>
            <a:tailEnd type="stealth" w="med" len="med"/>
          </a:ln>
        </p:spPr>
      </p:cxnSp>
    </p:spTree>
    <p:extLst>
      <p:ext uri="{BB962C8B-B14F-4D97-AF65-F5344CB8AC3E}">
        <p14:creationId xmlns:p14="http://schemas.microsoft.com/office/powerpoint/2010/main" val="2819445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p51"/>
          <p:cNvPicPr preferRelativeResize="0"/>
          <p:nvPr/>
        </p:nvPicPr>
        <p:blipFill>
          <a:blip r:embed="rId3">
            <a:alphaModFix/>
          </a:blip>
          <a:stretch>
            <a:fillRect/>
          </a:stretch>
        </p:blipFill>
        <p:spPr>
          <a:xfrm>
            <a:off x="1527350" y="1291350"/>
            <a:ext cx="7555401" cy="3732175"/>
          </a:xfrm>
          <a:prstGeom prst="rect">
            <a:avLst/>
          </a:prstGeom>
          <a:noFill/>
          <a:ln>
            <a:noFill/>
          </a:ln>
        </p:spPr>
      </p:pic>
      <p:sp>
        <p:nvSpPr>
          <p:cNvPr id="505" name="Google Shape;505;p51"/>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51</a:t>
            </a:fld>
            <a:endParaRPr/>
          </a:p>
        </p:txBody>
      </p:sp>
      <p:sp>
        <p:nvSpPr>
          <p:cNvPr id="506" name="Google Shape;506;p51"/>
          <p:cNvSpPr txBox="1">
            <a:spLocks noGrp="1"/>
          </p:cNvSpPr>
          <p:nvPr>
            <p:ph type="title"/>
          </p:nvPr>
        </p:nvSpPr>
        <p:spPr>
          <a:xfrm>
            <a:off x="480599" y="-47175"/>
            <a:ext cx="8928300" cy="8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Testing the model</a:t>
            </a:r>
            <a:endParaRPr/>
          </a:p>
        </p:txBody>
      </p:sp>
      <p:sp>
        <p:nvSpPr>
          <p:cNvPr id="507" name="Google Shape;507;p51"/>
          <p:cNvSpPr txBox="1"/>
          <p:nvPr/>
        </p:nvSpPr>
        <p:spPr>
          <a:xfrm>
            <a:off x="352650" y="731850"/>
            <a:ext cx="3552600" cy="7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434343"/>
                </a:solidFill>
              </a:rPr>
              <a:t>How much will the parts cost</a:t>
            </a:r>
            <a:endParaRPr sz="1800">
              <a:solidFill>
                <a:srgbClr val="434343"/>
              </a:solidFill>
            </a:endParaRPr>
          </a:p>
          <a:p>
            <a:pPr marL="0" lvl="0" indent="0" algn="l" rtl="0">
              <a:spcBef>
                <a:spcPts val="0"/>
              </a:spcBef>
              <a:spcAft>
                <a:spcPts val="0"/>
              </a:spcAft>
              <a:buNone/>
            </a:pPr>
            <a:r>
              <a:rPr lang="en-US" sz="1800">
                <a:solidFill>
                  <a:srgbClr val="434343"/>
                </a:solidFill>
              </a:rPr>
              <a:t>to make Wood table 60"?</a:t>
            </a:r>
            <a:endParaRPr sz="1800">
              <a:solidFill>
                <a:srgbClr val="434343"/>
              </a:solidFill>
            </a:endParaRPr>
          </a:p>
        </p:txBody>
      </p:sp>
      <p:cxnSp>
        <p:nvCxnSpPr>
          <p:cNvPr id="508" name="Google Shape;508;p51"/>
          <p:cNvCxnSpPr/>
          <p:nvPr/>
        </p:nvCxnSpPr>
        <p:spPr>
          <a:xfrm rot="10800000" flipH="1">
            <a:off x="3464588" y="3071050"/>
            <a:ext cx="2036100" cy="165000"/>
          </a:xfrm>
          <a:prstGeom prst="straightConnector1">
            <a:avLst/>
          </a:prstGeom>
          <a:noFill/>
          <a:ln w="28575" cap="flat" cmpd="sng">
            <a:solidFill>
              <a:schemeClr val="accent5"/>
            </a:solidFill>
            <a:prstDash val="solid"/>
            <a:round/>
            <a:headEnd type="none" w="med" len="med"/>
            <a:tailEnd type="stealth" w="med" len="med"/>
          </a:ln>
        </p:spPr>
      </p:cxnSp>
      <p:sp>
        <p:nvSpPr>
          <p:cNvPr id="509" name="Google Shape;509;p51"/>
          <p:cNvSpPr/>
          <p:nvPr/>
        </p:nvSpPr>
        <p:spPr>
          <a:xfrm>
            <a:off x="4575513" y="3226513"/>
            <a:ext cx="138300" cy="1383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51"/>
          <p:cNvGrpSpPr/>
          <p:nvPr/>
        </p:nvGrpSpPr>
        <p:grpSpPr>
          <a:xfrm>
            <a:off x="2961538" y="3041463"/>
            <a:ext cx="530100" cy="426600"/>
            <a:chOff x="2947275" y="1416050"/>
            <a:chExt cx="530100" cy="426600"/>
          </a:xfrm>
        </p:grpSpPr>
        <p:sp>
          <p:nvSpPr>
            <p:cNvPr id="511" name="Google Shape;511;p51"/>
            <p:cNvSpPr/>
            <p:nvPr/>
          </p:nvSpPr>
          <p:spPr>
            <a:xfrm>
              <a:off x="2997975" y="1416050"/>
              <a:ext cx="428700" cy="426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700">
                <a:latin typeface="Open Sans"/>
                <a:ea typeface="Open Sans"/>
                <a:cs typeface="Open Sans"/>
                <a:sym typeface="Open Sans"/>
              </a:endParaRPr>
            </a:p>
          </p:txBody>
        </p:sp>
        <p:sp>
          <p:nvSpPr>
            <p:cNvPr id="512" name="Google Shape;512;p51"/>
            <p:cNvSpPr txBox="1"/>
            <p:nvPr/>
          </p:nvSpPr>
          <p:spPr>
            <a:xfrm>
              <a:off x="2947275" y="1501250"/>
              <a:ext cx="530100" cy="2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Product</a:t>
              </a:r>
              <a:endParaRPr sz="700">
                <a:latin typeface="Open Sans"/>
                <a:ea typeface="Open Sans"/>
                <a:cs typeface="Open Sans"/>
                <a:sym typeface="Open Sans"/>
              </a:endParaRPr>
            </a:p>
          </p:txBody>
        </p:sp>
      </p:grpSp>
      <p:cxnSp>
        <p:nvCxnSpPr>
          <p:cNvPr id="513" name="Google Shape;513;p51"/>
          <p:cNvCxnSpPr/>
          <p:nvPr/>
        </p:nvCxnSpPr>
        <p:spPr>
          <a:xfrm>
            <a:off x="3436013" y="3356075"/>
            <a:ext cx="1440900" cy="662700"/>
          </a:xfrm>
          <a:prstGeom prst="straightConnector1">
            <a:avLst/>
          </a:prstGeom>
          <a:noFill/>
          <a:ln w="28575" cap="flat" cmpd="sng">
            <a:solidFill>
              <a:schemeClr val="accent5"/>
            </a:solidFill>
            <a:prstDash val="solid"/>
            <a:round/>
            <a:headEnd type="none" w="med" len="med"/>
            <a:tailEnd type="stealth" w="med" len="med"/>
          </a:ln>
        </p:spPr>
      </p:cxnSp>
      <p:cxnSp>
        <p:nvCxnSpPr>
          <p:cNvPr id="514" name="Google Shape;514;p51"/>
          <p:cNvCxnSpPr/>
          <p:nvPr/>
        </p:nvCxnSpPr>
        <p:spPr>
          <a:xfrm>
            <a:off x="3416963" y="3392525"/>
            <a:ext cx="1464600" cy="969300"/>
          </a:xfrm>
          <a:prstGeom prst="straightConnector1">
            <a:avLst/>
          </a:prstGeom>
          <a:noFill/>
          <a:ln w="28575" cap="flat" cmpd="sng">
            <a:solidFill>
              <a:schemeClr val="accent5"/>
            </a:solidFill>
            <a:prstDash val="solid"/>
            <a:round/>
            <a:headEnd type="none" w="med" len="med"/>
            <a:tailEnd type="stealth" w="med" len="med"/>
          </a:ln>
        </p:spPr>
      </p:cxnSp>
      <p:cxnSp>
        <p:nvCxnSpPr>
          <p:cNvPr id="515" name="Google Shape;515;p51"/>
          <p:cNvCxnSpPr/>
          <p:nvPr/>
        </p:nvCxnSpPr>
        <p:spPr>
          <a:xfrm rot="10800000" flipH="1">
            <a:off x="6090588" y="2552475"/>
            <a:ext cx="1570800" cy="409800"/>
          </a:xfrm>
          <a:prstGeom prst="straightConnector1">
            <a:avLst/>
          </a:prstGeom>
          <a:noFill/>
          <a:ln w="28575" cap="flat" cmpd="sng">
            <a:solidFill>
              <a:schemeClr val="accent5"/>
            </a:solidFill>
            <a:prstDash val="solid"/>
            <a:round/>
            <a:headEnd type="none" w="med" len="med"/>
            <a:tailEnd type="stealth" w="med" len="med"/>
          </a:ln>
        </p:spPr>
      </p:cxnSp>
      <p:cxnSp>
        <p:nvCxnSpPr>
          <p:cNvPr id="516" name="Google Shape;516;p51"/>
          <p:cNvCxnSpPr/>
          <p:nvPr/>
        </p:nvCxnSpPr>
        <p:spPr>
          <a:xfrm>
            <a:off x="6090363" y="3035525"/>
            <a:ext cx="1561500" cy="2700"/>
          </a:xfrm>
          <a:prstGeom prst="straightConnector1">
            <a:avLst/>
          </a:prstGeom>
          <a:noFill/>
          <a:ln w="28575" cap="flat" cmpd="sng">
            <a:solidFill>
              <a:schemeClr val="accent5"/>
            </a:solidFill>
            <a:prstDash val="solid"/>
            <a:round/>
            <a:headEnd type="none" w="med" len="med"/>
            <a:tailEnd type="stealth" w="med" len="med"/>
          </a:ln>
        </p:spPr>
      </p:cxnSp>
      <p:cxnSp>
        <p:nvCxnSpPr>
          <p:cNvPr id="517" name="Google Shape;517;p51"/>
          <p:cNvCxnSpPr/>
          <p:nvPr/>
        </p:nvCxnSpPr>
        <p:spPr>
          <a:xfrm rot="10800000" flipH="1">
            <a:off x="6059725" y="2100538"/>
            <a:ext cx="1612800" cy="801300"/>
          </a:xfrm>
          <a:prstGeom prst="straightConnector1">
            <a:avLst/>
          </a:prstGeom>
          <a:noFill/>
          <a:ln w="28575" cap="flat" cmpd="sng">
            <a:solidFill>
              <a:schemeClr val="accent5"/>
            </a:solidFill>
            <a:prstDash val="solid"/>
            <a:round/>
            <a:headEnd type="none" w="med" len="med"/>
            <a:tailEnd type="stealth" w="med" len="med"/>
          </a:ln>
        </p:spPr>
      </p:cxnSp>
      <p:cxnSp>
        <p:nvCxnSpPr>
          <p:cNvPr id="518" name="Google Shape;518;p51"/>
          <p:cNvCxnSpPr/>
          <p:nvPr/>
        </p:nvCxnSpPr>
        <p:spPr>
          <a:xfrm>
            <a:off x="6076063" y="3111275"/>
            <a:ext cx="1580700" cy="450900"/>
          </a:xfrm>
          <a:prstGeom prst="straightConnector1">
            <a:avLst/>
          </a:prstGeom>
          <a:noFill/>
          <a:ln w="28575" cap="flat" cmpd="sng">
            <a:solidFill>
              <a:schemeClr val="accent5"/>
            </a:solidFill>
            <a:prstDash val="solid"/>
            <a:round/>
            <a:headEnd type="none" w="med" len="med"/>
            <a:tailEnd type="stealth" w="med" len="med"/>
          </a:ln>
        </p:spPr>
      </p:cxnSp>
      <p:cxnSp>
        <p:nvCxnSpPr>
          <p:cNvPr id="519" name="Google Shape;519;p51"/>
          <p:cNvCxnSpPr/>
          <p:nvPr/>
        </p:nvCxnSpPr>
        <p:spPr>
          <a:xfrm>
            <a:off x="6061769" y="3182701"/>
            <a:ext cx="1614000" cy="932100"/>
          </a:xfrm>
          <a:prstGeom prst="straightConnector1">
            <a:avLst/>
          </a:prstGeom>
          <a:noFill/>
          <a:ln w="28575" cap="flat" cmpd="sng">
            <a:solidFill>
              <a:schemeClr val="accent5"/>
            </a:solidFill>
            <a:prstDash val="solid"/>
            <a:round/>
            <a:headEnd type="none" w="med" len="med"/>
            <a:tailEnd type="stealth" w="med" len="med"/>
          </a:ln>
        </p:spPr>
      </p:cxnSp>
      <p:grpSp>
        <p:nvGrpSpPr>
          <p:cNvPr id="520" name="Google Shape;520;p51"/>
          <p:cNvGrpSpPr/>
          <p:nvPr/>
        </p:nvGrpSpPr>
        <p:grpSpPr>
          <a:xfrm>
            <a:off x="5536475" y="2777825"/>
            <a:ext cx="530100" cy="518100"/>
            <a:chOff x="5945025" y="2388900"/>
            <a:chExt cx="530100" cy="518100"/>
          </a:xfrm>
        </p:grpSpPr>
        <p:sp>
          <p:nvSpPr>
            <p:cNvPr id="521" name="Google Shape;521;p51"/>
            <p:cNvSpPr/>
            <p:nvPr/>
          </p:nvSpPr>
          <p:spPr>
            <a:xfrm>
              <a:off x="5945025" y="2388900"/>
              <a:ext cx="530100" cy="518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1"/>
            <p:cNvSpPr txBox="1"/>
            <p:nvPr/>
          </p:nvSpPr>
          <p:spPr>
            <a:xfrm>
              <a:off x="5995725" y="2570700"/>
              <a:ext cx="4287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Part</a:t>
              </a:r>
              <a:endParaRPr sz="700">
                <a:latin typeface="Open Sans"/>
                <a:ea typeface="Open Sans"/>
                <a:cs typeface="Open Sans"/>
                <a:sym typeface="Open Sans"/>
              </a:endParaRPr>
            </a:p>
          </p:txBody>
        </p:sp>
      </p:grpSp>
      <p:sp>
        <p:nvSpPr>
          <p:cNvPr id="523" name="Google Shape;523;p51"/>
          <p:cNvSpPr/>
          <p:nvPr/>
        </p:nvSpPr>
        <p:spPr>
          <a:xfrm>
            <a:off x="6656738" y="3414338"/>
            <a:ext cx="138300" cy="1383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1"/>
          <p:cNvSpPr/>
          <p:nvPr/>
        </p:nvSpPr>
        <p:spPr>
          <a:xfrm>
            <a:off x="6656738" y="3711163"/>
            <a:ext cx="138300" cy="1383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51"/>
          <p:cNvGrpSpPr/>
          <p:nvPr/>
        </p:nvGrpSpPr>
        <p:grpSpPr>
          <a:xfrm>
            <a:off x="7675775" y="3440538"/>
            <a:ext cx="353700" cy="311100"/>
            <a:chOff x="4861500" y="1296113"/>
            <a:chExt cx="353700" cy="311100"/>
          </a:xfrm>
        </p:grpSpPr>
        <p:sp>
          <p:nvSpPr>
            <p:cNvPr id="526" name="Google Shape;526;p51"/>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1"/>
            <p:cNvSpPr txBox="1"/>
            <p:nvPr/>
          </p:nvSpPr>
          <p:spPr>
            <a:xfrm>
              <a:off x="4861500" y="1374425"/>
              <a:ext cx="3537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Part</a:t>
              </a:r>
              <a:endParaRPr sz="700">
                <a:latin typeface="Open Sans"/>
                <a:ea typeface="Open Sans"/>
                <a:cs typeface="Open Sans"/>
                <a:sym typeface="Open Sans"/>
              </a:endParaRPr>
            </a:p>
          </p:txBody>
        </p:sp>
      </p:grpSp>
      <p:grpSp>
        <p:nvGrpSpPr>
          <p:cNvPr id="528" name="Google Shape;528;p51"/>
          <p:cNvGrpSpPr/>
          <p:nvPr/>
        </p:nvGrpSpPr>
        <p:grpSpPr>
          <a:xfrm>
            <a:off x="7675775" y="2881313"/>
            <a:ext cx="353700" cy="311100"/>
            <a:chOff x="4861500" y="1296113"/>
            <a:chExt cx="353700" cy="311100"/>
          </a:xfrm>
        </p:grpSpPr>
        <p:sp>
          <p:nvSpPr>
            <p:cNvPr id="529" name="Google Shape;529;p51"/>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1"/>
            <p:cNvSpPr txBox="1"/>
            <p:nvPr/>
          </p:nvSpPr>
          <p:spPr>
            <a:xfrm>
              <a:off x="4861500" y="1374425"/>
              <a:ext cx="3537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Part</a:t>
              </a:r>
              <a:endParaRPr sz="700">
                <a:latin typeface="Open Sans"/>
                <a:ea typeface="Open Sans"/>
                <a:cs typeface="Open Sans"/>
                <a:sym typeface="Open Sans"/>
              </a:endParaRPr>
            </a:p>
          </p:txBody>
        </p:sp>
      </p:grpSp>
      <p:grpSp>
        <p:nvGrpSpPr>
          <p:cNvPr id="531" name="Google Shape;531;p51"/>
          <p:cNvGrpSpPr/>
          <p:nvPr/>
        </p:nvGrpSpPr>
        <p:grpSpPr>
          <a:xfrm>
            <a:off x="7675775" y="2345638"/>
            <a:ext cx="353700" cy="311100"/>
            <a:chOff x="4861500" y="1296113"/>
            <a:chExt cx="353700" cy="311100"/>
          </a:xfrm>
        </p:grpSpPr>
        <p:sp>
          <p:nvSpPr>
            <p:cNvPr id="532" name="Google Shape;532;p51"/>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1"/>
            <p:cNvSpPr txBox="1"/>
            <p:nvPr/>
          </p:nvSpPr>
          <p:spPr>
            <a:xfrm>
              <a:off x="4861500" y="1374425"/>
              <a:ext cx="3537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Part</a:t>
              </a:r>
              <a:endParaRPr sz="700">
                <a:latin typeface="Open Sans"/>
                <a:ea typeface="Open Sans"/>
                <a:cs typeface="Open Sans"/>
                <a:sym typeface="Open Sans"/>
              </a:endParaRPr>
            </a:p>
          </p:txBody>
        </p:sp>
      </p:grpSp>
      <p:grpSp>
        <p:nvGrpSpPr>
          <p:cNvPr id="534" name="Google Shape;534;p51"/>
          <p:cNvGrpSpPr/>
          <p:nvPr/>
        </p:nvGrpSpPr>
        <p:grpSpPr>
          <a:xfrm>
            <a:off x="7675775" y="1848263"/>
            <a:ext cx="353700" cy="311100"/>
            <a:chOff x="4861500" y="1296113"/>
            <a:chExt cx="353700" cy="311100"/>
          </a:xfrm>
        </p:grpSpPr>
        <p:sp>
          <p:nvSpPr>
            <p:cNvPr id="535" name="Google Shape;535;p51"/>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1"/>
            <p:cNvSpPr txBox="1"/>
            <p:nvPr/>
          </p:nvSpPr>
          <p:spPr>
            <a:xfrm>
              <a:off x="4861500" y="1374425"/>
              <a:ext cx="3537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Part</a:t>
              </a:r>
              <a:endParaRPr sz="700">
                <a:latin typeface="Open Sans"/>
                <a:ea typeface="Open Sans"/>
                <a:cs typeface="Open Sans"/>
                <a:sym typeface="Open Sans"/>
              </a:endParaRPr>
            </a:p>
          </p:txBody>
        </p:sp>
      </p:grpSp>
      <p:grpSp>
        <p:nvGrpSpPr>
          <p:cNvPr id="537" name="Google Shape;537;p51"/>
          <p:cNvGrpSpPr/>
          <p:nvPr/>
        </p:nvGrpSpPr>
        <p:grpSpPr>
          <a:xfrm>
            <a:off x="7675775" y="4053288"/>
            <a:ext cx="353700" cy="311100"/>
            <a:chOff x="4861500" y="1296113"/>
            <a:chExt cx="353700" cy="311100"/>
          </a:xfrm>
        </p:grpSpPr>
        <p:sp>
          <p:nvSpPr>
            <p:cNvPr id="538" name="Google Shape;538;p51"/>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1"/>
            <p:cNvSpPr txBox="1"/>
            <p:nvPr/>
          </p:nvSpPr>
          <p:spPr>
            <a:xfrm>
              <a:off x="4861500" y="1374425"/>
              <a:ext cx="3537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a:latin typeface="Open Sans"/>
                  <a:ea typeface="Open Sans"/>
                  <a:cs typeface="Open Sans"/>
                  <a:sym typeface="Open Sans"/>
                </a:rPr>
                <a:t>Part</a:t>
              </a:r>
              <a:endParaRPr sz="700">
                <a:latin typeface="Open Sans"/>
                <a:ea typeface="Open Sans"/>
                <a:cs typeface="Open Sans"/>
                <a:sym typeface="Open Sans"/>
              </a:endParaRPr>
            </a:p>
          </p:txBody>
        </p:sp>
      </p:grpSp>
    </p:spTree>
    <p:extLst>
      <p:ext uri="{BB962C8B-B14F-4D97-AF65-F5344CB8AC3E}">
        <p14:creationId xmlns:p14="http://schemas.microsoft.com/office/powerpoint/2010/main" val="20206197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2"/>
          <p:cNvSpPr/>
          <p:nvPr/>
        </p:nvSpPr>
        <p:spPr>
          <a:xfrm>
            <a:off x="564225" y="3797350"/>
            <a:ext cx="2735100" cy="4326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2"/>
          <p:cNvSpPr txBox="1"/>
          <p:nvPr/>
        </p:nvSpPr>
        <p:spPr>
          <a:xfrm>
            <a:off x="623400" y="1224625"/>
            <a:ext cx="7989300" cy="31233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Understand the domain</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Create sample data</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Define specific questions for the application</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Identify entities</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Identify connections between entities</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Test the questions against the model</a:t>
            </a:r>
            <a:endParaRPr sz="2400">
              <a:solidFill>
                <a:srgbClr val="434343"/>
              </a:solidFill>
            </a:endParaRPr>
          </a:p>
          <a:p>
            <a:pPr marL="457200" lvl="0" indent="-381000" algn="l" rtl="0">
              <a:lnSpc>
                <a:spcPct val="115000"/>
              </a:lnSpc>
              <a:spcBef>
                <a:spcPts val="0"/>
              </a:spcBef>
              <a:spcAft>
                <a:spcPts val="0"/>
              </a:spcAft>
              <a:buClr>
                <a:srgbClr val="434343"/>
              </a:buClr>
              <a:buSzPts val="2400"/>
              <a:buAutoNum type="arabicPeriod"/>
            </a:pPr>
            <a:r>
              <a:rPr lang="en-US" sz="2400">
                <a:solidFill>
                  <a:srgbClr val="434343"/>
                </a:solidFill>
              </a:rPr>
              <a:t>Test scalability</a:t>
            </a:r>
            <a:endParaRPr sz="2400">
              <a:solidFill>
                <a:srgbClr val="434343"/>
              </a:solidFill>
            </a:endParaRPr>
          </a:p>
          <a:p>
            <a:pPr marL="457200" lvl="0" indent="0" algn="l" rtl="0">
              <a:lnSpc>
                <a:spcPct val="115000"/>
              </a:lnSpc>
              <a:spcBef>
                <a:spcPts val="1600"/>
              </a:spcBef>
              <a:spcAft>
                <a:spcPts val="0"/>
              </a:spcAft>
              <a:buNone/>
            </a:pPr>
            <a:endParaRPr sz="2400">
              <a:solidFill>
                <a:srgbClr val="434343"/>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1600"/>
              </a:spcAft>
              <a:buNone/>
            </a:pPr>
            <a:endParaRPr sz="1800">
              <a:solidFill>
                <a:srgbClr val="595959"/>
              </a:solidFill>
            </a:endParaRPr>
          </a:p>
        </p:txBody>
      </p:sp>
      <p:sp>
        <p:nvSpPr>
          <p:cNvPr id="547" name="Google Shape;547;p52"/>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52</a:t>
            </a:fld>
            <a:endParaRPr/>
          </a:p>
        </p:txBody>
      </p:sp>
      <p:sp>
        <p:nvSpPr>
          <p:cNvPr id="548" name="Google Shape;548;p52"/>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Building the initial data model </a:t>
            </a:r>
            <a:endParaRPr>
              <a:solidFill>
                <a:srgbClr val="666666"/>
              </a:solidFill>
            </a:endParaRPr>
          </a:p>
          <a:p>
            <a:pPr marL="0" lvl="0" indent="0" algn="l" rtl="0">
              <a:spcBef>
                <a:spcPts val="0"/>
              </a:spcBef>
              <a:spcAft>
                <a:spcPts val="0"/>
              </a:spcAft>
              <a:buNone/>
            </a:pPr>
            <a:endParaRPr>
              <a:solidFill>
                <a:srgbClr val="666666"/>
              </a:solidFill>
            </a:endParaRPr>
          </a:p>
        </p:txBody>
      </p:sp>
      <p:sp>
        <p:nvSpPr>
          <p:cNvPr id="549" name="Google Shape;549;p52"/>
          <p:cNvSpPr/>
          <p:nvPr/>
        </p:nvSpPr>
        <p:spPr>
          <a:xfrm>
            <a:off x="3493250" y="3797350"/>
            <a:ext cx="1110000" cy="432600"/>
          </a:xfrm>
          <a:prstGeom prst="leftArrow">
            <a:avLst>
              <a:gd name="adj1" fmla="val 50000"/>
              <a:gd name="adj2" fmla="val 50000"/>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29830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5" name="Google Shape;555;p53"/>
          <p:cNvPicPr preferRelativeResize="0"/>
          <p:nvPr/>
        </p:nvPicPr>
        <p:blipFill>
          <a:blip r:embed="rId3">
            <a:alphaModFix/>
          </a:blip>
          <a:stretch>
            <a:fillRect/>
          </a:stretch>
        </p:blipFill>
        <p:spPr>
          <a:xfrm>
            <a:off x="2762750" y="1205900"/>
            <a:ext cx="6331400" cy="3127551"/>
          </a:xfrm>
          <a:prstGeom prst="rect">
            <a:avLst/>
          </a:prstGeom>
          <a:noFill/>
          <a:ln>
            <a:noFill/>
          </a:ln>
        </p:spPr>
      </p:pic>
      <p:cxnSp>
        <p:nvCxnSpPr>
          <p:cNvPr id="556" name="Google Shape;556;p53"/>
          <p:cNvCxnSpPr/>
          <p:nvPr/>
        </p:nvCxnSpPr>
        <p:spPr>
          <a:xfrm rot="10800000" flipH="1">
            <a:off x="4378156" y="1715297"/>
            <a:ext cx="1181400" cy="433800"/>
          </a:xfrm>
          <a:prstGeom prst="straightConnector1">
            <a:avLst/>
          </a:prstGeom>
          <a:noFill/>
          <a:ln w="28575" cap="flat" cmpd="sng">
            <a:solidFill>
              <a:schemeClr val="accent5"/>
            </a:solidFill>
            <a:prstDash val="solid"/>
            <a:round/>
            <a:headEnd type="none" w="med" len="med"/>
            <a:tailEnd type="stealth" w="med" len="med"/>
          </a:ln>
        </p:spPr>
      </p:cxnSp>
      <p:cxnSp>
        <p:nvCxnSpPr>
          <p:cNvPr id="557" name="Google Shape;557;p53"/>
          <p:cNvCxnSpPr/>
          <p:nvPr/>
        </p:nvCxnSpPr>
        <p:spPr>
          <a:xfrm>
            <a:off x="4378156" y="2250159"/>
            <a:ext cx="1724100" cy="366900"/>
          </a:xfrm>
          <a:prstGeom prst="straightConnector1">
            <a:avLst/>
          </a:prstGeom>
          <a:noFill/>
          <a:ln w="28575" cap="flat" cmpd="sng">
            <a:solidFill>
              <a:schemeClr val="accent5"/>
            </a:solidFill>
            <a:prstDash val="solid"/>
            <a:round/>
            <a:headEnd type="none" w="med" len="med"/>
            <a:tailEnd type="stealth" w="med" len="med"/>
          </a:ln>
        </p:spPr>
      </p:cxnSp>
      <p:cxnSp>
        <p:nvCxnSpPr>
          <p:cNvPr id="558" name="Google Shape;558;p53"/>
          <p:cNvCxnSpPr/>
          <p:nvPr/>
        </p:nvCxnSpPr>
        <p:spPr>
          <a:xfrm rot="10800000" flipH="1">
            <a:off x="6586728" y="2262629"/>
            <a:ext cx="1316400" cy="343500"/>
          </a:xfrm>
          <a:prstGeom prst="straightConnector1">
            <a:avLst/>
          </a:prstGeom>
          <a:noFill/>
          <a:ln w="28575" cap="flat" cmpd="sng">
            <a:solidFill>
              <a:schemeClr val="accent5"/>
            </a:solidFill>
            <a:prstDash val="solid"/>
            <a:round/>
            <a:headEnd type="none" w="med" len="med"/>
            <a:tailEnd type="stealth" w="med" len="med"/>
          </a:ln>
        </p:spPr>
      </p:cxnSp>
      <p:cxnSp>
        <p:nvCxnSpPr>
          <p:cNvPr id="559" name="Google Shape;559;p53"/>
          <p:cNvCxnSpPr/>
          <p:nvPr/>
        </p:nvCxnSpPr>
        <p:spPr>
          <a:xfrm>
            <a:off x="6586539" y="2667513"/>
            <a:ext cx="1308600" cy="2400"/>
          </a:xfrm>
          <a:prstGeom prst="straightConnector1">
            <a:avLst/>
          </a:prstGeom>
          <a:noFill/>
          <a:ln w="28575" cap="flat" cmpd="sng">
            <a:solidFill>
              <a:schemeClr val="accent5"/>
            </a:solidFill>
            <a:prstDash val="solid"/>
            <a:round/>
            <a:headEnd type="none" w="med" len="med"/>
            <a:tailEnd type="stealth" w="med" len="med"/>
          </a:ln>
        </p:spPr>
      </p:cxnSp>
      <p:cxnSp>
        <p:nvCxnSpPr>
          <p:cNvPr id="560" name="Google Shape;560;p53"/>
          <p:cNvCxnSpPr/>
          <p:nvPr/>
        </p:nvCxnSpPr>
        <p:spPr>
          <a:xfrm rot="10800000" flipH="1">
            <a:off x="6560865" y="1884083"/>
            <a:ext cx="1351500" cy="671400"/>
          </a:xfrm>
          <a:prstGeom prst="straightConnector1">
            <a:avLst/>
          </a:prstGeom>
          <a:noFill/>
          <a:ln w="28575" cap="flat" cmpd="sng">
            <a:solidFill>
              <a:schemeClr val="accent5"/>
            </a:solidFill>
            <a:prstDash val="solid"/>
            <a:round/>
            <a:headEnd type="none" w="med" len="med"/>
            <a:tailEnd type="stealth" w="med" len="med"/>
          </a:ln>
        </p:spPr>
      </p:cxnSp>
      <p:cxnSp>
        <p:nvCxnSpPr>
          <p:cNvPr id="561" name="Google Shape;561;p53"/>
          <p:cNvCxnSpPr/>
          <p:nvPr/>
        </p:nvCxnSpPr>
        <p:spPr>
          <a:xfrm>
            <a:off x="6574556" y="2730991"/>
            <a:ext cx="1324500" cy="378000"/>
          </a:xfrm>
          <a:prstGeom prst="straightConnector1">
            <a:avLst/>
          </a:prstGeom>
          <a:noFill/>
          <a:ln w="28575" cap="flat" cmpd="sng">
            <a:solidFill>
              <a:schemeClr val="accent5"/>
            </a:solidFill>
            <a:prstDash val="solid"/>
            <a:round/>
            <a:headEnd type="none" w="med" len="med"/>
            <a:tailEnd type="stealth" w="med" len="med"/>
          </a:ln>
        </p:spPr>
      </p:cxnSp>
      <p:cxnSp>
        <p:nvCxnSpPr>
          <p:cNvPr id="562" name="Google Shape;562;p53"/>
          <p:cNvCxnSpPr/>
          <p:nvPr/>
        </p:nvCxnSpPr>
        <p:spPr>
          <a:xfrm>
            <a:off x="6562578" y="2790846"/>
            <a:ext cx="1352400" cy="781200"/>
          </a:xfrm>
          <a:prstGeom prst="straightConnector1">
            <a:avLst/>
          </a:prstGeom>
          <a:noFill/>
          <a:ln w="28575" cap="flat" cmpd="sng">
            <a:solidFill>
              <a:schemeClr val="accent5"/>
            </a:solidFill>
            <a:prstDash val="solid"/>
            <a:round/>
            <a:headEnd type="none" w="med" len="med"/>
            <a:tailEnd type="stealth" w="med" len="med"/>
          </a:ln>
        </p:spPr>
      </p:cxnSp>
      <p:sp>
        <p:nvSpPr>
          <p:cNvPr id="563" name="Google Shape;563;p53"/>
          <p:cNvSpPr/>
          <p:nvPr/>
        </p:nvSpPr>
        <p:spPr>
          <a:xfrm>
            <a:off x="5057698" y="2502207"/>
            <a:ext cx="115800" cy="1158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53"/>
          <p:cNvGrpSpPr/>
          <p:nvPr/>
        </p:nvGrpSpPr>
        <p:grpSpPr>
          <a:xfrm>
            <a:off x="3964615" y="2029959"/>
            <a:ext cx="444224" cy="357491"/>
            <a:chOff x="2947275" y="1416050"/>
            <a:chExt cx="530100" cy="426600"/>
          </a:xfrm>
        </p:grpSpPr>
        <p:sp>
          <p:nvSpPr>
            <p:cNvPr id="565" name="Google Shape;565;p53"/>
            <p:cNvSpPr/>
            <p:nvPr/>
          </p:nvSpPr>
          <p:spPr>
            <a:xfrm>
              <a:off x="2997975" y="1416050"/>
              <a:ext cx="428700" cy="426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700">
                <a:latin typeface="Open Sans"/>
                <a:ea typeface="Open Sans"/>
                <a:cs typeface="Open Sans"/>
                <a:sym typeface="Open Sans"/>
              </a:endParaRPr>
            </a:p>
          </p:txBody>
        </p:sp>
        <p:sp>
          <p:nvSpPr>
            <p:cNvPr id="566" name="Google Shape;566;p53"/>
            <p:cNvSpPr txBox="1"/>
            <p:nvPr/>
          </p:nvSpPr>
          <p:spPr>
            <a:xfrm>
              <a:off x="2947275" y="1501250"/>
              <a:ext cx="530100" cy="2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a:latin typeface="Open Sans"/>
                  <a:ea typeface="Open Sans"/>
                  <a:cs typeface="Open Sans"/>
                  <a:sym typeface="Open Sans"/>
                </a:rPr>
                <a:t>Product</a:t>
              </a:r>
              <a:endParaRPr sz="500">
                <a:latin typeface="Open Sans"/>
                <a:ea typeface="Open Sans"/>
                <a:cs typeface="Open Sans"/>
                <a:sym typeface="Open Sans"/>
              </a:endParaRPr>
            </a:p>
          </p:txBody>
        </p:sp>
      </p:grpSp>
      <p:grpSp>
        <p:nvGrpSpPr>
          <p:cNvPr id="567" name="Google Shape;567;p53"/>
          <p:cNvGrpSpPr/>
          <p:nvPr/>
        </p:nvGrpSpPr>
        <p:grpSpPr>
          <a:xfrm>
            <a:off x="5537300" y="1544885"/>
            <a:ext cx="327323" cy="260702"/>
            <a:chOff x="4843038" y="1296113"/>
            <a:chExt cx="390600" cy="311100"/>
          </a:xfrm>
        </p:grpSpPr>
        <p:sp>
          <p:nvSpPr>
            <p:cNvPr id="568" name="Google Shape;568;p53"/>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3"/>
            <p:cNvSpPr txBox="1"/>
            <p:nvPr/>
          </p:nvSpPr>
          <p:spPr>
            <a:xfrm>
              <a:off x="4843038" y="1374398"/>
              <a:ext cx="3906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a:latin typeface="Open Sans"/>
                  <a:ea typeface="Open Sans"/>
                  <a:cs typeface="Open Sans"/>
                  <a:sym typeface="Open Sans"/>
                </a:rPr>
                <a:t>Part</a:t>
              </a:r>
              <a:endParaRPr sz="500">
                <a:latin typeface="Open Sans"/>
                <a:ea typeface="Open Sans"/>
                <a:cs typeface="Open Sans"/>
                <a:sym typeface="Open Sans"/>
              </a:endParaRPr>
            </a:p>
          </p:txBody>
        </p:sp>
      </p:grpSp>
      <p:grpSp>
        <p:nvGrpSpPr>
          <p:cNvPr id="570" name="Google Shape;570;p53"/>
          <p:cNvGrpSpPr/>
          <p:nvPr/>
        </p:nvGrpSpPr>
        <p:grpSpPr>
          <a:xfrm>
            <a:off x="6122403" y="2451569"/>
            <a:ext cx="444224" cy="434168"/>
            <a:chOff x="5945025" y="2388900"/>
            <a:chExt cx="530100" cy="518100"/>
          </a:xfrm>
        </p:grpSpPr>
        <p:sp>
          <p:nvSpPr>
            <p:cNvPr id="571" name="Google Shape;571;p53"/>
            <p:cNvSpPr/>
            <p:nvPr/>
          </p:nvSpPr>
          <p:spPr>
            <a:xfrm>
              <a:off x="5945025" y="2388900"/>
              <a:ext cx="530100" cy="518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3"/>
            <p:cNvSpPr txBox="1"/>
            <p:nvPr/>
          </p:nvSpPr>
          <p:spPr>
            <a:xfrm>
              <a:off x="5995725" y="2570700"/>
              <a:ext cx="4287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a:latin typeface="Open Sans"/>
                  <a:ea typeface="Open Sans"/>
                  <a:cs typeface="Open Sans"/>
                  <a:sym typeface="Open Sans"/>
                </a:rPr>
                <a:t>Part</a:t>
              </a:r>
              <a:endParaRPr sz="500">
                <a:latin typeface="Open Sans"/>
                <a:ea typeface="Open Sans"/>
                <a:cs typeface="Open Sans"/>
                <a:sym typeface="Open Sans"/>
              </a:endParaRPr>
            </a:p>
          </p:txBody>
        </p:sp>
      </p:grpSp>
      <p:sp>
        <p:nvSpPr>
          <p:cNvPr id="573" name="Google Shape;573;p53"/>
          <p:cNvSpPr/>
          <p:nvPr/>
        </p:nvSpPr>
        <p:spPr>
          <a:xfrm>
            <a:off x="7061159" y="2984956"/>
            <a:ext cx="115800" cy="1158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3"/>
          <p:cNvSpPr/>
          <p:nvPr/>
        </p:nvSpPr>
        <p:spPr>
          <a:xfrm>
            <a:off x="7061159" y="3233694"/>
            <a:ext cx="115800" cy="1158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 name="Google Shape;575;p53"/>
          <p:cNvGrpSpPr/>
          <p:nvPr/>
        </p:nvGrpSpPr>
        <p:grpSpPr>
          <a:xfrm>
            <a:off x="7899662" y="1672595"/>
            <a:ext cx="327323" cy="260702"/>
            <a:chOff x="4843047" y="1296113"/>
            <a:chExt cx="390600" cy="311100"/>
          </a:xfrm>
        </p:grpSpPr>
        <p:sp>
          <p:nvSpPr>
            <p:cNvPr id="576" name="Google Shape;576;p53"/>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577" name="Google Shape;577;p53"/>
            <p:cNvSpPr txBox="1"/>
            <p:nvPr/>
          </p:nvSpPr>
          <p:spPr>
            <a:xfrm>
              <a:off x="4843047" y="1371536"/>
              <a:ext cx="3906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a:latin typeface="Open Sans"/>
                  <a:ea typeface="Open Sans"/>
                  <a:cs typeface="Open Sans"/>
                  <a:sym typeface="Open Sans"/>
                </a:rPr>
                <a:t>Part</a:t>
              </a:r>
              <a:endParaRPr sz="500">
                <a:latin typeface="Open Sans"/>
                <a:ea typeface="Open Sans"/>
                <a:cs typeface="Open Sans"/>
                <a:sym typeface="Open Sans"/>
              </a:endParaRPr>
            </a:p>
          </p:txBody>
        </p:sp>
      </p:grpSp>
      <p:sp>
        <p:nvSpPr>
          <p:cNvPr id="578" name="Google Shape;578;p53"/>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53</a:t>
            </a:fld>
            <a:endParaRPr/>
          </a:p>
        </p:txBody>
      </p:sp>
      <p:sp>
        <p:nvSpPr>
          <p:cNvPr id="579" name="Google Shape;579;p53"/>
          <p:cNvSpPr txBox="1">
            <a:spLocks noGrp="1"/>
          </p:cNvSpPr>
          <p:nvPr>
            <p:ph type="title"/>
          </p:nvPr>
        </p:nvSpPr>
        <p:spPr>
          <a:xfrm>
            <a:off x="480599" y="-47175"/>
            <a:ext cx="8928300" cy="8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Testing scalability</a:t>
            </a:r>
            <a:endParaRPr/>
          </a:p>
        </p:txBody>
      </p:sp>
      <p:sp>
        <p:nvSpPr>
          <p:cNvPr id="580" name="Google Shape;580;p53"/>
          <p:cNvSpPr txBox="1"/>
          <p:nvPr/>
        </p:nvSpPr>
        <p:spPr>
          <a:xfrm>
            <a:off x="-70925" y="1002625"/>
            <a:ext cx="3000000" cy="300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434343"/>
              </a:buClr>
              <a:buSzPts val="1400"/>
              <a:buChar char="●"/>
            </a:pPr>
            <a:r>
              <a:rPr lang="en-US">
                <a:solidFill>
                  <a:srgbClr val="434343"/>
                </a:solidFill>
              </a:rPr>
              <a:t>How many products?</a:t>
            </a:r>
            <a:br>
              <a:rPr lang="en-US">
                <a:solidFill>
                  <a:srgbClr val="434343"/>
                </a:solidFill>
              </a:rPr>
            </a:br>
            <a:endParaRPr>
              <a:solidFill>
                <a:srgbClr val="434343"/>
              </a:solidFill>
            </a:endParaRPr>
          </a:p>
          <a:p>
            <a:pPr marL="457200" lvl="0" indent="-317500" algn="l" rtl="0">
              <a:spcBef>
                <a:spcPts val="0"/>
              </a:spcBef>
              <a:spcAft>
                <a:spcPts val="0"/>
              </a:spcAft>
              <a:buClr>
                <a:srgbClr val="434343"/>
              </a:buClr>
              <a:buSzPts val="1400"/>
              <a:buChar char="●"/>
            </a:pPr>
            <a:r>
              <a:rPr lang="en-US">
                <a:solidFill>
                  <a:srgbClr val="434343"/>
                </a:solidFill>
              </a:rPr>
              <a:t>How many parts?</a:t>
            </a:r>
            <a:br>
              <a:rPr lang="en-US">
                <a:solidFill>
                  <a:srgbClr val="434343"/>
                </a:solidFill>
              </a:rPr>
            </a:br>
            <a:endParaRPr>
              <a:solidFill>
                <a:srgbClr val="434343"/>
              </a:solidFill>
            </a:endParaRPr>
          </a:p>
          <a:p>
            <a:pPr marL="457200" lvl="0" indent="-317500" algn="l" rtl="0">
              <a:spcBef>
                <a:spcPts val="0"/>
              </a:spcBef>
              <a:spcAft>
                <a:spcPts val="0"/>
              </a:spcAft>
              <a:buClr>
                <a:srgbClr val="434343"/>
              </a:buClr>
              <a:buSzPts val="1400"/>
              <a:buChar char="●"/>
            </a:pPr>
            <a:r>
              <a:rPr lang="en-US">
                <a:solidFill>
                  <a:srgbClr val="434343"/>
                </a:solidFill>
              </a:rPr>
              <a:t>How often are products added?</a:t>
            </a:r>
            <a:br>
              <a:rPr lang="en-US">
                <a:solidFill>
                  <a:srgbClr val="434343"/>
                </a:solidFill>
              </a:rPr>
            </a:br>
            <a:endParaRPr>
              <a:solidFill>
                <a:srgbClr val="434343"/>
              </a:solidFill>
            </a:endParaRPr>
          </a:p>
          <a:p>
            <a:pPr marL="457200" lvl="0" indent="-317500" algn="l" rtl="0">
              <a:spcBef>
                <a:spcPts val="0"/>
              </a:spcBef>
              <a:spcAft>
                <a:spcPts val="0"/>
              </a:spcAft>
              <a:buClr>
                <a:srgbClr val="434343"/>
              </a:buClr>
              <a:buSzPts val="1400"/>
              <a:buChar char="●"/>
            </a:pPr>
            <a:r>
              <a:rPr lang="en-US">
                <a:solidFill>
                  <a:srgbClr val="434343"/>
                </a:solidFill>
              </a:rPr>
              <a:t>How often do prices change?</a:t>
            </a:r>
            <a:br>
              <a:rPr lang="en-US">
                <a:solidFill>
                  <a:srgbClr val="434343"/>
                </a:solidFill>
              </a:rPr>
            </a:br>
            <a:endParaRPr>
              <a:solidFill>
                <a:srgbClr val="434343"/>
              </a:solidFill>
            </a:endParaRPr>
          </a:p>
          <a:p>
            <a:pPr marL="457200" lvl="0" indent="-317500" algn="l" rtl="0">
              <a:spcBef>
                <a:spcPts val="0"/>
              </a:spcBef>
              <a:spcAft>
                <a:spcPts val="0"/>
              </a:spcAft>
              <a:buClr>
                <a:srgbClr val="434343"/>
              </a:buClr>
              <a:buSzPts val="1400"/>
              <a:buChar char="●"/>
            </a:pPr>
            <a:r>
              <a:rPr lang="en-US">
                <a:solidFill>
                  <a:srgbClr val="434343"/>
                </a:solidFill>
              </a:rPr>
              <a:t>Are prices based upon time?</a:t>
            </a:r>
            <a:br>
              <a:rPr lang="en-US">
                <a:solidFill>
                  <a:srgbClr val="434343"/>
                </a:solidFill>
              </a:rPr>
            </a:br>
            <a:endParaRPr>
              <a:solidFill>
                <a:srgbClr val="434343"/>
              </a:solidFill>
            </a:endParaRPr>
          </a:p>
          <a:p>
            <a:pPr marL="457200" lvl="0" indent="-317500" algn="l" rtl="0">
              <a:spcBef>
                <a:spcPts val="0"/>
              </a:spcBef>
              <a:spcAft>
                <a:spcPts val="0"/>
              </a:spcAft>
              <a:buClr>
                <a:srgbClr val="434343"/>
              </a:buClr>
              <a:buSzPts val="1400"/>
              <a:buChar char="●"/>
            </a:pPr>
            <a:r>
              <a:rPr lang="en-US">
                <a:solidFill>
                  <a:srgbClr val="434343"/>
                </a:solidFill>
              </a:rPr>
              <a:t>Is inventory part of the model?</a:t>
            </a:r>
            <a:endParaRPr>
              <a:solidFill>
                <a:srgbClr val="434343"/>
              </a:solidFill>
            </a:endParaRPr>
          </a:p>
        </p:txBody>
      </p:sp>
      <p:grpSp>
        <p:nvGrpSpPr>
          <p:cNvPr id="581" name="Google Shape;581;p53"/>
          <p:cNvGrpSpPr/>
          <p:nvPr/>
        </p:nvGrpSpPr>
        <p:grpSpPr>
          <a:xfrm>
            <a:off x="7899662" y="2089420"/>
            <a:ext cx="327323" cy="260702"/>
            <a:chOff x="4843047" y="1296113"/>
            <a:chExt cx="390600" cy="311100"/>
          </a:xfrm>
        </p:grpSpPr>
        <p:sp>
          <p:nvSpPr>
            <p:cNvPr id="582" name="Google Shape;582;p53"/>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583" name="Google Shape;583;p53"/>
            <p:cNvSpPr txBox="1"/>
            <p:nvPr/>
          </p:nvSpPr>
          <p:spPr>
            <a:xfrm>
              <a:off x="4843047" y="1371536"/>
              <a:ext cx="3906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a:latin typeface="Open Sans"/>
                  <a:ea typeface="Open Sans"/>
                  <a:cs typeface="Open Sans"/>
                  <a:sym typeface="Open Sans"/>
                </a:rPr>
                <a:t>Part</a:t>
              </a:r>
              <a:endParaRPr sz="500">
                <a:latin typeface="Open Sans"/>
                <a:ea typeface="Open Sans"/>
                <a:cs typeface="Open Sans"/>
                <a:sym typeface="Open Sans"/>
              </a:endParaRPr>
            </a:p>
          </p:txBody>
        </p:sp>
      </p:grpSp>
      <p:grpSp>
        <p:nvGrpSpPr>
          <p:cNvPr id="584" name="Google Shape;584;p53"/>
          <p:cNvGrpSpPr/>
          <p:nvPr/>
        </p:nvGrpSpPr>
        <p:grpSpPr>
          <a:xfrm>
            <a:off x="7899662" y="2538295"/>
            <a:ext cx="327323" cy="260702"/>
            <a:chOff x="4843047" y="1296113"/>
            <a:chExt cx="390600" cy="311100"/>
          </a:xfrm>
        </p:grpSpPr>
        <p:sp>
          <p:nvSpPr>
            <p:cNvPr id="585" name="Google Shape;585;p53"/>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586" name="Google Shape;586;p53"/>
            <p:cNvSpPr txBox="1"/>
            <p:nvPr/>
          </p:nvSpPr>
          <p:spPr>
            <a:xfrm>
              <a:off x="4843047" y="1371536"/>
              <a:ext cx="3906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a:latin typeface="Open Sans"/>
                  <a:ea typeface="Open Sans"/>
                  <a:cs typeface="Open Sans"/>
                  <a:sym typeface="Open Sans"/>
                </a:rPr>
                <a:t>Part</a:t>
              </a:r>
              <a:endParaRPr sz="500">
                <a:latin typeface="Open Sans"/>
                <a:ea typeface="Open Sans"/>
                <a:cs typeface="Open Sans"/>
                <a:sym typeface="Open Sans"/>
              </a:endParaRPr>
            </a:p>
          </p:txBody>
        </p:sp>
      </p:grpSp>
      <p:grpSp>
        <p:nvGrpSpPr>
          <p:cNvPr id="587" name="Google Shape;587;p53"/>
          <p:cNvGrpSpPr/>
          <p:nvPr/>
        </p:nvGrpSpPr>
        <p:grpSpPr>
          <a:xfrm>
            <a:off x="7899662" y="3024070"/>
            <a:ext cx="327323" cy="260702"/>
            <a:chOff x="4843047" y="1296113"/>
            <a:chExt cx="390600" cy="311100"/>
          </a:xfrm>
        </p:grpSpPr>
        <p:sp>
          <p:nvSpPr>
            <p:cNvPr id="588" name="Google Shape;588;p53"/>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589" name="Google Shape;589;p53"/>
            <p:cNvSpPr txBox="1"/>
            <p:nvPr/>
          </p:nvSpPr>
          <p:spPr>
            <a:xfrm>
              <a:off x="4843047" y="1371536"/>
              <a:ext cx="3906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a:latin typeface="Open Sans"/>
                  <a:ea typeface="Open Sans"/>
                  <a:cs typeface="Open Sans"/>
                  <a:sym typeface="Open Sans"/>
                </a:rPr>
                <a:t>Part</a:t>
              </a:r>
              <a:endParaRPr sz="500">
                <a:latin typeface="Open Sans"/>
                <a:ea typeface="Open Sans"/>
                <a:cs typeface="Open Sans"/>
                <a:sym typeface="Open Sans"/>
              </a:endParaRPr>
            </a:p>
          </p:txBody>
        </p:sp>
      </p:grpSp>
      <p:grpSp>
        <p:nvGrpSpPr>
          <p:cNvPr id="590" name="Google Shape;590;p53"/>
          <p:cNvGrpSpPr/>
          <p:nvPr/>
        </p:nvGrpSpPr>
        <p:grpSpPr>
          <a:xfrm>
            <a:off x="7899662" y="3519370"/>
            <a:ext cx="327323" cy="260702"/>
            <a:chOff x="4843047" y="1296113"/>
            <a:chExt cx="390600" cy="311100"/>
          </a:xfrm>
        </p:grpSpPr>
        <p:sp>
          <p:nvSpPr>
            <p:cNvPr id="591" name="Google Shape;591;p53"/>
            <p:cNvSpPr/>
            <p:nvPr/>
          </p:nvSpPr>
          <p:spPr>
            <a:xfrm>
              <a:off x="4876788" y="1296113"/>
              <a:ext cx="323100" cy="311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500">
                <a:latin typeface="Open Sans"/>
                <a:ea typeface="Open Sans"/>
                <a:cs typeface="Open Sans"/>
                <a:sym typeface="Open Sans"/>
              </a:endParaRPr>
            </a:p>
          </p:txBody>
        </p:sp>
        <p:sp>
          <p:nvSpPr>
            <p:cNvPr id="592" name="Google Shape;592;p53"/>
            <p:cNvSpPr txBox="1"/>
            <p:nvPr/>
          </p:nvSpPr>
          <p:spPr>
            <a:xfrm>
              <a:off x="4843047" y="1371536"/>
              <a:ext cx="390600" cy="15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00">
                  <a:latin typeface="Open Sans"/>
                  <a:ea typeface="Open Sans"/>
                  <a:cs typeface="Open Sans"/>
                  <a:sym typeface="Open Sans"/>
                </a:rPr>
                <a:t>Part</a:t>
              </a:r>
              <a:endParaRPr sz="500">
                <a:latin typeface="Open Sans"/>
                <a:ea typeface="Open Sans"/>
                <a:cs typeface="Open Sans"/>
                <a:sym typeface="Open Sans"/>
              </a:endParaRPr>
            </a:p>
          </p:txBody>
        </p:sp>
      </p:grpSp>
    </p:spTree>
    <p:extLst>
      <p:ext uri="{BB962C8B-B14F-4D97-AF65-F5344CB8AC3E}">
        <p14:creationId xmlns:p14="http://schemas.microsoft.com/office/powerpoint/2010/main" val="1046808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28"/>
          <p:cNvSpPr txBox="1">
            <a:spLocks noGrp="1"/>
          </p:cNvSpPr>
          <p:nvPr>
            <p:ph type="title"/>
          </p:nvPr>
        </p:nvSpPr>
        <p:spPr>
          <a:xfrm>
            <a:off x="399575" y="1167150"/>
            <a:ext cx="5653984" cy="7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Break and Exercise</a:t>
            </a:r>
            <a:endParaRPr sz="3600" dirty="0"/>
          </a:p>
          <a:p>
            <a:pPr marL="0" lvl="0" indent="0" algn="l" rtl="0">
              <a:spcBef>
                <a:spcPts val="0"/>
              </a:spcBef>
              <a:spcAft>
                <a:spcPts val="0"/>
              </a:spcAft>
              <a:buNone/>
            </a:pPr>
            <a:r>
              <a:rPr lang="en-US" dirty="0"/>
              <a:t> </a:t>
            </a:r>
            <a:endParaRPr dirty="0"/>
          </a:p>
        </p:txBody>
      </p:sp>
      <p:sp>
        <p:nvSpPr>
          <p:cNvPr id="388" name="Google Shape;388;p28"/>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solidFill>
                  <a:srgbClr val="F2F2F2"/>
                </a:solidFill>
              </a:rPr>
              <a:t>54</a:t>
            </a:fld>
            <a:endParaRPr>
              <a:solidFill>
                <a:srgbClr val="F2F2F2"/>
              </a:solidFill>
            </a:endParaRPr>
          </a:p>
        </p:txBody>
      </p:sp>
      <p:sp>
        <p:nvSpPr>
          <p:cNvPr id="4" name="Google Shape;387;p28">
            <a:extLst>
              <a:ext uri="{FF2B5EF4-FFF2-40B4-BE49-F238E27FC236}">
                <a16:creationId xmlns:a16="http://schemas.microsoft.com/office/drawing/2014/main" id="{25ABF17D-3F5A-0043-B20D-9E47A0028057}"/>
              </a:ext>
            </a:extLst>
          </p:cNvPr>
          <p:cNvSpPr txBox="1">
            <a:spLocks/>
          </p:cNvSpPr>
          <p:nvPr/>
        </p:nvSpPr>
        <p:spPr>
          <a:xfrm>
            <a:off x="271825" y="2571750"/>
            <a:ext cx="8054757" cy="1404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lt1"/>
              </a:buClr>
              <a:buSzPts val="1400"/>
              <a:buFont typeface="Open Sans ExtraBold"/>
              <a:buNone/>
              <a:defRPr sz="4000" b="1" i="0" u="none" strike="noStrike" cap="none">
                <a:solidFill>
                  <a:schemeClr val="lt1"/>
                </a:solidFill>
                <a:latin typeface="Open Sans ExtraBold"/>
                <a:ea typeface="Open Sans ExtraBold"/>
                <a:cs typeface="Open Sans ExtraBold"/>
                <a:sym typeface="Open Sans ExtraBo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:play neo4j-modeling-exercises</a:t>
            </a:r>
          </a:p>
          <a:p>
            <a:r>
              <a:rPr lang="en-US" dirty="0"/>
              <a:t>Exercise </a:t>
            </a:r>
          </a:p>
          <a:p>
            <a:endParaRPr lang="en-US" dirty="0"/>
          </a:p>
        </p:txBody>
      </p:sp>
    </p:spTree>
    <p:extLst>
      <p:ext uri="{BB962C8B-B14F-4D97-AF65-F5344CB8AC3E}">
        <p14:creationId xmlns:p14="http://schemas.microsoft.com/office/powerpoint/2010/main" val="35892566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393"/>
        <p:cNvGrpSpPr/>
        <p:nvPr/>
      </p:nvGrpSpPr>
      <p:grpSpPr>
        <a:xfrm>
          <a:off x="0" y="0"/>
          <a:ext cx="0" cy="0"/>
          <a:chOff x="0" y="0"/>
          <a:chExt cx="0" cy="0"/>
        </a:xfrm>
      </p:grpSpPr>
      <p:sp>
        <p:nvSpPr>
          <p:cNvPr id="394" name="Google Shape;394;p29"/>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latin typeface="Arial"/>
                <a:ea typeface="Arial"/>
                <a:cs typeface="Arial"/>
                <a:sym typeface="Arial"/>
              </a:rPr>
              <a:t>55</a:t>
            </a:fld>
            <a:endParaRPr>
              <a:latin typeface="Arial"/>
              <a:ea typeface="Arial"/>
              <a:cs typeface="Arial"/>
              <a:sym typeface="Arial"/>
            </a:endParaRPr>
          </a:p>
        </p:txBody>
      </p:sp>
      <p:sp>
        <p:nvSpPr>
          <p:cNvPr id="395" name="Google Shape;395;p29"/>
          <p:cNvSpPr txBox="1">
            <a:spLocks noGrp="1"/>
          </p:cNvSpPr>
          <p:nvPr>
            <p:ph type="title"/>
          </p:nvPr>
        </p:nvSpPr>
        <p:spPr>
          <a:xfrm>
            <a:off x="38375" y="1021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666666"/>
                </a:solidFill>
              </a:rPr>
              <a:t>Exercise: Instructions</a:t>
            </a:r>
            <a:endParaRPr dirty="0">
              <a:solidFill>
                <a:srgbClr val="666666"/>
              </a:solidFill>
            </a:endParaRPr>
          </a:p>
        </p:txBody>
      </p:sp>
      <p:sp>
        <p:nvSpPr>
          <p:cNvPr id="396" name="Google Shape;396;p29"/>
          <p:cNvSpPr txBox="1"/>
          <p:nvPr/>
        </p:nvSpPr>
        <p:spPr>
          <a:xfrm>
            <a:off x="98025" y="1266100"/>
            <a:ext cx="8902200" cy="5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rgbClr val="434343"/>
                </a:solidFill>
              </a:rPr>
              <a:t>Domain</a:t>
            </a:r>
            <a:r>
              <a:rPr lang="en-US" sz="1600" dirty="0">
                <a:solidFill>
                  <a:srgbClr val="434343"/>
                </a:solidFill>
              </a:rPr>
              <a:t>:  Knowledge management of the skills of people that work for the same company</a:t>
            </a:r>
            <a:endParaRPr sz="1600" dirty="0">
              <a:solidFill>
                <a:srgbClr val="434343"/>
              </a:solidFill>
            </a:endParaRPr>
          </a:p>
          <a:p>
            <a:pPr marL="0" lvl="0" indent="0" algn="l" rtl="0">
              <a:spcBef>
                <a:spcPts val="0"/>
              </a:spcBef>
              <a:spcAft>
                <a:spcPts val="0"/>
              </a:spcAft>
              <a:buNone/>
            </a:pPr>
            <a:r>
              <a:rPr lang="en-US" sz="1600" b="1" dirty="0">
                <a:solidFill>
                  <a:srgbClr val="434343"/>
                </a:solidFill>
              </a:rPr>
              <a:t>Question</a:t>
            </a:r>
            <a:r>
              <a:rPr lang="en-US" sz="1600" dirty="0">
                <a:solidFill>
                  <a:srgbClr val="434343"/>
                </a:solidFill>
              </a:rPr>
              <a:t>: What people in the company have the same skills as me?</a:t>
            </a:r>
            <a:endParaRPr sz="1600" dirty="0">
              <a:solidFill>
                <a:srgbClr val="434343"/>
              </a:solidFill>
            </a:endParaRPr>
          </a:p>
        </p:txBody>
      </p:sp>
      <p:sp>
        <p:nvSpPr>
          <p:cNvPr id="397" name="Google Shape;397;p29"/>
          <p:cNvSpPr txBox="1"/>
          <p:nvPr/>
        </p:nvSpPr>
        <p:spPr>
          <a:xfrm>
            <a:off x="460000" y="1820450"/>
            <a:ext cx="8865600" cy="85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dirty="0">
                <a:solidFill>
                  <a:srgbClr val="434343"/>
                </a:solidFill>
              </a:rPr>
              <a:t>Steps</a:t>
            </a:r>
            <a:r>
              <a:rPr lang="en-US" sz="1600" dirty="0">
                <a:solidFill>
                  <a:srgbClr val="434343"/>
                </a:solidFill>
              </a:rPr>
              <a:t>:</a:t>
            </a:r>
            <a:endParaRPr sz="1600" dirty="0">
              <a:solidFill>
                <a:srgbClr val="434343"/>
              </a:solidFill>
            </a:endParaRPr>
          </a:p>
          <a:p>
            <a:pPr marL="457200" lvl="0" indent="-330200" algn="l" rtl="0">
              <a:spcBef>
                <a:spcPts val="0"/>
              </a:spcBef>
              <a:spcAft>
                <a:spcPts val="0"/>
              </a:spcAft>
              <a:buClr>
                <a:srgbClr val="434343"/>
              </a:buClr>
              <a:buSzPts val="1600"/>
              <a:buAutoNum type="arabicPeriod"/>
            </a:pPr>
            <a:r>
              <a:rPr lang="en-US" sz="1600" dirty="0">
                <a:solidFill>
                  <a:srgbClr val="434343"/>
                </a:solidFill>
              </a:rPr>
              <a:t>Identify the entities and relationships based upon the above question.</a:t>
            </a:r>
            <a:endParaRPr sz="1600" b="1" dirty="0">
              <a:solidFill>
                <a:srgbClr val="434343"/>
              </a:solidFill>
            </a:endParaRPr>
          </a:p>
          <a:p>
            <a:pPr marL="457200" lvl="0" indent="0" algn="l" rtl="0">
              <a:lnSpc>
                <a:spcPct val="100000"/>
              </a:lnSpc>
              <a:spcBef>
                <a:spcPts val="0"/>
              </a:spcBef>
              <a:spcAft>
                <a:spcPts val="0"/>
              </a:spcAft>
              <a:buNone/>
            </a:pPr>
            <a:endParaRPr sz="1600" dirty="0">
              <a:solidFill>
                <a:srgbClr val="434343"/>
              </a:solidFill>
            </a:endParaRPr>
          </a:p>
          <a:p>
            <a:pPr marL="457200" lvl="0" indent="-330200" algn="l" rtl="0">
              <a:lnSpc>
                <a:spcPct val="100000"/>
              </a:lnSpc>
              <a:spcBef>
                <a:spcPts val="0"/>
              </a:spcBef>
              <a:spcAft>
                <a:spcPts val="0"/>
              </a:spcAft>
              <a:buClr>
                <a:srgbClr val="434343"/>
              </a:buClr>
              <a:buSzPts val="1600"/>
              <a:buAutoNum type="arabicPeriod"/>
            </a:pPr>
            <a:r>
              <a:rPr lang="en-US" sz="1600" dirty="0">
                <a:solidFill>
                  <a:srgbClr val="434343"/>
                </a:solidFill>
              </a:rPr>
              <a:t>Go to Arrows: </a:t>
            </a:r>
            <a:r>
              <a:rPr lang="en-US" sz="1600" u="sng" dirty="0">
                <a:solidFill>
                  <a:srgbClr val="434343"/>
                </a:solidFill>
                <a:hlinkClick r:id="rId3"/>
              </a:rPr>
              <a:t>http://www.apcjones.com/arrows</a:t>
            </a:r>
            <a:r>
              <a:rPr lang="en-US" sz="1600" dirty="0">
                <a:solidFill>
                  <a:srgbClr val="434343"/>
                </a:solidFill>
              </a:rPr>
              <a:t>.</a:t>
            </a:r>
            <a:endParaRPr sz="1600" dirty="0">
              <a:solidFill>
                <a:srgbClr val="434343"/>
              </a:solidFill>
            </a:endParaRPr>
          </a:p>
          <a:p>
            <a:pPr marL="457200" lvl="0" indent="0" algn="l" rtl="0">
              <a:lnSpc>
                <a:spcPct val="100000"/>
              </a:lnSpc>
              <a:spcBef>
                <a:spcPts val="0"/>
              </a:spcBef>
              <a:spcAft>
                <a:spcPts val="0"/>
              </a:spcAft>
              <a:buNone/>
            </a:pPr>
            <a:endParaRPr sz="1600" dirty="0">
              <a:solidFill>
                <a:srgbClr val="434343"/>
              </a:solidFill>
            </a:endParaRPr>
          </a:p>
          <a:p>
            <a:pPr marL="457200" lvl="0" indent="-330200" algn="l" rtl="0">
              <a:lnSpc>
                <a:spcPct val="100000"/>
              </a:lnSpc>
              <a:spcBef>
                <a:spcPts val="0"/>
              </a:spcBef>
              <a:spcAft>
                <a:spcPts val="0"/>
              </a:spcAft>
              <a:buClr>
                <a:srgbClr val="434343"/>
              </a:buClr>
              <a:buSzPts val="1600"/>
              <a:buAutoNum type="arabicPeriod"/>
            </a:pPr>
            <a:r>
              <a:rPr lang="en-US" sz="1600" dirty="0">
                <a:solidFill>
                  <a:srgbClr val="434343"/>
                </a:solidFill>
              </a:rPr>
              <a:t>Open the </a:t>
            </a:r>
            <a:r>
              <a:rPr lang="en-US" sz="1600" b="1" dirty="0">
                <a:solidFill>
                  <a:srgbClr val="434343"/>
                </a:solidFill>
              </a:rPr>
              <a:t>KM-sample-</a:t>
            </a:r>
            <a:r>
              <a:rPr lang="en-US" sz="1600" b="1" dirty="0" err="1">
                <a:solidFill>
                  <a:srgbClr val="434343"/>
                </a:solidFill>
              </a:rPr>
              <a:t>data.txt</a:t>
            </a:r>
            <a:r>
              <a:rPr lang="en-US" sz="1600" b="1" dirty="0">
                <a:solidFill>
                  <a:srgbClr val="434343"/>
                </a:solidFill>
              </a:rPr>
              <a:t> </a:t>
            </a:r>
            <a:r>
              <a:rPr lang="en-US" sz="1600" dirty="0">
                <a:solidFill>
                  <a:srgbClr val="434343"/>
                </a:solidFill>
              </a:rPr>
              <a:t>and view the sample data you will work with to develop the model using Arrows.</a:t>
            </a:r>
            <a:endParaRPr sz="1600" dirty="0">
              <a:solidFill>
                <a:srgbClr val="434343"/>
              </a:solidFill>
            </a:endParaRPr>
          </a:p>
          <a:p>
            <a:pPr marL="457200" lvl="0" indent="0" algn="l" rtl="0">
              <a:lnSpc>
                <a:spcPct val="100000"/>
              </a:lnSpc>
              <a:spcBef>
                <a:spcPts val="0"/>
              </a:spcBef>
              <a:spcAft>
                <a:spcPts val="0"/>
              </a:spcAft>
              <a:buNone/>
            </a:pPr>
            <a:endParaRPr sz="1600" dirty="0">
              <a:solidFill>
                <a:srgbClr val="434343"/>
              </a:solidFill>
            </a:endParaRPr>
          </a:p>
          <a:p>
            <a:pPr marL="457200" lvl="0" indent="-330200" algn="l" rtl="0">
              <a:lnSpc>
                <a:spcPct val="100000"/>
              </a:lnSpc>
              <a:spcBef>
                <a:spcPts val="0"/>
              </a:spcBef>
              <a:spcAft>
                <a:spcPts val="0"/>
              </a:spcAft>
              <a:buClr>
                <a:srgbClr val="434343"/>
              </a:buClr>
              <a:buSzPts val="1600"/>
              <a:buAutoNum type="arabicPeriod"/>
            </a:pPr>
            <a:r>
              <a:rPr lang="en-US" sz="1600" dirty="0">
                <a:solidFill>
                  <a:srgbClr val="434343"/>
                </a:solidFill>
              </a:rPr>
              <a:t>Create the graph data model using the sample data and the entities and relationships you have identified.</a:t>
            </a:r>
            <a:endParaRPr sz="1600" dirty="0">
              <a:solidFill>
                <a:srgbClr val="434343"/>
              </a:solidFill>
            </a:endParaRPr>
          </a:p>
          <a:p>
            <a:pPr marL="457200" lvl="0" indent="0" algn="l" rtl="0">
              <a:lnSpc>
                <a:spcPct val="100000"/>
              </a:lnSpc>
              <a:spcBef>
                <a:spcPts val="0"/>
              </a:spcBef>
              <a:spcAft>
                <a:spcPts val="0"/>
              </a:spcAft>
              <a:buNone/>
            </a:pPr>
            <a:endParaRPr sz="1600" dirty="0">
              <a:solidFill>
                <a:srgbClr val="434343"/>
              </a:solidFill>
            </a:endParaRPr>
          </a:p>
          <a:p>
            <a:pPr marL="457200" lvl="0" indent="-330200" algn="l" rtl="0">
              <a:lnSpc>
                <a:spcPct val="100000"/>
              </a:lnSpc>
              <a:spcBef>
                <a:spcPts val="0"/>
              </a:spcBef>
              <a:spcAft>
                <a:spcPts val="0"/>
              </a:spcAft>
              <a:buClr>
                <a:srgbClr val="434343"/>
              </a:buClr>
              <a:buSzPts val="1600"/>
              <a:buAutoNum type="arabicPeriod"/>
            </a:pPr>
            <a:r>
              <a:rPr lang="en-US" sz="1600" dirty="0">
                <a:solidFill>
                  <a:srgbClr val="434343"/>
                </a:solidFill>
              </a:rPr>
              <a:t>Save the model as </a:t>
            </a:r>
            <a:r>
              <a:rPr lang="en-US" sz="1600" b="1" dirty="0" err="1">
                <a:solidFill>
                  <a:srgbClr val="434343"/>
                </a:solidFill>
              </a:rPr>
              <a:t>KM.htm</a:t>
            </a:r>
            <a:r>
              <a:rPr lang="en-US" sz="1600" dirty="0">
                <a:solidFill>
                  <a:srgbClr val="434343"/>
                </a:solidFill>
              </a:rPr>
              <a:t> and </a:t>
            </a:r>
            <a:r>
              <a:rPr lang="en-US" sz="1600" b="1" dirty="0" err="1">
                <a:solidFill>
                  <a:srgbClr val="434343"/>
                </a:solidFill>
              </a:rPr>
              <a:t>KM.svg</a:t>
            </a:r>
            <a:r>
              <a:rPr lang="en-US" sz="1600" dirty="0">
                <a:solidFill>
                  <a:srgbClr val="434343"/>
                </a:solidFill>
              </a:rPr>
              <a:t>.</a:t>
            </a:r>
            <a:endParaRPr sz="1600" dirty="0">
              <a:solidFill>
                <a:srgbClr val="434343"/>
              </a:solidFill>
            </a:endParaRPr>
          </a:p>
          <a:p>
            <a:pPr marL="457200" lvl="0" indent="0" algn="l" rtl="0">
              <a:lnSpc>
                <a:spcPct val="100000"/>
              </a:lnSpc>
              <a:spcBef>
                <a:spcPts val="0"/>
              </a:spcBef>
              <a:spcAft>
                <a:spcPts val="0"/>
              </a:spcAft>
              <a:buNone/>
            </a:pPr>
            <a:endParaRPr sz="1600" dirty="0">
              <a:solidFill>
                <a:srgbClr val="434343"/>
              </a:solidFill>
            </a:endParaRPr>
          </a:p>
        </p:txBody>
      </p:sp>
      <p:sp>
        <p:nvSpPr>
          <p:cNvPr id="398" name="Google Shape;398;p29"/>
          <p:cNvSpPr txBox="1"/>
          <p:nvPr/>
        </p:nvSpPr>
        <p:spPr>
          <a:xfrm>
            <a:off x="-39750" y="744150"/>
            <a:ext cx="9223500" cy="7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latin typeface="Open Sans"/>
                <a:ea typeface="Open Sans"/>
                <a:cs typeface="Open Sans"/>
                <a:sym typeface="Open Sans"/>
              </a:rPr>
              <a:t>Important</a:t>
            </a:r>
            <a:r>
              <a:rPr lang="en-US" sz="1600" dirty="0">
                <a:latin typeface="Open Sans"/>
                <a:ea typeface="Open Sans"/>
                <a:cs typeface="Open Sans"/>
                <a:sym typeface="Open Sans"/>
              </a:rPr>
              <a:t>: Download and </a:t>
            </a:r>
            <a:r>
              <a:rPr lang="en-US" sz="1600" dirty="0" err="1">
                <a:latin typeface="Open Sans"/>
                <a:ea typeface="Open Sans"/>
                <a:cs typeface="Open Sans"/>
                <a:sym typeface="Open Sans"/>
              </a:rPr>
              <a:t>uncompress</a:t>
            </a:r>
            <a:r>
              <a:rPr lang="en-US" sz="1600" dirty="0">
                <a:latin typeface="Open Sans"/>
                <a:ea typeface="Open Sans"/>
                <a:cs typeface="Open Sans"/>
                <a:sym typeface="Open Sans"/>
              </a:rPr>
              <a:t> the course files: </a:t>
            </a:r>
            <a:r>
              <a:rPr lang="en-US" sz="1600" u="sng" dirty="0">
                <a:solidFill>
                  <a:schemeClr val="hlink"/>
                </a:solidFill>
                <a:latin typeface="Calibri"/>
                <a:ea typeface="Calibri"/>
                <a:cs typeface="Calibri"/>
                <a:sym typeface="Calibri"/>
                <a:hlinkClick r:id="rId4"/>
              </a:rPr>
              <a:t>https://r.neo4j.com/neo4j-intro-modeling</a:t>
            </a:r>
            <a:endParaRPr sz="1600" dirty="0">
              <a:solidFill>
                <a:schemeClr val="dk1"/>
              </a:solidFill>
              <a:latin typeface="Calibri"/>
              <a:ea typeface="Calibri"/>
              <a:cs typeface="Calibri"/>
              <a:sym typeface="Calibri"/>
            </a:endParaRPr>
          </a:p>
          <a:p>
            <a:pPr marL="0" lvl="0" indent="0" algn="l" rtl="0">
              <a:spcBef>
                <a:spcPts val="0"/>
              </a:spcBef>
              <a:spcAft>
                <a:spcPts val="0"/>
              </a:spcAft>
              <a:buNone/>
            </a:pPr>
            <a:endParaRPr dirty="0">
              <a:latin typeface="Open Sans"/>
              <a:ea typeface="Open Sans"/>
              <a:cs typeface="Open Sans"/>
              <a:sym typeface="Open Sans"/>
            </a:endParaRPr>
          </a:p>
        </p:txBody>
      </p:sp>
    </p:spTree>
    <p:extLst>
      <p:ext uri="{BB962C8B-B14F-4D97-AF65-F5344CB8AC3E}">
        <p14:creationId xmlns:p14="http://schemas.microsoft.com/office/powerpoint/2010/main" val="38923368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9"/>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latin typeface="Arial"/>
                <a:ea typeface="Arial"/>
                <a:cs typeface="Arial"/>
                <a:sym typeface="Arial"/>
              </a:rPr>
              <a:t>56</a:t>
            </a:fld>
            <a:endParaRPr>
              <a:latin typeface="Arial"/>
              <a:ea typeface="Arial"/>
              <a:cs typeface="Arial"/>
              <a:sym typeface="Arial"/>
            </a:endParaRPr>
          </a:p>
        </p:txBody>
      </p:sp>
      <p:sp>
        <p:nvSpPr>
          <p:cNvPr id="395" name="Google Shape;395;p29"/>
          <p:cNvSpPr txBox="1">
            <a:spLocks noGrp="1"/>
          </p:cNvSpPr>
          <p:nvPr>
            <p:ph type="title"/>
          </p:nvPr>
        </p:nvSpPr>
        <p:spPr>
          <a:xfrm>
            <a:off x="38375" y="1021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666666"/>
                </a:solidFill>
              </a:rPr>
              <a:t>Exercise: Instructions</a:t>
            </a:r>
            <a:endParaRPr dirty="0">
              <a:solidFill>
                <a:srgbClr val="666666"/>
              </a:solidFill>
            </a:endParaRPr>
          </a:p>
        </p:txBody>
      </p:sp>
      <p:pic>
        <p:nvPicPr>
          <p:cNvPr id="2" name="Picture 1">
            <a:extLst>
              <a:ext uri="{FF2B5EF4-FFF2-40B4-BE49-F238E27FC236}">
                <a16:creationId xmlns:a16="http://schemas.microsoft.com/office/drawing/2014/main" id="{9B6AF06E-364D-DF4E-BF09-5CEC44BB30ED}"/>
              </a:ext>
            </a:extLst>
          </p:cNvPr>
          <p:cNvPicPr>
            <a:picLocks noChangeAspect="1"/>
          </p:cNvPicPr>
          <p:nvPr/>
        </p:nvPicPr>
        <p:blipFill>
          <a:blip r:embed="rId3"/>
          <a:stretch>
            <a:fillRect/>
          </a:stretch>
        </p:blipFill>
        <p:spPr>
          <a:xfrm>
            <a:off x="1165048" y="1499055"/>
            <a:ext cx="5554406" cy="3393703"/>
          </a:xfrm>
          <a:prstGeom prst="rect">
            <a:avLst/>
          </a:prstGeom>
        </p:spPr>
      </p:pic>
      <p:sp>
        <p:nvSpPr>
          <p:cNvPr id="8" name="Google Shape;396;p29">
            <a:extLst>
              <a:ext uri="{FF2B5EF4-FFF2-40B4-BE49-F238E27FC236}">
                <a16:creationId xmlns:a16="http://schemas.microsoft.com/office/drawing/2014/main" id="{71D73E3E-93FC-1148-A7CA-B8D14A6244FF}"/>
              </a:ext>
            </a:extLst>
          </p:cNvPr>
          <p:cNvSpPr txBox="1"/>
          <p:nvPr/>
        </p:nvSpPr>
        <p:spPr>
          <a:xfrm>
            <a:off x="120900" y="604043"/>
            <a:ext cx="8902200" cy="5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rgbClr val="434343"/>
                </a:solidFill>
              </a:rPr>
              <a:t>Domain</a:t>
            </a:r>
            <a:r>
              <a:rPr lang="en-US" sz="1600" dirty="0">
                <a:solidFill>
                  <a:srgbClr val="434343"/>
                </a:solidFill>
              </a:rPr>
              <a:t>:  Knowledge management of the skills of people that work for the same company</a:t>
            </a:r>
            <a:endParaRPr sz="1600" dirty="0">
              <a:solidFill>
                <a:srgbClr val="434343"/>
              </a:solidFill>
            </a:endParaRPr>
          </a:p>
          <a:p>
            <a:pPr marL="0" lvl="0" indent="0" algn="l" rtl="0">
              <a:spcBef>
                <a:spcPts val="0"/>
              </a:spcBef>
              <a:spcAft>
                <a:spcPts val="0"/>
              </a:spcAft>
              <a:buNone/>
            </a:pPr>
            <a:r>
              <a:rPr lang="en-US" sz="1600" b="1" dirty="0">
                <a:solidFill>
                  <a:srgbClr val="434343"/>
                </a:solidFill>
              </a:rPr>
              <a:t>Question</a:t>
            </a:r>
            <a:r>
              <a:rPr lang="en-US" sz="1600" dirty="0">
                <a:solidFill>
                  <a:srgbClr val="434343"/>
                </a:solidFill>
              </a:rPr>
              <a:t>: What people in the company have the same skills as me?</a:t>
            </a:r>
            <a:endParaRPr sz="1600" dirty="0">
              <a:solidFill>
                <a:srgbClr val="434343"/>
              </a:solidFill>
            </a:endParaRPr>
          </a:p>
        </p:txBody>
      </p:sp>
    </p:spTree>
    <p:extLst>
      <p:ext uri="{BB962C8B-B14F-4D97-AF65-F5344CB8AC3E}">
        <p14:creationId xmlns:p14="http://schemas.microsoft.com/office/powerpoint/2010/main" val="4092174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0"/>
          <p:cNvSpPr txBox="1"/>
          <p:nvPr/>
        </p:nvSpPr>
        <p:spPr>
          <a:xfrm>
            <a:off x="623400" y="1407688"/>
            <a:ext cx="8520600" cy="119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434343"/>
                </a:solidFill>
              </a:rPr>
              <a:t>I want to know what </a:t>
            </a:r>
            <a:r>
              <a:rPr lang="en-US" sz="2000" u="sng">
                <a:solidFill>
                  <a:srgbClr val="434343"/>
                </a:solidFill>
              </a:rPr>
              <a:t>people</a:t>
            </a:r>
            <a:r>
              <a:rPr lang="en-US" sz="2000">
                <a:solidFill>
                  <a:srgbClr val="434343"/>
                </a:solidFill>
              </a:rPr>
              <a:t> who work for the </a:t>
            </a:r>
            <a:r>
              <a:rPr lang="en-US" sz="2000" u="sng">
                <a:solidFill>
                  <a:srgbClr val="434343"/>
                </a:solidFill>
              </a:rPr>
              <a:t>company</a:t>
            </a:r>
            <a:r>
              <a:rPr lang="en-US" sz="2000">
                <a:solidFill>
                  <a:srgbClr val="434343"/>
                </a:solidFill>
              </a:rPr>
              <a:t> have the same </a:t>
            </a:r>
            <a:r>
              <a:rPr lang="en-US" sz="2000" u="sng">
                <a:solidFill>
                  <a:srgbClr val="434343"/>
                </a:solidFill>
              </a:rPr>
              <a:t>skills</a:t>
            </a:r>
            <a:r>
              <a:rPr lang="en-US" sz="2000">
                <a:solidFill>
                  <a:srgbClr val="434343"/>
                </a:solidFill>
              </a:rPr>
              <a:t> as me.</a:t>
            </a:r>
            <a:endParaRPr sz="2000">
              <a:solidFill>
                <a:srgbClr val="434343"/>
              </a:solidFill>
            </a:endParaRPr>
          </a:p>
          <a:p>
            <a:pPr marL="0" lvl="0" indent="0" algn="l" rtl="0">
              <a:spcBef>
                <a:spcPts val="0"/>
              </a:spcBef>
              <a:spcAft>
                <a:spcPts val="0"/>
              </a:spcAft>
              <a:buNone/>
            </a:pPr>
            <a:endParaRPr sz="2000" b="1">
              <a:solidFill>
                <a:srgbClr val="434343"/>
              </a:solidFill>
            </a:endParaRPr>
          </a:p>
          <a:p>
            <a:pPr marL="0" lvl="0" indent="0" algn="l" rtl="0">
              <a:spcBef>
                <a:spcPts val="0"/>
              </a:spcBef>
              <a:spcAft>
                <a:spcPts val="0"/>
              </a:spcAft>
              <a:buNone/>
            </a:pPr>
            <a:r>
              <a:rPr lang="en-US" sz="2000" b="1">
                <a:solidFill>
                  <a:srgbClr val="434343"/>
                </a:solidFill>
              </a:rPr>
              <a:t>Answer</a:t>
            </a:r>
            <a:r>
              <a:rPr lang="en-US" sz="2000">
                <a:solidFill>
                  <a:srgbClr val="434343"/>
                </a:solidFill>
              </a:rPr>
              <a:t>: Person, Company, Skill</a:t>
            </a:r>
            <a:endParaRPr sz="2000">
              <a:solidFill>
                <a:srgbClr val="434343"/>
              </a:solidFill>
            </a:endParaRPr>
          </a:p>
          <a:p>
            <a:pPr marL="0" lvl="0" indent="0" algn="l" rtl="0">
              <a:lnSpc>
                <a:spcPct val="115000"/>
              </a:lnSpc>
              <a:spcBef>
                <a:spcPts val="0"/>
              </a:spcBef>
              <a:spcAft>
                <a:spcPts val="0"/>
              </a:spcAft>
              <a:buNone/>
            </a:pPr>
            <a:endParaRPr sz="2400"/>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1600"/>
              </a:spcAft>
              <a:buNone/>
            </a:pPr>
            <a:endParaRPr sz="1800">
              <a:solidFill>
                <a:srgbClr val="595959"/>
              </a:solidFill>
            </a:endParaRPr>
          </a:p>
        </p:txBody>
      </p:sp>
      <p:sp>
        <p:nvSpPr>
          <p:cNvPr id="405" name="Google Shape;405;p30"/>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57</a:t>
            </a:fld>
            <a:endParaRPr/>
          </a:p>
        </p:txBody>
      </p:sp>
      <p:sp>
        <p:nvSpPr>
          <p:cNvPr id="406" name="Google Shape;406;p30"/>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666666"/>
                </a:solidFill>
              </a:rPr>
              <a:t>Exercise: Solution</a:t>
            </a:r>
            <a:endParaRPr dirty="0">
              <a:solidFill>
                <a:srgbClr val="666666"/>
              </a:solidFill>
            </a:endParaRPr>
          </a:p>
        </p:txBody>
      </p:sp>
      <p:sp>
        <p:nvSpPr>
          <p:cNvPr id="407" name="Google Shape;407;p30"/>
          <p:cNvSpPr txBox="1"/>
          <p:nvPr/>
        </p:nvSpPr>
        <p:spPr>
          <a:xfrm>
            <a:off x="531525" y="961488"/>
            <a:ext cx="4382700" cy="5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434343"/>
                </a:solidFill>
              </a:rPr>
              <a:t>Entities</a:t>
            </a:r>
            <a:r>
              <a:rPr lang="en-US" sz="2000">
                <a:solidFill>
                  <a:srgbClr val="434343"/>
                </a:solidFill>
              </a:rPr>
              <a:t>:</a:t>
            </a:r>
            <a:endParaRPr sz="2000">
              <a:solidFill>
                <a:srgbClr val="434343"/>
              </a:solidFill>
            </a:endParaRPr>
          </a:p>
        </p:txBody>
      </p:sp>
      <p:sp>
        <p:nvSpPr>
          <p:cNvPr id="408" name="Google Shape;408;p30"/>
          <p:cNvSpPr txBox="1"/>
          <p:nvPr/>
        </p:nvSpPr>
        <p:spPr>
          <a:xfrm>
            <a:off x="661650" y="3348600"/>
            <a:ext cx="8520600" cy="119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434343"/>
                </a:solidFill>
              </a:rPr>
              <a:t>I want to know what people who </a:t>
            </a:r>
            <a:r>
              <a:rPr lang="en-US" sz="2000" dirty="0">
                <a:solidFill>
                  <a:srgbClr val="434343"/>
                </a:solidFill>
                <a:highlight>
                  <a:srgbClr val="FFFF00"/>
                </a:highlight>
              </a:rPr>
              <a:t>work</a:t>
            </a:r>
            <a:r>
              <a:rPr lang="en-US" sz="2000" dirty="0">
                <a:solidFill>
                  <a:srgbClr val="434343"/>
                </a:solidFill>
              </a:rPr>
              <a:t> for the company </a:t>
            </a:r>
            <a:r>
              <a:rPr lang="en-US" sz="2000" dirty="0">
                <a:solidFill>
                  <a:srgbClr val="434343"/>
                </a:solidFill>
                <a:highlight>
                  <a:srgbClr val="FFFF00"/>
                </a:highlight>
              </a:rPr>
              <a:t>have</a:t>
            </a:r>
            <a:r>
              <a:rPr lang="en-US" sz="2000" dirty="0">
                <a:solidFill>
                  <a:srgbClr val="434343"/>
                </a:solidFill>
              </a:rPr>
              <a:t> the same skills as me.</a:t>
            </a:r>
            <a:endParaRPr sz="2000" dirty="0">
              <a:solidFill>
                <a:srgbClr val="434343"/>
              </a:solidFill>
            </a:endParaRPr>
          </a:p>
          <a:p>
            <a:pPr marL="0" lvl="0" indent="0" algn="l" rtl="0">
              <a:spcBef>
                <a:spcPts val="0"/>
              </a:spcBef>
              <a:spcAft>
                <a:spcPts val="0"/>
              </a:spcAft>
              <a:buNone/>
            </a:pPr>
            <a:endParaRPr sz="2000" b="1" dirty="0">
              <a:solidFill>
                <a:srgbClr val="434343"/>
              </a:solidFill>
            </a:endParaRPr>
          </a:p>
          <a:p>
            <a:pPr marL="0" lvl="0" indent="0" algn="l" rtl="0">
              <a:spcBef>
                <a:spcPts val="0"/>
              </a:spcBef>
              <a:spcAft>
                <a:spcPts val="0"/>
              </a:spcAft>
              <a:buNone/>
            </a:pPr>
            <a:r>
              <a:rPr lang="en-US" sz="2000" b="1" dirty="0">
                <a:solidFill>
                  <a:srgbClr val="434343"/>
                </a:solidFill>
              </a:rPr>
              <a:t>Answer</a:t>
            </a:r>
            <a:r>
              <a:rPr lang="en-US" sz="2000" dirty="0">
                <a:solidFill>
                  <a:srgbClr val="434343"/>
                </a:solidFill>
              </a:rPr>
              <a:t>: WORKS_FOR, HAS_SKILL</a:t>
            </a:r>
            <a:endParaRPr sz="2000" dirty="0">
              <a:solidFill>
                <a:srgbClr val="434343"/>
              </a:solidFill>
            </a:endParaRPr>
          </a:p>
          <a:p>
            <a:pPr marL="0" lvl="0" indent="0" algn="l" rtl="0">
              <a:lnSpc>
                <a:spcPct val="115000"/>
              </a:lnSpc>
              <a:spcBef>
                <a:spcPts val="0"/>
              </a:spcBef>
              <a:spcAft>
                <a:spcPts val="0"/>
              </a:spcAft>
              <a:buNone/>
            </a:pPr>
            <a:endParaRPr sz="2400" dirty="0"/>
          </a:p>
          <a:p>
            <a:pPr marL="0" lvl="0" indent="0" algn="l" rtl="0">
              <a:lnSpc>
                <a:spcPct val="115000"/>
              </a:lnSpc>
              <a:spcBef>
                <a:spcPts val="1600"/>
              </a:spcBef>
              <a:spcAft>
                <a:spcPts val="0"/>
              </a:spcAft>
              <a:buNone/>
            </a:pPr>
            <a:endParaRPr sz="1800" dirty="0">
              <a:solidFill>
                <a:srgbClr val="595959"/>
              </a:solidFill>
            </a:endParaRPr>
          </a:p>
          <a:p>
            <a:pPr marL="0" lvl="0" indent="0" algn="l" rtl="0">
              <a:lnSpc>
                <a:spcPct val="115000"/>
              </a:lnSpc>
              <a:spcBef>
                <a:spcPts val="1600"/>
              </a:spcBef>
              <a:spcAft>
                <a:spcPts val="0"/>
              </a:spcAft>
              <a:buNone/>
            </a:pPr>
            <a:endParaRPr sz="1800" dirty="0">
              <a:solidFill>
                <a:srgbClr val="595959"/>
              </a:solidFill>
            </a:endParaRPr>
          </a:p>
          <a:p>
            <a:pPr marL="0" lvl="0" indent="0" algn="l" rtl="0">
              <a:lnSpc>
                <a:spcPct val="115000"/>
              </a:lnSpc>
              <a:spcBef>
                <a:spcPts val="1600"/>
              </a:spcBef>
              <a:spcAft>
                <a:spcPts val="0"/>
              </a:spcAft>
              <a:buNone/>
            </a:pPr>
            <a:endParaRPr sz="1800" dirty="0">
              <a:solidFill>
                <a:srgbClr val="595959"/>
              </a:solidFill>
            </a:endParaRPr>
          </a:p>
          <a:p>
            <a:pPr marL="0" lvl="0" indent="0" algn="l" rtl="0">
              <a:lnSpc>
                <a:spcPct val="115000"/>
              </a:lnSpc>
              <a:spcBef>
                <a:spcPts val="1600"/>
              </a:spcBef>
              <a:spcAft>
                <a:spcPts val="0"/>
              </a:spcAft>
              <a:buNone/>
            </a:pPr>
            <a:endParaRPr sz="1800" dirty="0">
              <a:solidFill>
                <a:srgbClr val="595959"/>
              </a:solidFill>
            </a:endParaRPr>
          </a:p>
          <a:p>
            <a:pPr marL="0" lvl="0" indent="0" algn="l" rtl="0">
              <a:lnSpc>
                <a:spcPct val="115000"/>
              </a:lnSpc>
              <a:spcBef>
                <a:spcPts val="1600"/>
              </a:spcBef>
              <a:spcAft>
                <a:spcPts val="1600"/>
              </a:spcAft>
              <a:buNone/>
            </a:pPr>
            <a:endParaRPr sz="1800" dirty="0">
              <a:solidFill>
                <a:srgbClr val="595959"/>
              </a:solidFill>
            </a:endParaRPr>
          </a:p>
        </p:txBody>
      </p:sp>
      <p:sp>
        <p:nvSpPr>
          <p:cNvPr id="409" name="Google Shape;409;p30"/>
          <p:cNvSpPr txBox="1"/>
          <p:nvPr/>
        </p:nvSpPr>
        <p:spPr>
          <a:xfrm>
            <a:off x="661650" y="2919700"/>
            <a:ext cx="4382700" cy="5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434343"/>
                </a:solidFill>
              </a:rPr>
              <a:t>Relationships</a:t>
            </a:r>
            <a:r>
              <a:rPr lang="en-US" sz="2000">
                <a:solidFill>
                  <a:srgbClr val="434343"/>
                </a:solidFill>
              </a:rPr>
              <a:t>:</a:t>
            </a:r>
            <a:endParaRPr sz="2000">
              <a:solidFill>
                <a:srgbClr val="434343"/>
              </a:solidFill>
            </a:endParaRPr>
          </a:p>
        </p:txBody>
      </p:sp>
    </p:spTree>
    <p:extLst>
      <p:ext uri="{BB962C8B-B14F-4D97-AF65-F5344CB8AC3E}">
        <p14:creationId xmlns:p14="http://schemas.microsoft.com/office/powerpoint/2010/main" val="9542124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1"/>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58</a:t>
            </a:fld>
            <a:endParaRPr/>
          </a:p>
        </p:txBody>
      </p:sp>
      <p:sp>
        <p:nvSpPr>
          <p:cNvPr id="416" name="Google Shape;416;p31"/>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666666"/>
                </a:solidFill>
              </a:rPr>
              <a:t>Exercise: Solution</a:t>
            </a:r>
            <a:endParaRPr dirty="0">
              <a:solidFill>
                <a:srgbClr val="666666"/>
              </a:solidFill>
            </a:endParaRPr>
          </a:p>
        </p:txBody>
      </p:sp>
      <p:pic>
        <p:nvPicPr>
          <p:cNvPr id="417" name="Google Shape;417;p31"/>
          <p:cNvPicPr preferRelativeResize="0"/>
          <p:nvPr/>
        </p:nvPicPr>
        <p:blipFill>
          <a:blip r:embed="rId3">
            <a:alphaModFix/>
          </a:blip>
          <a:stretch>
            <a:fillRect/>
          </a:stretch>
        </p:blipFill>
        <p:spPr>
          <a:xfrm>
            <a:off x="865391" y="998843"/>
            <a:ext cx="7157455" cy="3971558"/>
          </a:xfrm>
          <a:prstGeom prst="rect">
            <a:avLst/>
          </a:prstGeom>
          <a:noFill/>
          <a:ln>
            <a:noFill/>
          </a:ln>
        </p:spPr>
      </p:pic>
    </p:spTree>
    <p:extLst>
      <p:ext uri="{BB962C8B-B14F-4D97-AF65-F5344CB8AC3E}">
        <p14:creationId xmlns:p14="http://schemas.microsoft.com/office/powerpoint/2010/main" val="1414794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4"/>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59</a:t>
            </a:fld>
            <a:endParaRPr/>
          </a:p>
        </p:txBody>
      </p:sp>
      <p:sp>
        <p:nvSpPr>
          <p:cNvPr id="599" name="Google Shape;599;p54"/>
          <p:cNvSpPr txBox="1">
            <a:spLocks noGrp="1"/>
          </p:cNvSpPr>
          <p:nvPr>
            <p:ph type="title"/>
          </p:nvPr>
        </p:nvSpPr>
        <p:spPr>
          <a:xfrm>
            <a:off x="780815" y="1154250"/>
            <a:ext cx="7516500" cy="261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Thank you!</a:t>
            </a:r>
            <a:endParaRPr/>
          </a:p>
        </p:txBody>
      </p:sp>
    </p:spTree>
    <p:extLst>
      <p:ext uri="{BB962C8B-B14F-4D97-AF65-F5344CB8AC3E}">
        <p14:creationId xmlns:p14="http://schemas.microsoft.com/office/powerpoint/2010/main" val="355213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9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800" dirty="0">
                <a:effectLst>
                  <a:outerShdw blurRad="38100" dist="38100" dir="2700000" algn="tl">
                    <a:srgbClr val="000000">
                      <a:alpha val="43137"/>
                    </a:srgbClr>
                  </a:outerShdw>
                </a:effectLst>
              </a:rPr>
              <a:t>Lets Go!</a:t>
            </a:r>
            <a:endParaRPr sz="8800" dirty="0">
              <a:effectLst>
                <a:outerShdw blurRad="38100" dist="38100" dir="2700000" algn="tl">
                  <a:srgbClr val="000000">
                    <a:alpha val="43137"/>
                  </a:srgbClr>
                </a:outerShdw>
              </a:effectLst>
            </a:endParaRPr>
          </a:p>
        </p:txBody>
      </p:sp>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611500" y="1615225"/>
            <a:ext cx="8408100" cy="765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Font typeface="Open Sans ExtraBold"/>
              <a:buNone/>
            </a:pPr>
            <a:r>
              <a:rPr lang="en-US"/>
              <a:t>Graph Modeling </a:t>
            </a:r>
            <a:br>
              <a:rPr lang="en-US"/>
            </a:br>
            <a:r>
              <a:rPr lang="en-US"/>
              <a:t>Core Principles</a:t>
            </a:r>
            <a:endParaRPr/>
          </a:p>
        </p:txBody>
      </p:sp>
    </p:spTree>
    <p:extLst>
      <p:ext uri="{BB962C8B-B14F-4D97-AF65-F5344CB8AC3E}">
        <p14:creationId xmlns:p14="http://schemas.microsoft.com/office/powerpoint/2010/main" val="2044429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p:nvPr/>
        </p:nvSpPr>
        <p:spPr>
          <a:xfrm>
            <a:off x="623400" y="1036025"/>
            <a:ext cx="8520600" cy="34311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434343"/>
              </a:buClr>
              <a:buSzPts val="2400"/>
              <a:buChar char="●"/>
            </a:pPr>
            <a:r>
              <a:rPr lang="en-US" sz="2400">
                <a:solidFill>
                  <a:srgbClr val="434343"/>
                </a:solidFill>
              </a:rPr>
              <a:t>Entities</a:t>
            </a:r>
            <a:endParaRPr sz="2400">
              <a:solidFill>
                <a:srgbClr val="434343"/>
              </a:solidFill>
            </a:endParaRPr>
          </a:p>
          <a:p>
            <a:pPr marL="914400" lvl="1" indent="-342900" algn="l" rtl="0">
              <a:lnSpc>
                <a:spcPct val="115000"/>
              </a:lnSpc>
              <a:spcBef>
                <a:spcPts val="0"/>
              </a:spcBef>
              <a:spcAft>
                <a:spcPts val="0"/>
              </a:spcAft>
              <a:buClr>
                <a:srgbClr val="434343"/>
              </a:buClr>
              <a:buSzPts val="1800"/>
              <a:buChar char="○"/>
            </a:pPr>
            <a:r>
              <a:rPr lang="en-US" sz="1800">
                <a:solidFill>
                  <a:srgbClr val="434343"/>
                </a:solidFill>
              </a:rPr>
              <a:t>Uniqueness</a:t>
            </a:r>
            <a:endParaRPr sz="1800">
              <a:solidFill>
                <a:srgbClr val="434343"/>
              </a:solidFill>
            </a:endParaRPr>
          </a:p>
          <a:p>
            <a:pPr marL="914400" lvl="1" indent="-342900" algn="l" rtl="0">
              <a:lnSpc>
                <a:spcPct val="115000"/>
              </a:lnSpc>
              <a:spcBef>
                <a:spcPts val="0"/>
              </a:spcBef>
              <a:spcAft>
                <a:spcPts val="0"/>
              </a:spcAft>
              <a:buClr>
                <a:srgbClr val="434343"/>
              </a:buClr>
              <a:buSzPts val="1800"/>
              <a:buChar char="○"/>
            </a:pPr>
            <a:r>
              <a:rPr lang="en-US" sz="1800">
                <a:solidFill>
                  <a:srgbClr val="434343"/>
                </a:solidFill>
              </a:rPr>
              <a:t>Fanout</a:t>
            </a:r>
            <a:endParaRPr sz="1800">
              <a:solidFill>
                <a:srgbClr val="434343"/>
              </a:solidFill>
            </a:endParaRPr>
          </a:p>
          <a:p>
            <a:pPr marL="457200" lvl="0" indent="-381000" algn="l" rtl="0">
              <a:lnSpc>
                <a:spcPct val="115000"/>
              </a:lnSpc>
              <a:spcBef>
                <a:spcPts val="0"/>
              </a:spcBef>
              <a:spcAft>
                <a:spcPts val="0"/>
              </a:spcAft>
              <a:buClr>
                <a:srgbClr val="434343"/>
              </a:buClr>
              <a:buSzPts val="2400"/>
              <a:buChar char="●"/>
            </a:pPr>
            <a:r>
              <a:rPr lang="en-US" sz="2400">
                <a:solidFill>
                  <a:srgbClr val="434343"/>
                </a:solidFill>
              </a:rPr>
              <a:t>Relationships</a:t>
            </a:r>
            <a:endParaRPr sz="2400">
              <a:solidFill>
                <a:srgbClr val="434343"/>
              </a:solidFill>
            </a:endParaRPr>
          </a:p>
          <a:p>
            <a:pPr marL="914400" lvl="1" indent="-342900" algn="l" rtl="0">
              <a:lnSpc>
                <a:spcPct val="115000"/>
              </a:lnSpc>
              <a:spcBef>
                <a:spcPts val="0"/>
              </a:spcBef>
              <a:spcAft>
                <a:spcPts val="0"/>
              </a:spcAft>
              <a:buClr>
                <a:srgbClr val="434343"/>
              </a:buClr>
              <a:buSzPts val="1800"/>
              <a:buChar char="○"/>
            </a:pPr>
            <a:r>
              <a:rPr lang="en-US" sz="1800">
                <a:solidFill>
                  <a:srgbClr val="434343"/>
                </a:solidFill>
              </a:rPr>
              <a:t>Naming best practices</a:t>
            </a:r>
            <a:endParaRPr sz="1800">
              <a:solidFill>
                <a:srgbClr val="434343"/>
              </a:solidFill>
            </a:endParaRPr>
          </a:p>
          <a:p>
            <a:pPr marL="914400" lvl="1" indent="-342900" algn="l" rtl="0">
              <a:lnSpc>
                <a:spcPct val="115000"/>
              </a:lnSpc>
              <a:spcBef>
                <a:spcPts val="0"/>
              </a:spcBef>
              <a:spcAft>
                <a:spcPts val="0"/>
              </a:spcAft>
              <a:buClr>
                <a:srgbClr val="434343"/>
              </a:buClr>
              <a:buSzPts val="1800"/>
              <a:buChar char="○"/>
            </a:pPr>
            <a:r>
              <a:rPr lang="en-US" sz="1800">
                <a:solidFill>
                  <a:srgbClr val="434343"/>
                </a:solidFill>
              </a:rPr>
              <a:t>Semantic redundancy</a:t>
            </a:r>
            <a:endParaRPr sz="1800">
              <a:solidFill>
                <a:srgbClr val="434343"/>
              </a:solidFill>
            </a:endParaRPr>
          </a:p>
          <a:p>
            <a:pPr marL="914400" lvl="1" indent="-342900" algn="l" rtl="0">
              <a:lnSpc>
                <a:spcPct val="115000"/>
              </a:lnSpc>
              <a:spcBef>
                <a:spcPts val="0"/>
              </a:spcBef>
              <a:spcAft>
                <a:spcPts val="0"/>
              </a:spcAft>
              <a:buClr>
                <a:srgbClr val="434343"/>
              </a:buClr>
              <a:buSzPts val="1800"/>
              <a:buChar char="○"/>
            </a:pPr>
            <a:r>
              <a:rPr lang="en-US" sz="1800">
                <a:solidFill>
                  <a:srgbClr val="434343"/>
                </a:solidFill>
              </a:rPr>
              <a:t>Types vs. Properties</a:t>
            </a:r>
            <a:endParaRPr sz="1800">
              <a:solidFill>
                <a:srgbClr val="434343"/>
              </a:solidFill>
            </a:endParaRPr>
          </a:p>
          <a:p>
            <a:pPr marL="457200" lvl="0" indent="-381000" algn="l" rtl="0">
              <a:lnSpc>
                <a:spcPct val="115000"/>
              </a:lnSpc>
              <a:spcBef>
                <a:spcPts val="0"/>
              </a:spcBef>
              <a:spcAft>
                <a:spcPts val="0"/>
              </a:spcAft>
              <a:buClr>
                <a:srgbClr val="434343"/>
              </a:buClr>
              <a:buSzPts val="2400"/>
              <a:buChar char="●"/>
            </a:pPr>
            <a:r>
              <a:rPr lang="en-US" sz="2400">
                <a:solidFill>
                  <a:srgbClr val="434343"/>
                </a:solidFill>
              </a:rPr>
              <a:t>Properties</a:t>
            </a:r>
            <a:endParaRPr sz="2400">
              <a:solidFill>
                <a:srgbClr val="434343"/>
              </a:solidFill>
            </a:endParaRPr>
          </a:p>
          <a:p>
            <a:pPr marL="457200" lvl="0" indent="-381000" algn="l" rtl="0">
              <a:lnSpc>
                <a:spcPct val="115000"/>
              </a:lnSpc>
              <a:spcBef>
                <a:spcPts val="0"/>
              </a:spcBef>
              <a:spcAft>
                <a:spcPts val="0"/>
              </a:spcAft>
              <a:buClr>
                <a:srgbClr val="434343"/>
              </a:buClr>
              <a:buSzPts val="2400"/>
              <a:buChar char="●"/>
            </a:pPr>
            <a:r>
              <a:rPr lang="en-US" sz="2400">
                <a:solidFill>
                  <a:srgbClr val="434343"/>
                </a:solidFill>
              </a:rPr>
              <a:t>Data object accessibility</a:t>
            </a:r>
            <a:endParaRPr sz="2400">
              <a:solidFill>
                <a:srgbClr val="434343"/>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0"/>
              </a:spcAft>
              <a:buNone/>
            </a:pPr>
            <a:endParaRPr sz="1800">
              <a:solidFill>
                <a:srgbClr val="595959"/>
              </a:solidFill>
            </a:endParaRPr>
          </a:p>
          <a:p>
            <a:pPr marL="0" lvl="0" indent="0" algn="l" rtl="0">
              <a:lnSpc>
                <a:spcPct val="115000"/>
              </a:lnSpc>
              <a:spcBef>
                <a:spcPts val="1600"/>
              </a:spcBef>
              <a:spcAft>
                <a:spcPts val="1600"/>
              </a:spcAft>
              <a:buNone/>
            </a:pPr>
            <a:endParaRPr sz="1800">
              <a:solidFill>
                <a:srgbClr val="595959"/>
              </a:solidFill>
            </a:endParaRPr>
          </a:p>
        </p:txBody>
      </p:sp>
      <p:sp>
        <p:nvSpPr>
          <p:cNvPr id="132" name="Google Shape;132;p19"/>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61</a:t>
            </a:fld>
            <a:endParaRPr/>
          </a:p>
        </p:txBody>
      </p:sp>
      <p:sp>
        <p:nvSpPr>
          <p:cNvPr id="133" name="Google Shape;133;p19"/>
          <p:cNvSpPr txBox="1">
            <a:spLocks noGrp="1"/>
          </p:cNvSpPr>
          <p:nvPr>
            <p:ph type="title"/>
          </p:nvPr>
        </p:nvSpPr>
        <p:spPr>
          <a:xfrm>
            <a:off x="531525" y="307343"/>
            <a:ext cx="80811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Graph Modeling Core Principles</a:t>
            </a:r>
            <a:endParaRPr>
              <a:solidFill>
                <a:srgbClr val="666666"/>
              </a:solidFill>
            </a:endParaRPr>
          </a:p>
        </p:txBody>
      </p:sp>
    </p:spTree>
    <p:extLst>
      <p:ext uri="{BB962C8B-B14F-4D97-AF65-F5344CB8AC3E}">
        <p14:creationId xmlns:p14="http://schemas.microsoft.com/office/powerpoint/2010/main" val="36552811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611489" y="1615214"/>
            <a:ext cx="7516500" cy="7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Entity best practices</a:t>
            </a:r>
            <a:endParaRPr/>
          </a:p>
        </p:txBody>
      </p:sp>
      <p:sp>
        <p:nvSpPr>
          <p:cNvPr id="140" name="Google Shape;140;p20"/>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62</a:t>
            </a:fld>
            <a:endParaRPr/>
          </a:p>
        </p:txBody>
      </p:sp>
    </p:spTree>
    <p:extLst>
      <p:ext uri="{BB962C8B-B14F-4D97-AF65-F5344CB8AC3E}">
        <p14:creationId xmlns:p14="http://schemas.microsoft.com/office/powerpoint/2010/main" val="40467436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a:spLocks noGrp="1"/>
          </p:cNvSpPr>
          <p:nvPr>
            <p:ph type="sldNum" idx="12"/>
          </p:nvPr>
        </p:nvSpPr>
        <p:spPr>
          <a:xfrm>
            <a:off x="-54384" y="46793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63</a:t>
            </a:fld>
            <a:endParaRPr/>
          </a:p>
        </p:txBody>
      </p:sp>
      <p:sp>
        <p:nvSpPr>
          <p:cNvPr id="147" name="Google Shape;147;p21"/>
          <p:cNvSpPr txBox="1">
            <a:spLocks noGrp="1"/>
          </p:cNvSpPr>
          <p:nvPr>
            <p:ph type="title"/>
          </p:nvPr>
        </p:nvSpPr>
        <p:spPr>
          <a:xfrm>
            <a:off x="98025" y="46700"/>
            <a:ext cx="88584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Ensure uniqueness of nodes</a:t>
            </a:r>
            <a:endParaRPr>
              <a:solidFill>
                <a:srgbClr val="666666"/>
              </a:solidFill>
            </a:endParaRPr>
          </a:p>
        </p:txBody>
      </p:sp>
      <p:sp>
        <p:nvSpPr>
          <p:cNvPr id="148" name="Google Shape;148;p21"/>
          <p:cNvSpPr txBox="1">
            <a:spLocks noGrp="1"/>
          </p:cNvSpPr>
          <p:nvPr>
            <p:ph type="sldNum" idx="12"/>
          </p:nvPr>
        </p:nvSpPr>
        <p:spPr>
          <a:xfrm>
            <a:off x="4738041" y="49079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63</a:t>
            </a:fld>
            <a:endParaRPr/>
          </a:p>
        </p:txBody>
      </p:sp>
      <p:grpSp>
        <p:nvGrpSpPr>
          <p:cNvPr id="149" name="Google Shape;149;p21"/>
          <p:cNvGrpSpPr/>
          <p:nvPr/>
        </p:nvGrpSpPr>
        <p:grpSpPr>
          <a:xfrm>
            <a:off x="2425" y="1200975"/>
            <a:ext cx="9173600" cy="3442063"/>
            <a:chOff x="2425" y="1200975"/>
            <a:chExt cx="9173600" cy="3442063"/>
          </a:xfrm>
        </p:grpSpPr>
        <p:sp>
          <p:nvSpPr>
            <p:cNvPr id="150" name="Google Shape;150;p21"/>
            <p:cNvSpPr/>
            <p:nvPr/>
          </p:nvSpPr>
          <p:spPr>
            <a:xfrm>
              <a:off x="6579300" y="2270750"/>
              <a:ext cx="827700" cy="4950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4328548" y="2476775"/>
              <a:ext cx="585300" cy="418500"/>
            </a:xfrm>
            <a:prstGeom prst="rightArrow">
              <a:avLst>
                <a:gd name="adj1" fmla="val 50000"/>
                <a:gd name="adj2" fmla="val 50000"/>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a:off x="567900" y="1331075"/>
              <a:ext cx="827700" cy="4950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txBox="1"/>
            <p:nvPr/>
          </p:nvSpPr>
          <p:spPr>
            <a:xfrm>
              <a:off x="579200" y="1432475"/>
              <a:ext cx="8925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a:solidFill>
                    <a:srgbClr val="FFFFFF"/>
                  </a:solidFill>
                  <a:latin typeface="Open Sans"/>
                  <a:ea typeface="Open Sans"/>
                  <a:cs typeface="Open Sans"/>
                  <a:sym typeface="Open Sans"/>
                </a:rPr>
                <a:t>Name: 'Ann Smith'</a:t>
              </a:r>
              <a:endParaRPr sz="600">
                <a:solidFill>
                  <a:srgbClr val="FFFFFF"/>
                </a:solidFill>
                <a:latin typeface="Open Sans"/>
                <a:ea typeface="Open Sans"/>
                <a:cs typeface="Open Sans"/>
                <a:sym typeface="Open Sans"/>
              </a:endParaRPr>
            </a:p>
          </p:txBody>
        </p:sp>
        <p:sp>
          <p:nvSpPr>
            <p:cNvPr id="154" name="Google Shape;154;p21"/>
            <p:cNvSpPr/>
            <p:nvPr/>
          </p:nvSpPr>
          <p:spPr>
            <a:xfrm>
              <a:off x="1571875" y="1284075"/>
              <a:ext cx="827700" cy="4950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txBox="1"/>
            <p:nvPr/>
          </p:nvSpPr>
          <p:spPr>
            <a:xfrm>
              <a:off x="1583175" y="1385475"/>
              <a:ext cx="8925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a:solidFill>
                    <a:srgbClr val="FFFFFF"/>
                  </a:solidFill>
                  <a:latin typeface="Open Sans"/>
                  <a:ea typeface="Open Sans"/>
                  <a:cs typeface="Open Sans"/>
                  <a:sym typeface="Open Sans"/>
                </a:rPr>
                <a:t>Name: 'Jim Jones'</a:t>
              </a:r>
              <a:endParaRPr sz="600">
                <a:solidFill>
                  <a:srgbClr val="FFFFFF"/>
                </a:solidFill>
                <a:latin typeface="Open Sans"/>
                <a:ea typeface="Open Sans"/>
                <a:cs typeface="Open Sans"/>
                <a:sym typeface="Open Sans"/>
              </a:endParaRPr>
            </a:p>
          </p:txBody>
        </p:sp>
        <p:sp>
          <p:nvSpPr>
            <p:cNvPr id="156" name="Google Shape;156;p21"/>
            <p:cNvSpPr/>
            <p:nvPr/>
          </p:nvSpPr>
          <p:spPr>
            <a:xfrm>
              <a:off x="455775" y="1200975"/>
              <a:ext cx="525900" cy="184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Person</a:t>
              </a:r>
              <a:endParaRPr sz="800">
                <a:solidFill>
                  <a:srgbClr val="434343"/>
                </a:solidFill>
              </a:endParaRPr>
            </a:p>
          </p:txBody>
        </p:sp>
        <p:sp>
          <p:nvSpPr>
            <p:cNvPr id="157" name="Google Shape;157;p21"/>
            <p:cNvSpPr/>
            <p:nvPr/>
          </p:nvSpPr>
          <p:spPr>
            <a:xfrm>
              <a:off x="1378650" y="1200975"/>
              <a:ext cx="525900" cy="184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Person</a:t>
              </a:r>
              <a:endParaRPr sz="800">
                <a:solidFill>
                  <a:srgbClr val="434343"/>
                </a:solidFill>
              </a:endParaRPr>
            </a:p>
          </p:txBody>
        </p:sp>
        <p:sp>
          <p:nvSpPr>
            <p:cNvPr id="158" name="Google Shape;158;p21"/>
            <p:cNvSpPr/>
            <p:nvPr/>
          </p:nvSpPr>
          <p:spPr>
            <a:xfrm>
              <a:off x="319675" y="2226513"/>
              <a:ext cx="827700" cy="4950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txBox="1"/>
            <p:nvPr/>
          </p:nvSpPr>
          <p:spPr>
            <a:xfrm>
              <a:off x="254775" y="2327913"/>
              <a:ext cx="9867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a:solidFill>
                    <a:srgbClr val="FFFFFF"/>
                  </a:solidFill>
                  <a:latin typeface="Open Sans"/>
                  <a:ea typeface="Open Sans"/>
                  <a:cs typeface="Open Sans"/>
                  <a:sym typeface="Open Sans"/>
                </a:rPr>
                <a:t>Line1: '500 Main St.'</a:t>
              </a:r>
              <a:endParaRPr sz="600">
                <a:solidFill>
                  <a:srgbClr val="FFFFFF"/>
                </a:solidFill>
                <a:latin typeface="Open Sans"/>
                <a:ea typeface="Open Sans"/>
                <a:cs typeface="Open Sans"/>
                <a:sym typeface="Open Sans"/>
              </a:endParaRPr>
            </a:p>
          </p:txBody>
        </p:sp>
        <p:sp>
          <p:nvSpPr>
            <p:cNvPr id="160" name="Google Shape;160;p21"/>
            <p:cNvSpPr/>
            <p:nvPr/>
          </p:nvSpPr>
          <p:spPr>
            <a:xfrm>
              <a:off x="1786875" y="2270750"/>
              <a:ext cx="827700" cy="4950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txBox="1"/>
            <p:nvPr/>
          </p:nvSpPr>
          <p:spPr>
            <a:xfrm>
              <a:off x="1721975" y="2372150"/>
              <a:ext cx="9867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a:solidFill>
                    <a:srgbClr val="FFFFFF"/>
                  </a:solidFill>
                  <a:latin typeface="Open Sans"/>
                  <a:ea typeface="Open Sans"/>
                  <a:cs typeface="Open Sans"/>
                  <a:sym typeface="Open Sans"/>
                </a:rPr>
                <a:t>Line1: '500 Main St.'</a:t>
              </a:r>
              <a:endParaRPr sz="600">
                <a:solidFill>
                  <a:srgbClr val="FFFFFF"/>
                </a:solidFill>
                <a:latin typeface="Open Sans"/>
                <a:ea typeface="Open Sans"/>
                <a:cs typeface="Open Sans"/>
                <a:sym typeface="Open Sans"/>
              </a:endParaRPr>
            </a:p>
          </p:txBody>
        </p:sp>
        <p:sp>
          <p:nvSpPr>
            <p:cNvPr id="162" name="Google Shape;162;p21"/>
            <p:cNvSpPr/>
            <p:nvPr/>
          </p:nvSpPr>
          <p:spPr>
            <a:xfrm>
              <a:off x="482750" y="3318375"/>
              <a:ext cx="827700" cy="4950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txBox="1"/>
            <p:nvPr/>
          </p:nvSpPr>
          <p:spPr>
            <a:xfrm>
              <a:off x="494050" y="3419775"/>
              <a:ext cx="9867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a:solidFill>
                    <a:srgbClr val="FFFFFF"/>
                  </a:solidFill>
                  <a:latin typeface="Open Sans"/>
                  <a:ea typeface="Open Sans"/>
                  <a:cs typeface="Open Sans"/>
                  <a:sym typeface="Open Sans"/>
                </a:rPr>
                <a:t>Code: 'SW1A 0AA'</a:t>
              </a:r>
              <a:endParaRPr sz="600">
                <a:solidFill>
                  <a:srgbClr val="FFFFFF"/>
                </a:solidFill>
                <a:latin typeface="Open Sans"/>
                <a:ea typeface="Open Sans"/>
                <a:cs typeface="Open Sans"/>
                <a:sym typeface="Open Sans"/>
              </a:endParaRPr>
            </a:p>
            <a:p>
              <a:pPr marL="0" lvl="0" indent="0" algn="l" rtl="0">
                <a:spcBef>
                  <a:spcPts val="0"/>
                </a:spcBef>
                <a:spcAft>
                  <a:spcPts val="0"/>
                </a:spcAft>
                <a:buNone/>
              </a:pPr>
              <a:endParaRPr sz="600">
                <a:solidFill>
                  <a:srgbClr val="FFFFFF"/>
                </a:solidFill>
                <a:latin typeface="Open Sans"/>
                <a:ea typeface="Open Sans"/>
                <a:cs typeface="Open Sans"/>
                <a:sym typeface="Open Sans"/>
              </a:endParaRPr>
            </a:p>
          </p:txBody>
        </p:sp>
        <p:sp>
          <p:nvSpPr>
            <p:cNvPr id="164" name="Google Shape;164;p21"/>
            <p:cNvSpPr/>
            <p:nvPr/>
          </p:nvSpPr>
          <p:spPr>
            <a:xfrm>
              <a:off x="1243200" y="4143388"/>
              <a:ext cx="827700" cy="4950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txBox="1"/>
            <p:nvPr/>
          </p:nvSpPr>
          <p:spPr>
            <a:xfrm>
              <a:off x="1364425" y="4283038"/>
              <a:ext cx="9867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a:solidFill>
                    <a:srgbClr val="FFFFFF"/>
                  </a:solidFill>
                  <a:latin typeface="Open Sans"/>
                  <a:ea typeface="Open Sans"/>
                  <a:cs typeface="Open Sans"/>
                  <a:sym typeface="Open Sans"/>
                </a:rPr>
                <a:t>Code: 'UK'</a:t>
              </a:r>
              <a:endParaRPr sz="600">
                <a:solidFill>
                  <a:srgbClr val="FFFFFF"/>
                </a:solidFill>
                <a:latin typeface="Open Sans"/>
                <a:ea typeface="Open Sans"/>
                <a:cs typeface="Open Sans"/>
                <a:sym typeface="Open Sans"/>
              </a:endParaRPr>
            </a:p>
            <a:p>
              <a:pPr marL="0" lvl="0" indent="0" algn="l" rtl="0">
                <a:spcBef>
                  <a:spcPts val="0"/>
                </a:spcBef>
                <a:spcAft>
                  <a:spcPts val="0"/>
                </a:spcAft>
                <a:buNone/>
              </a:pPr>
              <a:endParaRPr sz="600">
                <a:solidFill>
                  <a:srgbClr val="FFFFFF"/>
                </a:solidFill>
                <a:latin typeface="Open Sans"/>
                <a:ea typeface="Open Sans"/>
                <a:cs typeface="Open Sans"/>
                <a:sym typeface="Open Sans"/>
              </a:endParaRPr>
            </a:p>
          </p:txBody>
        </p:sp>
        <p:sp>
          <p:nvSpPr>
            <p:cNvPr id="166" name="Google Shape;166;p21"/>
            <p:cNvSpPr/>
            <p:nvPr/>
          </p:nvSpPr>
          <p:spPr>
            <a:xfrm>
              <a:off x="2120100" y="2199663"/>
              <a:ext cx="585300" cy="145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Address</a:t>
              </a:r>
              <a:endParaRPr sz="800">
                <a:solidFill>
                  <a:srgbClr val="434343"/>
                </a:solidFill>
              </a:endParaRPr>
            </a:p>
          </p:txBody>
        </p:sp>
        <p:sp>
          <p:nvSpPr>
            <p:cNvPr id="167" name="Google Shape;167;p21"/>
            <p:cNvSpPr/>
            <p:nvPr/>
          </p:nvSpPr>
          <p:spPr>
            <a:xfrm>
              <a:off x="2425" y="2182413"/>
              <a:ext cx="585300" cy="145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Address</a:t>
              </a:r>
              <a:endParaRPr sz="800">
                <a:solidFill>
                  <a:srgbClr val="434343"/>
                </a:solidFill>
              </a:endParaRPr>
            </a:p>
          </p:txBody>
        </p:sp>
        <p:sp>
          <p:nvSpPr>
            <p:cNvPr id="168" name="Google Shape;168;p21"/>
            <p:cNvSpPr/>
            <p:nvPr/>
          </p:nvSpPr>
          <p:spPr>
            <a:xfrm>
              <a:off x="58250" y="3294238"/>
              <a:ext cx="709500" cy="145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PostalCode</a:t>
              </a:r>
              <a:endParaRPr sz="800">
                <a:solidFill>
                  <a:srgbClr val="434343"/>
                </a:solidFill>
              </a:endParaRPr>
            </a:p>
          </p:txBody>
        </p:sp>
        <p:sp>
          <p:nvSpPr>
            <p:cNvPr id="169" name="Google Shape;169;p21"/>
            <p:cNvSpPr/>
            <p:nvPr/>
          </p:nvSpPr>
          <p:spPr>
            <a:xfrm>
              <a:off x="1920000" y="3350700"/>
              <a:ext cx="827700" cy="4950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txBox="1"/>
            <p:nvPr/>
          </p:nvSpPr>
          <p:spPr>
            <a:xfrm>
              <a:off x="1931300" y="3452100"/>
              <a:ext cx="9867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a:solidFill>
                    <a:srgbClr val="FFFFFF"/>
                  </a:solidFill>
                  <a:latin typeface="Open Sans"/>
                  <a:ea typeface="Open Sans"/>
                  <a:cs typeface="Open Sans"/>
                  <a:sym typeface="Open Sans"/>
                </a:rPr>
                <a:t>Code: 'EC1A  1BB'</a:t>
              </a:r>
              <a:endParaRPr sz="600">
                <a:solidFill>
                  <a:srgbClr val="FFFFFF"/>
                </a:solidFill>
                <a:latin typeface="Open Sans"/>
                <a:ea typeface="Open Sans"/>
                <a:cs typeface="Open Sans"/>
                <a:sym typeface="Open Sans"/>
              </a:endParaRPr>
            </a:p>
          </p:txBody>
        </p:sp>
        <p:sp>
          <p:nvSpPr>
            <p:cNvPr id="171" name="Google Shape;171;p21"/>
            <p:cNvSpPr/>
            <p:nvPr/>
          </p:nvSpPr>
          <p:spPr>
            <a:xfrm>
              <a:off x="2310813" y="3300425"/>
              <a:ext cx="709500" cy="145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PostalCode</a:t>
              </a:r>
              <a:endParaRPr sz="800">
                <a:solidFill>
                  <a:srgbClr val="434343"/>
                </a:solidFill>
              </a:endParaRPr>
            </a:p>
          </p:txBody>
        </p:sp>
        <p:sp>
          <p:nvSpPr>
            <p:cNvPr id="172" name="Google Shape;172;p21"/>
            <p:cNvSpPr/>
            <p:nvPr/>
          </p:nvSpPr>
          <p:spPr>
            <a:xfrm>
              <a:off x="1953725" y="4322800"/>
              <a:ext cx="585300" cy="145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Country</a:t>
              </a:r>
              <a:endParaRPr sz="800">
                <a:solidFill>
                  <a:srgbClr val="434343"/>
                </a:solidFill>
              </a:endParaRPr>
            </a:p>
          </p:txBody>
        </p:sp>
        <p:cxnSp>
          <p:nvCxnSpPr>
            <p:cNvPr id="173" name="Google Shape;173;p21"/>
            <p:cNvCxnSpPr>
              <a:stCxn id="152" idx="4"/>
            </p:cNvCxnSpPr>
            <p:nvPr/>
          </p:nvCxnSpPr>
          <p:spPr>
            <a:xfrm flipH="1">
              <a:off x="709950" y="1826075"/>
              <a:ext cx="271800" cy="435000"/>
            </a:xfrm>
            <a:prstGeom prst="straightConnector1">
              <a:avLst/>
            </a:prstGeom>
            <a:noFill/>
            <a:ln w="9525" cap="flat" cmpd="sng">
              <a:solidFill>
                <a:srgbClr val="0B5394"/>
              </a:solidFill>
              <a:prstDash val="solid"/>
              <a:round/>
              <a:headEnd type="none" w="med" len="med"/>
              <a:tailEnd type="triangle" w="med" len="med"/>
            </a:ln>
          </p:spPr>
        </p:cxnSp>
        <p:cxnSp>
          <p:nvCxnSpPr>
            <p:cNvPr id="174" name="Google Shape;174;p21"/>
            <p:cNvCxnSpPr>
              <a:endCxn id="166" idx="1"/>
            </p:cNvCxnSpPr>
            <p:nvPr/>
          </p:nvCxnSpPr>
          <p:spPr>
            <a:xfrm>
              <a:off x="2016600" y="1784913"/>
              <a:ext cx="103500" cy="487500"/>
            </a:xfrm>
            <a:prstGeom prst="straightConnector1">
              <a:avLst/>
            </a:prstGeom>
            <a:noFill/>
            <a:ln w="9525" cap="flat" cmpd="sng">
              <a:solidFill>
                <a:srgbClr val="0B5394"/>
              </a:solidFill>
              <a:prstDash val="solid"/>
              <a:round/>
              <a:headEnd type="none" w="med" len="med"/>
              <a:tailEnd type="triangle" w="med" len="med"/>
            </a:ln>
          </p:spPr>
        </p:cxnSp>
        <p:cxnSp>
          <p:nvCxnSpPr>
            <p:cNvPr id="175" name="Google Shape;175;p21"/>
            <p:cNvCxnSpPr>
              <a:stCxn id="158" idx="4"/>
              <a:endCxn id="162" idx="0"/>
            </p:cNvCxnSpPr>
            <p:nvPr/>
          </p:nvCxnSpPr>
          <p:spPr>
            <a:xfrm>
              <a:off x="733525" y="2721513"/>
              <a:ext cx="163200" cy="597000"/>
            </a:xfrm>
            <a:prstGeom prst="straightConnector1">
              <a:avLst/>
            </a:prstGeom>
            <a:noFill/>
            <a:ln w="9525" cap="flat" cmpd="sng">
              <a:solidFill>
                <a:srgbClr val="0B5394"/>
              </a:solidFill>
              <a:prstDash val="solid"/>
              <a:round/>
              <a:headEnd type="none" w="med" len="med"/>
              <a:tailEnd type="triangle" w="med" len="med"/>
            </a:ln>
          </p:spPr>
        </p:cxnSp>
        <p:cxnSp>
          <p:nvCxnSpPr>
            <p:cNvPr id="176" name="Google Shape;176;p21"/>
            <p:cNvCxnSpPr>
              <a:stCxn id="160" idx="4"/>
              <a:endCxn id="169" idx="0"/>
            </p:cNvCxnSpPr>
            <p:nvPr/>
          </p:nvCxnSpPr>
          <p:spPr>
            <a:xfrm>
              <a:off x="2200725" y="2765750"/>
              <a:ext cx="133200" cy="585000"/>
            </a:xfrm>
            <a:prstGeom prst="straightConnector1">
              <a:avLst/>
            </a:prstGeom>
            <a:noFill/>
            <a:ln w="9525" cap="flat" cmpd="sng">
              <a:solidFill>
                <a:srgbClr val="0B5394"/>
              </a:solidFill>
              <a:prstDash val="solid"/>
              <a:round/>
              <a:headEnd type="none" w="med" len="med"/>
              <a:tailEnd type="triangle" w="med" len="med"/>
            </a:ln>
          </p:spPr>
        </p:cxnSp>
        <p:cxnSp>
          <p:nvCxnSpPr>
            <p:cNvPr id="177" name="Google Shape;177;p21"/>
            <p:cNvCxnSpPr>
              <a:stCxn id="169" idx="4"/>
              <a:endCxn id="164" idx="7"/>
            </p:cNvCxnSpPr>
            <p:nvPr/>
          </p:nvCxnSpPr>
          <p:spPr>
            <a:xfrm flipH="1">
              <a:off x="1949550" y="3845700"/>
              <a:ext cx="384300" cy="370200"/>
            </a:xfrm>
            <a:prstGeom prst="straightConnector1">
              <a:avLst/>
            </a:prstGeom>
            <a:noFill/>
            <a:ln w="9525" cap="flat" cmpd="sng">
              <a:solidFill>
                <a:srgbClr val="0B5394"/>
              </a:solidFill>
              <a:prstDash val="solid"/>
              <a:round/>
              <a:headEnd type="none" w="med" len="med"/>
              <a:tailEnd type="triangle" w="med" len="med"/>
            </a:ln>
          </p:spPr>
        </p:cxnSp>
        <p:cxnSp>
          <p:nvCxnSpPr>
            <p:cNvPr id="178" name="Google Shape;178;p21"/>
            <p:cNvCxnSpPr>
              <a:stCxn id="162" idx="5"/>
              <a:endCxn id="164" idx="1"/>
            </p:cNvCxnSpPr>
            <p:nvPr/>
          </p:nvCxnSpPr>
          <p:spPr>
            <a:xfrm>
              <a:off x="1189236" y="3740884"/>
              <a:ext cx="175200" cy="474900"/>
            </a:xfrm>
            <a:prstGeom prst="straightConnector1">
              <a:avLst/>
            </a:prstGeom>
            <a:noFill/>
            <a:ln w="9525" cap="flat" cmpd="sng">
              <a:solidFill>
                <a:srgbClr val="0B5394"/>
              </a:solidFill>
              <a:prstDash val="solid"/>
              <a:round/>
              <a:headEnd type="none" w="med" len="med"/>
              <a:tailEnd type="triangle" w="med" len="med"/>
            </a:ln>
          </p:spPr>
        </p:cxnSp>
        <p:sp>
          <p:nvSpPr>
            <p:cNvPr id="179" name="Google Shape;179;p21"/>
            <p:cNvSpPr txBox="1"/>
            <p:nvPr/>
          </p:nvSpPr>
          <p:spPr>
            <a:xfrm>
              <a:off x="6542025" y="2283738"/>
              <a:ext cx="9867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a:solidFill>
                    <a:srgbClr val="FFFFFF"/>
                  </a:solidFill>
                  <a:latin typeface="Open Sans"/>
                  <a:ea typeface="Open Sans"/>
                  <a:cs typeface="Open Sans"/>
                  <a:sym typeface="Open Sans"/>
                </a:rPr>
                <a:t>Line1: '500 Main St.'</a:t>
              </a:r>
              <a:endParaRPr sz="600">
                <a:solidFill>
                  <a:srgbClr val="FFFFFF"/>
                </a:solidFill>
                <a:latin typeface="Open Sans"/>
                <a:ea typeface="Open Sans"/>
                <a:cs typeface="Open Sans"/>
                <a:sym typeface="Open Sans"/>
              </a:endParaRPr>
            </a:p>
            <a:p>
              <a:pPr marL="0" lvl="0" indent="0" algn="l" rtl="0">
                <a:spcBef>
                  <a:spcPts val="0"/>
                </a:spcBef>
                <a:spcAft>
                  <a:spcPts val="0"/>
                </a:spcAft>
                <a:buNone/>
              </a:pPr>
              <a:r>
                <a:rPr lang="en-US" sz="600">
                  <a:solidFill>
                    <a:srgbClr val="FFFFFF"/>
                  </a:solidFill>
                  <a:latin typeface="Open Sans"/>
                  <a:ea typeface="Open Sans"/>
                  <a:cs typeface="Open Sans"/>
                  <a:sym typeface="Open Sans"/>
                </a:rPr>
                <a:t>Cord: [51.103946, </a:t>
              </a:r>
              <a:endParaRPr sz="600">
                <a:solidFill>
                  <a:srgbClr val="FFFFFF"/>
                </a:solidFill>
                <a:latin typeface="Open Sans"/>
                <a:ea typeface="Open Sans"/>
                <a:cs typeface="Open Sans"/>
                <a:sym typeface="Open Sans"/>
              </a:endParaRPr>
            </a:p>
            <a:p>
              <a:pPr marL="0" lvl="0" indent="0" algn="l" rtl="0">
                <a:spcBef>
                  <a:spcPts val="0"/>
                </a:spcBef>
                <a:spcAft>
                  <a:spcPts val="0"/>
                </a:spcAft>
                <a:buNone/>
              </a:pPr>
              <a:r>
                <a:rPr lang="en-US" sz="600">
                  <a:solidFill>
                    <a:srgbClr val="FFFFFF"/>
                  </a:solidFill>
                  <a:latin typeface="Open Sans"/>
                  <a:ea typeface="Open Sans"/>
                  <a:cs typeface="Open Sans"/>
                  <a:sym typeface="Open Sans"/>
                </a:rPr>
                <a:t>          -0.183639]</a:t>
              </a:r>
              <a:endParaRPr sz="600">
                <a:solidFill>
                  <a:srgbClr val="FFFFFF"/>
                </a:solidFill>
                <a:latin typeface="Open Sans"/>
                <a:ea typeface="Open Sans"/>
                <a:cs typeface="Open Sans"/>
                <a:sym typeface="Open Sans"/>
              </a:endParaRPr>
            </a:p>
          </p:txBody>
        </p:sp>
        <p:sp>
          <p:nvSpPr>
            <p:cNvPr id="180" name="Google Shape;180;p21"/>
            <p:cNvSpPr/>
            <p:nvPr/>
          </p:nvSpPr>
          <p:spPr>
            <a:xfrm>
              <a:off x="2849200" y="1331075"/>
              <a:ext cx="827700" cy="4950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1"/>
            <p:cNvSpPr txBox="1"/>
            <p:nvPr/>
          </p:nvSpPr>
          <p:spPr>
            <a:xfrm>
              <a:off x="2860500" y="1432475"/>
              <a:ext cx="8925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a:solidFill>
                    <a:srgbClr val="FFFFFF"/>
                  </a:solidFill>
                  <a:latin typeface="Open Sans"/>
                  <a:ea typeface="Open Sans"/>
                  <a:cs typeface="Open Sans"/>
                  <a:sym typeface="Open Sans"/>
                </a:rPr>
                <a:t>Name: 'Ann Smith'</a:t>
              </a:r>
              <a:endParaRPr sz="600">
                <a:solidFill>
                  <a:srgbClr val="FFFFFF"/>
                </a:solidFill>
                <a:latin typeface="Open Sans"/>
                <a:ea typeface="Open Sans"/>
                <a:cs typeface="Open Sans"/>
                <a:sym typeface="Open Sans"/>
              </a:endParaRPr>
            </a:p>
          </p:txBody>
        </p:sp>
        <p:sp>
          <p:nvSpPr>
            <p:cNvPr id="182" name="Google Shape;182;p21"/>
            <p:cNvSpPr/>
            <p:nvPr/>
          </p:nvSpPr>
          <p:spPr>
            <a:xfrm>
              <a:off x="2655975" y="1247975"/>
              <a:ext cx="525900" cy="184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Person</a:t>
              </a:r>
              <a:endParaRPr sz="800">
                <a:solidFill>
                  <a:srgbClr val="434343"/>
                </a:solidFill>
              </a:endParaRPr>
            </a:p>
          </p:txBody>
        </p:sp>
        <p:sp>
          <p:nvSpPr>
            <p:cNvPr id="183" name="Google Shape;183;p21"/>
            <p:cNvSpPr/>
            <p:nvPr/>
          </p:nvSpPr>
          <p:spPr>
            <a:xfrm>
              <a:off x="3084275" y="2281213"/>
              <a:ext cx="827700" cy="4950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1"/>
            <p:cNvSpPr txBox="1"/>
            <p:nvPr/>
          </p:nvSpPr>
          <p:spPr>
            <a:xfrm>
              <a:off x="3019375" y="2382613"/>
              <a:ext cx="9867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a:solidFill>
                    <a:srgbClr val="FFFFFF"/>
                  </a:solidFill>
                  <a:latin typeface="Open Sans"/>
                  <a:ea typeface="Open Sans"/>
                  <a:cs typeface="Open Sans"/>
                  <a:sym typeface="Open Sans"/>
                </a:rPr>
                <a:t>Line1: '500 Main St.'</a:t>
              </a:r>
              <a:endParaRPr sz="600">
                <a:solidFill>
                  <a:srgbClr val="FFFFFF"/>
                </a:solidFill>
                <a:latin typeface="Open Sans"/>
                <a:ea typeface="Open Sans"/>
                <a:cs typeface="Open Sans"/>
                <a:sym typeface="Open Sans"/>
              </a:endParaRPr>
            </a:p>
          </p:txBody>
        </p:sp>
        <p:sp>
          <p:nvSpPr>
            <p:cNvPr id="185" name="Google Shape;185;p21"/>
            <p:cNvSpPr/>
            <p:nvPr/>
          </p:nvSpPr>
          <p:spPr>
            <a:xfrm>
              <a:off x="2747700" y="4148038"/>
              <a:ext cx="827700" cy="4950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txBox="1"/>
            <p:nvPr/>
          </p:nvSpPr>
          <p:spPr>
            <a:xfrm>
              <a:off x="2868925" y="4287688"/>
              <a:ext cx="9867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a:solidFill>
                    <a:srgbClr val="FFFFFF"/>
                  </a:solidFill>
                  <a:latin typeface="Open Sans"/>
                  <a:ea typeface="Open Sans"/>
                  <a:cs typeface="Open Sans"/>
                  <a:sym typeface="Open Sans"/>
                </a:rPr>
                <a:t>Code: 'GMB'</a:t>
              </a:r>
              <a:endParaRPr sz="600">
                <a:solidFill>
                  <a:srgbClr val="FFFFFF"/>
                </a:solidFill>
                <a:latin typeface="Open Sans"/>
                <a:ea typeface="Open Sans"/>
                <a:cs typeface="Open Sans"/>
                <a:sym typeface="Open Sans"/>
              </a:endParaRPr>
            </a:p>
            <a:p>
              <a:pPr marL="0" lvl="0" indent="0" algn="l" rtl="0">
                <a:spcBef>
                  <a:spcPts val="0"/>
                </a:spcBef>
                <a:spcAft>
                  <a:spcPts val="0"/>
                </a:spcAft>
                <a:buNone/>
              </a:pPr>
              <a:endParaRPr sz="600">
                <a:solidFill>
                  <a:srgbClr val="FFFFFF"/>
                </a:solidFill>
                <a:latin typeface="Open Sans"/>
                <a:ea typeface="Open Sans"/>
                <a:cs typeface="Open Sans"/>
                <a:sym typeface="Open Sans"/>
              </a:endParaRPr>
            </a:p>
          </p:txBody>
        </p:sp>
        <p:sp>
          <p:nvSpPr>
            <p:cNvPr id="187" name="Google Shape;187;p21"/>
            <p:cNvSpPr/>
            <p:nvPr/>
          </p:nvSpPr>
          <p:spPr>
            <a:xfrm>
              <a:off x="3572700" y="2230463"/>
              <a:ext cx="585300" cy="145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Address</a:t>
              </a:r>
              <a:endParaRPr sz="800">
                <a:solidFill>
                  <a:srgbClr val="434343"/>
                </a:solidFill>
              </a:endParaRPr>
            </a:p>
          </p:txBody>
        </p:sp>
        <p:sp>
          <p:nvSpPr>
            <p:cNvPr id="188" name="Google Shape;188;p21"/>
            <p:cNvSpPr/>
            <p:nvPr/>
          </p:nvSpPr>
          <p:spPr>
            <a:xfrm>
              <a:off x="3198675" y="3339588"/>
              <a:ext cx="827700" cy="4950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1"/>
            <p:cNvSpPr txBox="1"/>
            <p:nvPr/>
          </p:nvSpPr>
          <p:spPr>
            <a:xfrm>
              <a:off x="3209975" y="3440988"/>
              <a:ext cx="9867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a:solidFill>
                    <a:srgbClr val="FFFFFF"/>
                  </a:solidFill>
                  <a:latin typeface="Open Sans"/>
                  <a:ea typeface="Open Sans"/>
                  <a:cs typeface="Open Sans"/>
                  <a:sym typeface="Open Sans"/>
                </a:rPr>
                <a:t>Code: 'EC1A  1BB'</a:t>
              </a:r>
              <a:endParaRPr sz="600">
                <a:solidFill>
                  <a:srgbClr val="FFFFFF"/>
                </a:solidFill>
                <a:latin typeface="Open Sans"/>
                <a:ea typeface="Open Sans"/>
                <a:cs typeface="Open Sans"/>
                <a:sym typeface="Open Sans"/>
              </a:endParaRPr>
            </a:p>
          </p:txBody>
        </p:sp>
        <p:sp>
          <p:nvSpPr>
            <p:cNvPr id="190" name="Google Shape;190;p21"/>
            <p:cNvSpPr/>
            <p:nvPr/>
          </p:nvSpPr>
          <p:spPr>
            <a:xfrm>
              <a:off x="3674100" y="3273725"/>
              <a:ext cx="709500" cy="145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PostalCode</a:t>
              </a:r>
              <a:endParaRPr sz="800">
                <a:solidFill>
                  <a:srgbClr val="434343"/>
                </a:solidFill>
              </a:endParaRPr>
            </a:p>
          </p:txBody>
        </p:sp>
        <p:sp>
          <p:nvSpPr>
            <p:cNvPr id="191" name="Google Shape;191;p21"/>
            <p:cNvSpPr/>
            <p:nvPr/>
          </p:nvSpPr>
          <p:spPr>
            <a:xfrm>
              <a:off x="3458225" y="4327450"/>
              <a:ext cx="585300" cy="145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Country</a:t>
              </a:r>
              <a:endParaRPr sz="800">
                <a:solidFill>
                  <a:srgbClr val="434343"/>
                </a:solidFill>
              </a:endParaRPr>
            </a:p>
          </p:txBody>
        </p:sp>
        <p:cxnSp>
          <p:nvCxnSpPr>
            <p:cNvPr id="192" name="Google Shape;192;p21"/>
            <p:cNvCxnSpPr>
              <a:stCxn id="180" idx="4"/>
              <a:endCxn id="183" idx="0"/>
            </p:cNvCxnSpPr>
            <p:nvPr/>
          </p:nvCxnSpPr>
          <p:spPr>
            <a:xfrm>
              <a:off x="3263050" y="1826075"/>
              <a:ext cx="235200" cy="455100"/>
            </a:xfrm>
            <a:prstGeom prst="straightConnector1">
              <a:avLst/>
            </a:prstGeom>
            <a:noFill/>
            <a:ln w="9525" cap="flat" cmpd="sng">
              <a:solidFill>
                <a:srgbClr val="0B5394"/>
              </a:solidFill>
              <a:prstDash val="solid"/>
              <a:round/>
              <a:headEnd type="none" w="med" len="med"/>
              <a:tailEnd type="triangle" w="med" len="med"/>
            </a:ln>
          </p:spPr>
        </p:cxnSp>
        <p:cxnSp>
          <p:nvCxnSpPr>
            <p:cNvPr id="193" name="Google Shape;193;p21"/>
            <p:cNvCxnSpPr>
              <a:stCxn id="183" idx="4"/>
            </p:cNvCxnSpPr>
            <p:nvPr/>
          </p:nvCxnSpPr>
          <p:spPr>
            <a:xfrm>
              <a:off x="3498125" y="2776213"/>
              <a:ext cx="26100" cy="567000"/>
            </a:xfrm>
            <a:prstGeom prst="straightConnector1">
              <a:avLst/>
            </a:prstGeom>
            <a:noFill/>
            <a:ln w="9525" cap="flat" cmpd="sng">
              <a:solidFill>
                <a:srgbClr val="0B5394"/>
              </a:solidFill>
              <a:prstDash val="solid"/>
              <a:round/>
              <a:headEnd type="none" w="med" len="med"/>
              <a:tailEnd type="triangle" w="med" len="med"/>
            </a:ln>
          </p:spPr>
        </p:cxnSp>
        <p:cxnSp>
          <p:nvCxnSpPr>
            <p:cNvPr id="194" name="Google Shape;194;p21"/>
            <p:cNvCxnSpPr>
              <a:stCxn id="188" idx="4"/>
              <a:endCxn id="185" idx="7"/>
            </p:cNvCxnSpPr>
            <p:nvPr/>
          </p:nvCxnSpPr>
          <p:spPr>
            <a:xfrm flipH="1">
              <a:off x="3454125" y="3834588"/>
              <a:ext cx="158400" cy="385800"/>
            </a:xfrm>
            <a:prstGeom prst="straightConnector1">
              <a:avLst/>
            </a:prstGeom>
            <a:noFill/>
            <a:ln w="9525" cap="flat" cmpd="sng">
              <a:solidFill>
                <a:srgbClr val="0B5394"/>
              </a:solidFill>
              <a:prstDash val="solid"/>
              <a:round/>
              <a:headEnd type="none" w="med" len="med"/>
              <a:tailEnd type="triangle" w="med" len="med"/>
            </a:ln>
          </p:spPr>
        </p:cxnSp>
        <p:cxnSp>
          <p:nvCxnSpPr>
            <p:cNvPr id="195" name="Google Shape;195;p21"/>
            <p:cNvCxnSpPr>
              <a:endCxn id="164" idx="0"/>
            </p:cNvCxnSpPr>
            <p:nvPr/>
          </p:nvCxnSpPr>
          <p:spPr>
            <a:xfrm>
              <a:off x="1285950" y="1771588"/>
              <a:ext cx="371100" cy="2371800"/>
            </a:xfrm>
            <a:prstGeom prst="straightConnector1">
              <a:avLst/>
            </a:prstGeom>
            <a:noFill/>
            <a:ln w="9525" cap="flat" cmpd="sng">
              <a:solidFill>
                <a:srgbClr val="0B5394"/>
              </a:solidFill>
              <a:prstDash val="solid"/>
              <a:round/>
              <a:headEnd type="none" w="med" len="med"/>
              <a:tailEnd type="triangle" w="med" len="med"/>
            </a:ln>
          </p:spPr>
        </p:cxnSp>
        <p:cxnSp>
          <p:nvCxnSpPr>
            <p:cNvPr id="196" name="Google Shape;196;p21"/>
            <p:cNvCxnSpPr>
              <a:endCxn id="164" idx="0"/>
            </p:cNvCxnSpPr>
            <p:nvPr/>
          </p:nvCxnSpPr>
          <p:spPr>
            <a:xfrm flipH="1">
              <a:off x="1657050" y="1733488"/>
              <a:ext cx="48000" cy="2409900"/>
            </a:xfrm>
            <a:prstGeom prst="straightConnector1">
              <a:avLst/>
            </a:prstGeom>
            <a:noFill/>
            <a:ln w="9525" cap="flat" cmpd="sng">
              <a:solidFill>
                <a:srgbClr val="0B5394"/>
              </a:solidFill>
              <a:prstDash val="solid"/>
              <a:round/>
              <a:headEnd type="none" w="med" len="med"/>
              <a:tailEnd type="triangle" w="med" len="med"/>
            </a:ln>
          </p:spPr>
        </p:cxnSp>
        <p:cxnSp>
          <p:nvCxnSpPr>
            <p:cNvPr id="197" name="Google Shape;197;p21"/>
            <p:cNvCxnSpPr>
              <a:endCxn id="185" idx="0"/>
            </p:cNvCxnSpPr>
            <p:nvPr/>
          </p:nvCxnSpPr>
          <p:spPr>
            <a:xfrm>
              <a:off x="2981250" y="1762138"/>
              <a:ext cx="180300" cy="2385900"/>
            </a:xfrm>
            <a:prstGeom prst="straightConnector1">
              <a:avLst/>
            </a:prstGeom>
            <a:noFill/>
            <a:ln w="9525" cap="flat" cmpd="sng">
              <a:solidFill>
                <a:srgbClr val="0B5394"/>
              </a:solidFill>
              <a:prstDash val="solid"/>
              <a:round/>
              <a:headEnd type="none" w="med" len="med"/>
              <a:tailEnd type="triangle" w="med" len="med"/>
            </a:ln>
          </p:spPr>
        </p:cxnSp>
        <p:sp>
          <p:nvSpPr>
            <p:cNvPr id="198" name="Google Shape;198;p21"/>
            <p:cNvSpPr/>
            <p:nvPr/>
          </p:nvSpPr>
          <p:spPr>
            <a:xfrm>
              <a:off x="5360325" y="1331075"/>
              <a:ext cx="827700" cy="4950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txBox="1"/>
            <p:nvPr/>
          </p:nvSpPr>
          <p:spPr>
            <a:xfrm>
              <a:off x="5371625" y="1432475"/>
              <a:ext cx="8925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a:solidFill>
                    <a:srgbClr val="FFFFFF"/>
                  </a:solidFill>
                  <a:latin typeface="Open Sans"/>
                  <a:ea typeface="Open Sans"/>
                  <a:cs typeface="Open Sans"/>
                  <a:sym typeface="Open Sans"/>
                </a:rPr>
                <a:t>Name: 'Ann Smith'</a:t>
              </a:r>
              <a:endParaRPr sz="600">
                <a:solidFill>
                  <a:srgbClr val="FFFFFF"/>
                </a:solidFill>
                <a:latin typeface="Open Sans"/>
                <a:ea typeface="Open Sans"/>
                <a:cs typeface="Open Sans"/>
                <a:sym typeface="Open Sans"/>
              </a:endParaRPr>
            </a:p>
          </p:txBody>
        </p:sp>
        <p:sp>
          <p:nvSpPr>
            <p:cNvPr id="200" name="Google Shape;200;p21"/>
            <p:cNvSpPr/>
            <p:nvPr/>
          </p:nvSpPr>
          <p:spPr>
            <a:xfrm>
              <a:off x="6364300" y="1284075"/>
              <a:ext cx="827700" cy="4950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txBox="1"/>
            <p:nvPr/>
          </p:nvSpPr>
          <p:spPr>
            <a:xfrm>
              <a:off x="6375600" y="1385475"/>
              <a:ext cx="8925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a:solidFill>
                    <a:srgbClr val="FFFFFF"/>
                  </a:solidFill>
                  <a:latin typeface="Open Sans"/>
                  <a:ea typeface="Open Sans"/>
                  <a:cs typeface="Open Sans"/>
                  <a:sym typeface="Open Sans"/>
                </a:rPr>
                <a:t>Name: 'Jim Jones'</a:t>
              </a:r>
              <a:endParaRPr sz="600">
                <a:solidFill>
                  <a:srgbClr val="FFFFFF"/>
                </a:solidFill>
                <a:latin typeface="Open Sans"/>
                <a:ea typeface="Open Sans"/>
                <a:cs typeface="Open Sans"/>
                <a:sym typeface="Open Sans"/>
              </a:endParaRPr>
            </a:p>
          </p:txBody>
        </p:sp>
        <p:sp>
          <p:nvSpPr>
            <p:cNvPr id="202" name="Google Shape;202;p21"/>
            <p:cNvSpPr/>
            <p:nvPr/>
          </p:nvSpPr>
          <p:spPr>
            <a:xfrm>
              <a:off x="5248200" y="1200975"/>
              <a:ext cx="525900" cy="184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Person</a:t>
              </a:r>
              <a:endParaRPr sz="800">
                <a:solidFill>
                  <a:srgbClr val="434343"/>
                </a:solidFill>
              </a:endParaRPr>
            </a:p>
          </p:txBody>
        </p:sp>
        <p:sp>
          <p:nvSpPr>
            <p:cNvPr id="203" name="Google Shape;203;p21"/>
            <p:cNvSpPr/>
            <p:nvPr/>
          </p:nvSpPr>
          <p:spPr>
            <a:xfrm>
              <a:off x="6171075" y="1200975"/>
              <a:ext cx="525900" cy="184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Person</a:t>
              </a:r>
              <a:endParaRPr sz="800">
                <a:solidFill>
                  <a:srgbClr val="434343"/>
                </a:solidFill>
              </a:endParaRPr>
            </a:p>
          </p:txBody>
        </p:sp>
        <p:sp>
          <p:nvSpPr>
            <p:cNvPr id="204" name="Google Shape;204;p21"/>
            <p:cNvSpPr/>
            <p:nvPr/>
          </p:nvSpPr>
          <p:spPr>
            <a:xfrm>
              <a:off x="5112100" y="2226513"/>
              <a:ext cx="827700" cy="4950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a:off x="5275175" y="3318375"/>
              <a:ext cx="827700" cy="4950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txBox="1"/>
            <p:nvPr/>
          </p:nvSpPr>
          <p:spPr>
            <a:xfrm>
              <a:off x="5286475" y="3419775"/>
              <a:ext cx="9867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a:solidFill>
                    <a:srgbClr val="FFFFFF"/>
                  </a:solidFill>
                  <a:latin typeface="Open Sans"/>
                  <a:ea typeface="Open Sans"/>
                  <a:cs typeface="Open Sans"/>
                  <a:sym typeface="Open Sans"/>
                </a:rPr>
                <a:t>Code: 'SW1A 0AA'</a:t>
              </a:r>
              <a:endParaRPr sz="600">
                <a:solidFill>
                  <a:srgbClr val="FFFFFF"/>
                </a:solidFill>
                <a:latin typeface="Open Sans"/>
                <a:ea typeface="Open Sans"/>
                <a:cs typeface="Open Sans"/>
                <a:sym typeface="Open Sans"/>
              </a:endParaRPr>
            </a:p>
            <a:p>
              <a:pPr marL="0" lvl="0" indent="0" algn="l" rtl="0">
                <a:spcBef>
                  <a:spcPts val="0"/>
                </a:spcBef>
                <a:spcAft>
                  <a:spcPts val="0"/>
                </a:spcAft>
                <a:buNone/>
              </a:pPr>
              <a:r>
                <a:rPr lang="en-US" sz="600">
                  <a:solidFill>
                    <a:srgbClr val="FFFFFF"/>
                  </a:solidFill>
                  <a:latin typeface="Open Sans"/>
                  <a:ea typeface="Open Sans"/>
                  <a:cs typeface="Open Sans"/>
                  <a:sym typeface="Open Sans"/>
                </a:rPr>
                <a:t>Country: 'UK'</a:t>
              </a:r>
              <a:endParaRPr sz="600">
                <a:solidFill>
                  <a:srgbClr val="FFFFFF"/>
                </a:solidFill>
                <a:latin typeface="Open Sans"/>
                <a:ea typeface="Open Sans"/>
                <a:cs typeface="Open Sans"/>
                <a:sym typeface="Open Sans"/>
              </a:endParaRPr>
            </a:p>
            <a:p>
              <a:pPr marL="0" lvl="0" indent="0" algn="l" rtl="0">
                <a:spcBef>
                  <a:spcPts val="0"/>
                </a:spcBef>
                <a:spcAft>
                  <a:spcPts val="0"/>
                </a:spcAft>
                <a:buNone/>
              </a:pPr>
              <a:endParaRPr sz="600">
                <a:solidFill>
                  <a:srgbClr val="FFFFFF"/>
                </a:solidFill>
                <a:latin typeface="Open Sans"/>
                <a:ea typeface="Open Sans"/>
                <a:cs typeface="Open Sans"/>
                <a:sym typeface="Open Sans"/>
              </a:endParaRPr>
            </a:p>
          </p:txBody>
        </p:sp>
        <p:sp>
          <p:nvSpPr>
            <p:cNvPr id="207" name="Google Shape;207;p21"/>
            <p:cNvSpPr/>
            <p:nvPr/>
          </p:nvSpPr>
          <p:spPr>
            <a:xfrm>
              <a:off x="6035625" y="4143388"/>
              <a:ext cx="827700" cy="4950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1"/>
            <p:cNvSpPr txBox="1"/>
            <p:nvPr/>
          </p:nvSpPr>
          <p:spPr>
            <a:xfrm>
              <a:off x="6156850" y="4283038"/>
              <a:ext cx="9867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a:solidFill>
                    <a:srgbClr val="FFFFFF"/>
                  </a:solidFill>
                  <a:latin typeface="Open Sans"/>
                  <a:ea typeface="Open Sans"/>
                  <a:cs typeface="Open Sans"/>
                  <a:sym typeface="Open Sans"/>
                </a:rPr>
                <a:t>Code: 'UK'</a:t>
              </a:r>
              <a:endParaRPr sz="600">
                <a:solidFill>
                  <a:srgbClr val="FFFFFF"/>
                </a:solidFill>
                <a:latin typeface="Open Sans"/>
                <a:ea typeface="Open Sans"/>
                <a:cs typeface="Open Sans"/>
                <a:sym typeface="Open Sans"/>
              </a:endParaRPr>
            </a:p>
            <a:p>
              <a:pPr marL="0" lvl="0" indent="0" algn="l" rtl="0">
                <a:spcBef>
                  <a:spcPts val="0"/>
                </a:spcBef>
                <a:spcAft>
                  <a:spcPts val="0"/>
                </a:spcAft>
                <a:buNone/>
              </a:pPr>
              <a:endParaRPr sz="600">
                <a:solidFill>
                  <a:srgbClr val="FFFFFF"/>
                </a:solidFill>
                <a:latin typeface="Open Sans"/>
                <a:ea typeface="Open Sans"/>
                <a:cs typeface="Open Sans"/>
                <a:sym typeface="Open Sans"/>
              </a:endParaRPr>
            </a:p>
          </p:txBody>
        </p:sp>
        <p:sp>
          <p:nvSpPr>
            <p:cNvPr id="209" name="Google Shape;209;p21"/>
            <p:cNvSpPr/>
            <p:nvPr/>
          </p:nvSpPr>
          <p:spPr>
            <a:xfrm>
              <a:off x="6912525" y="2199663"/>
              <a:ext cx="585300" cy="145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Address</a:t>
              </a:r>
              <a:endParaRPr sz="800">
                <a:solidFill>
                  <a:srgbClr val="434343"/>
                </a:solidFill>
              </a:endParaRPr>
            </a:p>
          </p:txBody>
        </p:sp>
        <p:sp>
          <p:nvSpPr>
            <p:cNvPr id="210" name="Google Shape;210;p21"/>
            <p:cNvSpPr/>
            <p:nvPr/>
          </p:nvSpPr>
          <p:spPr>
            <a:xfrm>
              <a:off x="4794850" y="2182413"/>
              <a:ext cx="585300" cy="145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Address</a:t>
              </a:r>
              <a:endParaRPr sz="800">
                <a:solidFill>
                  <a:srgbClr val="434343"/>
                </a:solidFill>
              </a:endParaRPr>
            </a:p>
          </p:txBody>
        </p:sp>
        <p:sp>
          <p:nvSpPr>
            <p:cNvPr id="211" name="Google Shape;211;p21"/>
            <p:cNvSpPr/>
            <p:nvPr/>
          </p:nvSpPr>
          <p:spPr>
            <a:xfrm>
              <a:off x="4850675" y="3294238"/>
              <a:ext cx="709500" cy="145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PostalCode</a:t>
              </a:r>
              <a:endParaRPr sz="800">
                <a:solidFill>
                  <a:srgbClr val="434343"/>
                </a:solidFill>
              </a:endParaRPr>
            </a:p>
          </p:txBody>
        </p:sp>
        <p:sp>
          <p:nvSpPr>
            <p:cNvPr id="212" name="Google Shape;212;p21"/>
            <p:cNvSpPr/>
            <p:nvPr/>
          </p:nvSpPr>
          <p:spPr>
            <a:xfrm>
              <a:off x="6712425" y="3350700"/>
              <a:ext cx="827700" cy="4950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txBox="1"/>
            <p:nvPr/>
          </p:nvSpPr>
          <p:spPr>
            <a:xfrm>
              <a:off x="6723725" y="3452100"/>
              <a:ext cx="9867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a:solidFill>
                    <a:srgbClr val="FFFFFF"/>
                  </a:solidFill>
                  <a:latin typeface="Open Sans"/>
                  <a:ea typeface="Open Sans"/>
                  <a:cs typeface="Open Sans"/>
                  <a:sym typeface="Open Sans"/>
                </a:rPr>
                <a:t>Code: 'EC1A  1BB'</a:t>
              </a:r>
              <a:endParaRPr sz="600">
                <a:solidFill>
                  <a:srgbClr val="FFFFFF"/>
                </a:solidFill>
                <a:latin typeface="Open Sans"/>
                <a:ea typeface="Open Sans"/>
                <a:cs typeface="Open Sans"/>
                <a:sym typeface="Open Sans"/>
              </a:endParaRPr>
            </a:p>
            <a:p>
              <a:pPr marL="0" lvl="0" indent="0" algn="l" rtl="0">
                <a:spcBef>
                  <a:spcPts val="0"/>
                </a:spcBef>
                <a:spcAft>
                  <a:spcPts val="0"/>
                </a:spcAft>
                <a:buNone/>
              </a:pPr>
              <a:r>
                <a:rPr lang="en-US" sz="600">
                  <a:solidFill>
                    <a:srgbClr val="FFFFFF"/>
                  </a:solidFill>
                  <a:latin typeface="Open Sans"/>
                  <a:ea typeface="Open Sans"/>
                  <a:cs typeface="Open Sans"/>
                  <a:sym typeface="Open Sans"/>
                </a:rPr>
                <a:t>Country: 'UK'</a:t>
              </a:r>
              <a:endParaRPr sz="600">
                <a:solidFill>
                  <a:srgbClr val="FFFFFF"/>
                </a:solidFill>
                <a:latin typeface="Open Sans"/>
                <a:ea typeface="Open Sans"/>
                <a:cs typeface="Open Sans"/>
                <a:sym typeface="Open Sans"/>
              </a:endParaRPr>
            </a:p>
          </p:txBody>
        </p:sp>
        <p:sp>
          <p:nvSpPr>
            <p:cNvPr id="214" name="Google Shape;214;p21"/>
            <p:cNvSpPr/>
            <p:nvPr/>
          </p:nvSpPr>
          <p:spPr>
            <a:xfrm>
              <a:off x="7091450" y="3327188"/>
              <a:ext cx="709500" cy="145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PostalCode</a:t>
              </a:r>
              <a:endParaRPr sz="800">
                <a:solidFill>
                  <a:srgbClr val="434343"/>
                </a:solidFill>
              </a:endParaRPr>
            </a:p>
          </p:txBody>
        </p:sp>
        <p:sp>
          <p:nvSpPr>
            <p:cNvPr id="215" name="Google Shape;215;p21"/>
            <p:cNvSpPr/>
            <p:nvPr/>
          </p:nvSpPr>
          <p:spPr>
            <a:xfrm>
              <a:off x="6746150" y="4322800"/>
              <a:ext cx="585300" cy="145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Country</a:t>
              </a:r>
              <a:endParaRPr sz="800">
                <a:solidFill>
                  <a:srgbClr val="434343"/>
                </a:solidFill>
              </a:endParaRPr>
            </a:p>
          </p:txBody>
        </p:sp>
        <p:cxnSp>
          <p:nvCxnSpPr>
            <p:cNvPr id="216" name="Google Shape;216;p21"/>
            <p:cNvCxnSpPr>
              <a:stCxn id="198" idx="4"/>
            </p:cNvCxnSpPr>
            <p:nvPr/>
          </p:nvCxnSpPr>
          <p:spPr>
            <a:xfrm flipH="1">
              <a:off x="5502375" y="1826075"/>
              <a:ext cx="271800" cy="435000"/>
            </a:xfrm>
            <a:prstGeom prst="straightConnector1">
              <a:avLst/>
            </a:prstGeom>
            <a:noFill/>
            <a:ln w="9525" cap="flat" cmpd="sng">
              <a:solidFill>
                <a:srgbClr val="0B5394"/>
              </a:solidFill>
              <a:prstDash val="solid"/>
              <a:round/>
              <a:headEnd type="none" w="med" len="med"/>
              <a:tailEnd type="triangle" w="med" len="med"/>
            </a:ln>
          </p:spPr>
        </p:cxnSp>
        <p:cxnSp>
          <p:nvCxnSpPr>
            <p:cNvPr id="217" name="Google Shape;217;p21"/>
            <p:cNvCxnSpPr>
              <a:endCxn id="209" idx="1"/>
            </p:cNvCxnSpPr>
            <p:nvPr/>
          </p:nvCxnSpPr>
          <p:spPr>
            <a:xfrm>
              <a:off x="6809025" y="1784913"/>
              <a:ext cx="103500" cy="487500"/>
            </a:xfrm>
            <a:prstGeom prst="straightConnector1">
              <a:avLst/>
            </a:prstGeom>
            <a:noFill/>
            <a:ln w="9525" cap="flat" cmpd="sng">
              <a:solidFill>
                <a:srgbClr val="0B5394"/>
              </a:solidFill>
              <a:prstDash val="solid"/>
              <a:round/>
              <a:headEnd type="none" w="med" len="med"/>
              <a:tailEnd type="triangle" w="med" len="med"/>
            </a:ln>
          </p:spPr>
        </p:cxnSp>
        <p:cxnSp>
          <p:nvCxnSpPr>
            <p:cNvPr id="218" name="Google Shape;218;p21"/>
            <p:cNvCxnSpPr>
              <a:stCxn id="204" idx="4"/>
              <a:endCxn id="205" idx="0"/>
            </p:cNvCxnSpPr>
            <p:nvPr/>
          </p:nvCxnSpPr>
          <p:spPr>
            <a:xfrm>
              <a:off x="5525950" y="2721513"/>
              <a:ext cx="163200" cy="597000"/>
            </a:xfrm>
            <a:prstGeom prst="straightConnector1">
              <a:avLst/>
            </a:prstGeom>
            <a:noFill/>
            <a:ln w="9525" cap="flat" cmpd="sng">
              <a:solidFill>
                <a:srgbClr val="0B5394"/>
              </a:solidFill>
              <a:prstDash val="solid"/>
              <a:round/>
              <a:headEnd type="none" w="med" len="med"/>
              <a:tailEnd type="triangle" w="med" len="med"/>
            </a:ln>
          </p:spPr>
        </p:cxnSp>
        <p:cxnSp>
          <p:nvCxnSpPr>
            <p:cNvPr id="219" name="Google Shape;219;p21"/>
            <p:cNvCxnSpPr>
              <a:stCxn id="150" idx="4"/>
              <a:endCxn id="212" idx="0"/>
            </p:cNvCxnSpPr>
            <p:nvPr/>
          </p:nvCxnSpPr>
          <p:spPr>
            <a:xfrm>
              <a:off x="6993150" y="2765750"/>
              <a:ext cx="133200" cy="585000"/>
            </a:xfrm>
            <a:prstGeom prst="straightConnector1">
              <a:avLst/>
            </a:prstGeom>
            <a:noFill/>
            <a:ln w="9525" cap="flat" cmpd="sng">
              <a:solidFill>
                <a:srgbClr val="0B5394"/>
              </a:solidFill>
              <a:prstDash val="solid"/>
              <a:round/>
              <a:headEnd type="none" w="med" len="med"/>
              <a:tailEnd type="triangle" w="med" len="med"/>
            </a:ln>
          </p:spPr>
        </p:cxnSp>
        <p:cxnSp>
          <p:nvCxnSpPr>
            <p:cNvPr id="220" name="Google Shape;220;p21"/>
            <p:cNvCxnSpPr>
              <a:stCxn id="212" idx="4"/>
              <a:endCxn id="207" idx="7"/>
            </p:cNvCxnSpPr>
            <p:nvPr/>
          </p:nvCxnSpPr>
          <p:spPr>
            <a:xfrm flipH="1">
              <a:off x="6741975" y="3845700"/>
              <a:ext cx="384300" cy="370200"/>
            </a:xfrm>
            <a:prstGeom prst="straightConnector1">
              <a:avLst/>
            </a:prstGeom>
            <a:noFill/>
            <a:ln w="9525" cap="flat" cmpd="sng">
              <a:solidFill>
                <a:srgbClr val="0B5394"/>
              </a:solidFill>
              <a:prstDash val="solid"/>
              <a:round/>
              <a:headEnd type="none" w="med" len="med"/>
              <a:tailEnd type="triangle" w="med" len="med"/>
            </a:ln>
          </p:spPr>
        </p:cxnSp>
        <p:cxnSp>
          <p:nvCxnSpPr>
            <p:cNvPr id="221" name="Google Shape;221;p21"/>
            <p:cNvCxnSpPr>
              <a:stCxn id="205" idx="5"/>
              <a:endCxn id="207" idx="1"/>
            </p:cNvCxnSpPr>
            <p:nvPr/>
          </p:nvCxnSpPr>
          <p:spPr>
            <a:xfrm>
              <a:off x="5981661" y="3740884"/>
              <a:ext cx="175200" cy="474900"/>
            </a:xfrm>
            <a:prstGeom prst="straightConnector1">
              <a:avLst/>
            </a:prstGeom>
            <a:noFill/>
            <a:ln w="9525" cap="flat" cmpd="sng">
              <a:solidFill>
                <a:srgbClr val="0B5394"/>
              </a:solidFill>
              <a:prstDash val="solid"/>
              <a:round/>
              <a:headEnd type="none" w="med" len="med"/>
              <a:tailEnd type="triangle" w="med" len="med"/>
            </a:ln>
          </p:spPr>
        </p:cxnSp>
        <p:sp>
          <p:nvSpPr>
            <p:cNvPr id="222" name="Google Shape;222;p21"/>
            <p:cNvSpPr/>
            <p:nvPr/>
          </p:nvSpPr>
          <p:spPr>
            <a:xfrm>
              <a:off x="7641625" y="1331075"/>
              <a:ext cx="827700" cy="4950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1"/>
            <p:cNvSpPr txBox="1"/>
            <p:nvPr/>
          </p:nvSpPr>
          <p:spPr>
            <a:xfrm>
              <a:off x="7652925" y="1432475"/>
              <a:ext cx="8925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a:solidFill>
                    <a:srgbClr val="FFFFFF"/>
                  </a:solidFill>
                  <a:latin typeface="Open Sans"/>
                  <a:ea typeface="Open Sans"/>
                  <a:cs typeface="Open Sans"/>
                  <a:sym typeface="Open Sans"/>
                </a:rPr>
                <a:t>Name: 'Ann Smith'</a:t>
              </a:r>
              <a:endParaRPr sz="600">
                <a:solidFill>
                  <a:srgbClr val="FFFFFF"/>
                </a:solidFill>
                <a:latin typeface="Open Sans"/>
                <a:ea typeface="Open Sans"/>
                <a:cs typeface="Open Sans"/>
                <a:sym typeface="Open Sans"/>
              </a:endParaRPr>
            </a:p>
          </p:txBody>
        </p:sp>
        <p:sp>
          <p:nvSpPr>
            <p:cNvPr id="224" name="Google Shape;224;p21"/>
            <p:cNvSpPr/>
            <p:nvPr/>
          </p:nvSpPr>
          <p:spPr>
            <a:xfrm>
              <a:off x="7448400" y="1247975"/>
              <a:ext cx="525900" cy="184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Person</a:t>
              </a:r>
              <a:endParaRPr sz="800">
                <a:solidFill>
                  <a:srgbClr val="434343"/>
                </a:solidFill>
              </a:endParaRPr>
            </a:p>
          </p:txBody>
        </p:sp>
        <p:sp>
          <p:nvSpPr>
            <p:cNvPr id="225" name="Google Shape;225;p21"/>
            <p:cNvSpPr/>
            <p:nvPr/>
          </p:nvSpPr>
          <p:spPr>
            <a:xfrm>
              <a:off x="7876700" y="2281213"/>
              <a:ext cx="827700" cy="4950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1"/>
            <p:cNvSpPr/>
            <p:nvPr/>
          </p:nvSpPr>
          <p:spPr>
            <a:xfrm>
              <a:off x="7540125" y="4148038"/>
              <a:ext cx="827700" cy="4950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1"/>
            <p:cNvSpPr txBox="1"/>
            <p:nvPr/>
          </p:nvSpPr>
          <p:spPr>
            <a:xfrm>
              <a:off x="7661350" y="4287688"/>
              <a:ext cx="9867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a:solidFill>
                    <a:srgbClr val="FFFFFF"/>
                  </a:solidFill>
                  <a:latin typeface="Open Sans"/>
                  <a:ea typeface="Open Sans"/>
                  <a:cs typeface="Open Sans"/>
                  <a:sym typeface="Open Sans"/>
                </a:rPr>
                <a:t>Code: 'GMB'</a:t>
              </a:r>
              <a:endParaRPr sz="600">
                <a:solidFill>
                  <a:srgbClr val="FFFFFF"/>
                </a:solidFill>
                <a:latin typeface="Open Sans"/>
                <a:ea typeface="Open Sans"/>
                <a:cs typeface="Open Sans"/>
                <a:sym typeface="Open Sans"/>
              </a:endParaRPr>
            </a:p>
            <a:p>
              <a:pPr marL="0" lvl="0" indent="0" algn="l" rtl="0">
                <a:spcBef>
                  <a:spcPts val="0"/>
                </a:spcBef>
                <a:spcAft>
                  <a:spcPts val="0"/>
                </a:spcAft>
                <a:buNone/>
              </a:pPr>
              <a:endParaRPr sz="600">
                <a:solidFill>
                  <a:srgbClr val="FFFFFF"/>
                </a:solidFill>
                <a:latin typeface="Open Sans"/>
                <a:ea typeface="Open Sans"/>
                <a:cs typeface="Open Sans"/>
                <a:sym typeface="Open Sans"/>
              </a:endParaRPr>
            </a:p>
          </p:txBody>
        </p:sp>
        <p:sp>
          <p:nvSpPr>
            <p:cNvPr id="228" name="Google Shape;228;p21"/>
            <p:cNvSpPr/>
            <p:nvPr/>
          </p:nvSpPr>
          <p:spPr>
            <a:xfrm>
              <a:off x="8365125" y="2230463"/>
              <a:ext cx="585300" cy="145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Address</a:t>
              </a:r>
              <a:endParaRPr sz="800">
                <a:solidFill>
                  <a:srgbClr val="434343"/>
                </a:solidFill>
              </a:endParaRPr>
            </a:p>
          </p:txBody>
        </p:sp>
        <p:sp>
          <p:nvSpPr>
            <p:cNvPr id="229" name="Google Shape;229;p21"/>
            <p:cNvSpPr/>
            <p:nvPr/>
          </p:nvSpPr>
          <p:spPr>
            <a:xfrm>
              <a:off x="7991100" y="3339588"/>
              <a:ext cx="827700" cy="4950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1"/>
            <p:cNvSpPr txBox="1"/>
            <p:nvPr/>
          </p:nvSpPr>
          <p:spPr>
            <a:xfrm>
              <a:off x="8002400" y="3440988"/>
              <a:ext cx="9867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a:solidFill>
                    <a:srgbClr val="FFFFFF"/>
                  </a:solidFill>
                  <a:latin typeface="Open Sans"/>
                  <a:ea typeface="Open Sans"/>
                  <a:cs typeface="Open Sans"/>
                  <a:sym typeface="Open Sans"/>
                </a:rPr>
                <a:t>Code: 'EC1A  1BB'</a:t>
              </a:r>
              <a:endParaRPr sz="600">
                <a:solidFill>
                  <a:srgbClr val="FFFFFF"/>
                </a:solidFill>
                <a:latin typeface="Open Sans"/>
                <a:ea typeface="Open Sans"/>
                <a:cs typeface="Open Sans"/>
                <a:sym typeface="Open Sans"/>
              </a:endParaRPr>
            </a:p>
            <a:p>
              <a:pPr marL="0" lvl="0" indent="0" algn="l" rtl="0">
                <a:spcBef>
                  <a:spcPts val="0"/>
                </a:spcBef>
                <a:spcAft>
                  <a:spcPts val="0"/>
                </a:spcAft>
                <a:buNone/>
              </a:pPr>
              <a:r>
                <a:rPr lang="en-US" sz="600">
                  <a:solidFill>
                    <a:srgbClr val="FFFFFF"/>
                  </a:solidFill>
                  <a:latin typeface="Open Sans"/>
                  <a:ea typeface="Open Sans"/>
                  <a:cs typeface="Open Sans"/>
                  <a:sym typeface="Open Sans"/>
                </a:rPr>
                <a:t>Country: 'GMB'</a:t>
              </a:r>
              <a:endParaRPr sz="600">
                <a:solidFill>
                  <a:srgbClr val="FFFFFF"/>
                </a:solidFill>
                <a:latin typeface="Open Sans"/>
                <a:ea typeface="Open Sans"/>
                <a:cs typeface="Open Sans"/>
                <a:sym typeface="Open Sans"/>
              </a:endParaRPr>
            </a:p>
          </p:txBody>
        </p:sp>
        <p:sp>
          <p:nvSpPr>
            <p:cNvPr id="231" name="Google Shape;231;p21"/>
            <p:cNvSpPr/>
            <p:nvPr/>
          </p:nvSpPr>
          <p:spPr>
            <a:xfrm>
              <a:off x="8466525" y="3273725"/>
              <a:ext cx="709500" cy="145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PostalCode</a:t>
              </a:r>
              <a:endParaRPr sz="800">
                <a:solidFill>
                  <a:srgbClr val="434343"/>
                </a:solidFill>
              </a:endParaRPr>
            </a:p>
          </p:txBody>
        </p:sp>
        <p:sp>
          <p:nvSpPr>
            <p:cNvPr id="232" name="Google Shape;232;p21"/>
            <p:cNvSpPr/>
            <p:nvPr/>
          </p:nvSpPr>
          <p:spPr>
            <a:xfrm>
              <a:off x="8250650" y="4327450"/>
              <a:ext cx="585300" cy="145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a:solidFill>
                    <a:srgbClr val="434343"/>
                  </a:solidFill>
                </a:rPr>
                <a:t>Country</a:t>
              </a:r>
              <a:endParaRPr sz="800">
                <a:solidFill>
                  <a:srgbClr val="434343"/>
                </a:solidFill>
              </a:endParaRPr>
            </a:p>
          </p:txBody>
        </p:sp>
        <p:cxnSp>
          <p:nvCxnSpPr>
            <p:cNvPr id="233" name="Google Shape;233;p21"/>
            <p:cNvCxnSpPr>
              <a:stCxn id="222" idx="4"/>
              <a:endCxn id="225" idx="0"/>
            </p:cNvCxnSpPr>
            <p:nvPr/>
          </p:nvCxnSpPr>
          <p:spPr>
            <a:xfrm>
              <a:off x="8055475" y="1826075"/>
              <a:ext cx="235200" cy="455100"/>
            </a:xfrm>
            <a:prstGeom prst="straightConnector1">
              <a:avLst/>
            </a:prstGeom>
            <a:noFill/>
            <a:ln w="9525" cap="flat" cmpd="sng">
              <a:solidFill>
                <a:srgbClr val="0B5394"/>
              </a:solidFill>
              <a:prstDash val="solid"/>
              <a:round/>
              <a:headEnd type="none" w="med" len="med"/>
              <a:tailEnd type="triangle" w="med" len="med"/>
            </a:ln>
          </p:spPr>
        </p:cxnSp>
        <p:cxnSp>
          <p:nvCxnSpPr>
            <p:cNvPr id="234" name="Google Shape;234;p21"/>
            <p:cNvCxnSpPr>
              <a:stCxn id="225" idx="4"/>
            </p:cNvCxnSpPr>
            <p:nvPr/>
          </p:nvCxnSpPr>
          <p:spPr>
            <a:xfrm>
              <a:off x="8290550" y="2776213"/>
              <a:ext cx="26100" cy="567000"/>
            </a:xfrm>
            <a:prstGeom prst="straightConnector1">
              <a:avLst/>
            </a:prstGeom>
            <a:noFill/>
            <a:ln w="9525" cap="flat" cmpd="sng">
              <a:solidFill>
                <a:srgbClr val="0B5394"/>
              </a:solidFill>
              <a:prstDash val="solid"/>
              <a:round/>
              <a:headEnd type="none" w="med" len="med"/>
              <a:tailEnd type="triangle" w="med" len="med"/>
            </a:ln>
          </p:spPr>
        </p:cxnSp>
        <p:cxnSp>
          <p:nvCxnSpPr>
            <p:cNvPr id="235" name="Google Shape;235;p21"/>
            <p:cNvCxnSpPr>
              <a:stCxn id="229" idx="4"/>
              <a:endCxn id="226" idx="7"/>
            </p:cNvCxnSpPr>
            <p:nvPr/>
          </p:nvCxnSpPr>
          <p:spPr>
            <a:xfrm flipH="1">
              <a:off x="8246550" y="3834588"/>
              <a:ext cx="158400" cy="385800"/>
            </a:xfrm>
            <a:prstGeom prst="straightConnector1">
              <a:avLst/>
            </a:prstGeom>
            <a:noFill/>
            <a:ln w="9525" cap="flat" cmpd="sng">
              <a:solidFill>
                <a:srgbClr val="0B5394"/>
              </a:solidFill>
              <a:prstDash val="solid"/>
              <a:round/>
              <a:headEnd type="none" w="med" len="med"/>
              <a:tailEnd type="triangle" w="med" len="med"/>
            </a:ln>
          </p:spPr>
        </p:cxnSp>
        <p:cxnSp>
          <p:nvCxnSpPr>
            <p:cNvPr id="236" name="Google Shape;236;p21"/>
            <p:cNvCxnSpPr>
              <a:endCxn id="207" idx="0"/>
            </p:cNvCxnSpPr>
            <p:nvPr/>
          </p:nvCxnSpPr>
          <p:spPr>
            <a:xfrm>
              <a:off x="6078375" y="1771588"/>
              <a:ext cx="371100" cy="2371800"/>
            </a:xfrm>
            <a:prstGeom prst="straightConnector1">
              <a:avLst/>
            </a:prstGeom>
            <a:noFill/>
            <a:ln w="9525" cap="flat" cmpd="sng">
              <a:solidFill>
                <a:srgbClr val="0B5394"/>
              </a:solidFill>
              <a:prstDash val="solid"/>
              <a:round/>
              <a:headEnd type="none" w="med" len="med"/>
              <a:tailEnd type="triangle" w="med" len="med"/>
            </a:ln>
          </p:spPr>
        </p:cxnSp>
        <p:cxnSp>
          <p:nvCxnSpPr>
            <p:cNvPr id="237" name="Google Shape;237;p21"/>
            <p:cNvCxnSpPr>
              <a:endCxn id="207" idx="0"/>
            </p:cNvCxnSpPr>
            <p:nvPr/>
          </p:nvCxnSpPr>
          <p:spPr>
            <a:xfrm flipH="1">
              <a:off x="6449475" y="1733488"/>
              <a:ext cx="48000" cy="2409900"/>
            </a:xfrm>
            <a:prstGeom prst="straightConnector1">
              <a:avLst/>
            </a:prstGeom>
            <a:noFill/>
            <a:ln w="9525" cap="flat" cmpd="sng">
              <a:solidFill>
                <a:srgbClr val="0B5394"/>
              </a:solidFill>
              <a:prstDash val="solid"/>
              <a:round/>
              <a:headEnd type="none" w="med" len="med"/>
              <a:tailEnd type="triangle" w="med" len="med"/>
            </a:ln>
          </p:spPr>
        </p:cxnSp>
        <p:cxnSp>
          <p:nvCxnSpPr>
            <p:cNvPr id="238" name="Google Shape;238;p21"/>
            <p:cNvCxnSpPr>
              <a:endCxn id="226" idx="0"/>
            </p:cNvCxnSpPr>
            <p:nvPr/>
          </p:nvCxnSpPr>
          <p:spPr>
            <a:xfrm>
              <a:off x="7773675" y="1762138"/>
              <a:ext cx="180300" cy="2385900"/>
            </a:xfrm>
            <a:prstGeom prst="straightConnector1">
              <a:avLst/>
            </a:prstGeom>
            <a:noFill/>
            <a:ln w="9525" cap="flat" cmpd="sng">
              <a:solidFill>
                <a:srgbClr val="0B5394"/>
              </a:solidFill>
              <a:prstDash val="solid"/>
              <a:round/>
              <a:headEnd type="none" w="med" len="med"/>
              <a:tailEnd type="triangle" w="med" len="med"/>
            </a:ln>
          </p:spPr>
        </p:cxnSp>
        <p:sp>
          <p:nvSpPr>
            <p:cNvPr id="239" name="Google Shape;239;p21"/>
            <p:cNvSpPr txBox="1"/>
            <p:nvPr/>
          </p:nvSpPr>
          <p:spPr>
            <a:xfrm>
              <a:off x="5112125" y="2287150"/>
              <a:ext cx="9867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a:solidFill>
                    <a:srgbClr val="FFFFFF"/>
                  </a:solidFill>
                  <a:latin typeface="Open Sans"/>
                  <a:ea typeface="Open Sans"/>
                  <a:cs typeface="Open Sans"/>
                  <a:sym typeface="Open Sans"/>
                </a:rPr>
                <a:t>Line1: '500 Main St.'</a:t>
              </a:r>
              <a:endParaRPr sz="600">
                <a:solidFill>
                  <a:srgbClr val="FFFFFF"/>
                </a:solidFill>
                <a:latin typeface="Open Sans"/>
                <a:ea typeface="Open Sans"/>
                <a:cs typeface="Open Sans"/>
                <a:sym typeface="Open Sans"/>
              </a:endParaRPr>
            </a:p>
            <a:p>
              <a:pPr marL="0" lvl="0" indent="0" algn="l" rtl="0">
                <a:spcBef>
                  <a:spcPts val="0"/>
                </a:spcBef>
                <a:spcAft>
                  <a:spcPts val="0"/>
                </a:spcAft>
                <a:buNone/>
              </a:pPr>
              <a:r>
                <a:rPr lang="en-US" sz="600">
                  <a:solidFill>
                    <a:srgbClr val="FFFFFF"/>
                  </a:solidFill>
                  <a:latin typeface="Open Sans"/>
                  <a:ea typeface="Open Sans"/>
                  <a:cs typeface="Open Sans"/>
                  <a:sym typeface="Open Sans"/>
                </a:rPr>
                <a:t>Cord: [51.508530, </a:t>
              </a:r>
              <a:endParaRPr sz="600">
                <a:solidFill>
                  <a:srgbClr val="FFFFFF"/>
                </a:solidFill>
                <a:latin typeface="Open Sans"/>
                <a:ea typeface="Open Sans"/>
                <a:cs typeface="Open Sans"/>
                <a:sym typeface="Open Sans"/>
              </a:endParaRPr>
            </a:p>
            <a:p>
              <a:pPr marL="0" lvl="0" indent="0" algn="l" rtl="0">
                <a:spcBef>
                  <a:spcPts val="0"/>
                </a:spcBef>
                <a:spcAft>
                  <a:spcPts val="0"/>
                </a:spcAft>
                <a:buNone/>
              </a:pPr>
              <a:r>
                <a:rPr lang="en-US" sz="600">
                  <a:solidFill>
                    <a:srgbClr val="FFFFFF"/>
                  </a:solidFill>
                  <a:latin typeface="Open Sans"/>
                  <a:ea typeface="Open Sans"/>
                  <a:cs typeface="Open Sans"/>
                  <a:sym typeface="Open Sans"/>
                </a:rPr>
                <a:t>          -0.076132]</a:t>
              </a:r>
              <a:endParaRPr sz="600">
                <a:solidFill>
                  <a:srgbClr val="FFFFFF"/>
                </a:solidFill>
                <a:latin typeface="Open Sans"/>
                <a:ea typeface="Open Sans"/>
                <a:cs typeface="Open Sans"/>
                <a:sym typeface="Open Sans"/>
              </a:endParaRPr>
            </a:p>
          </p:txBody>
        </p:sp>
        <p:sp>
          <p:nvSpPr>
            <p:cNvPr id="240" name="Google Shape;240;p21"/>
            <p:cNvSpPr txBox="1"/>
            <p:nvPr/>
          </p:nvSpPr>
          <p:spPr>
            <a:xfrm>
              <a:off x="7887475" y="2344638"/>
              <a:ext cx="986700" cy="2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a:solidFill>
                    <a:srgbClr val="FFFFFF"/>
                  </a:solidFill>
                  <a:latin typeface="Open Sans"/>
                  <a:ea typeface="Open Sans"/>
                  <a:cs typeface="Open Sans"/>
                  <a:sym typeface="Open Sans"/>
                </a:rPr>
                <a:t>Line1: '500 Main St.'</a:t>
              </a:r>
              <a:endParaRPr sz="600">
                <a:solidFill>
                  <a:srgbClr val="FFFFFF"/>
                </a:solidFill>
                <a:latin typeface="Open Sans"/>
                <a:ea typeface="Open Sans"/>
                <a:cs typeface="Open Sans"/>
                <a:sym typeface="Open Sans"/>
              </a:endParaRPr>
            </a:p>
            <a:p>
              <a:pPr marL="0" lvl="0" indent="0" algn="l" rtl="0">
                <a:spcBef>
                  <a:spcPts val="0"/>
                </a:spcBef>
                <a:spcAft>
                  <a:spcPts val="0"/>
                </a:spcAft>
                <a:buNone/>
              </a:pPr>
              <a:r>
                <a:rPr lang="en-US" sz="600">
                  <a:solidFill>
                    <a:srgbClr val="FFFFFF"/>
                  </a:solidFill>
                  <a:latin typeface="Open Sans"/>
                  <a:ea typeface="Open Sans"/>
                  <a:cs typeface="Open Sans"/>
                  <a:sym typeface="Open Sans"/>
                </a:rPr>
                <a:t>Cord: [46.693829, </a:t>
              </a:r>
              <a:endParaRPr sz="600">
                <a:solidFill>
                  <a:srgbClr val="FFFFFF"/>
                </a:solidFill>
                <a:latin typeface="Open Sans"/>
                <a:ea typeface="Open Sans"/>
                <a:cs typeface="Open Sans"/>
                <a:sym typeface="Open Sans"/>
              </a:endParaRPr>
            </a:p>
            <a:p>
              <a:pPr marL="0" lvl="0" indent="0" algn="l" rtl="0">
                <a:spcBef>
                  <a:spcPts val="0"/>
                </a:spcBef>
                <a:spcAft>
                  <a:spcPts val="0"/>
                </a:spcAft>
                <a:buNone/>
              </a:pPr>
              <a:r>
                <a:rPr lang="en-US" sz="600">
                  <a:solidFill>
                    <a:srgbClr val="FFFFFF"/>
                  </a:solidFill>
                  <a:latin typeface="Open Sans"/>
                  <a:ea typeface="Open Sans"/>
                  <a:cs typeface="Open Sans"/>
                  <a:sym typeface="Open Sans"/>
                </a:rPr>
                <a:t>          -0.348274]</a:t>
              </a:r>
              <a:endParaRPr sz="600">
                <a:solidFill>
                  <a:srgbClr val="FFFFFF"/>
                </a:solidFill>
                <a:latin typeface="Open Sans"/>
                <a:ea typeface="Open Sans"/>
                <a:cs typeface="Open Sans"/>
                <a:sym typeface="Open Sans"/>
              </a:endParaRPr>
            </a:p>
          </p:txBody>
        </p:sp>
        <p:sp>
          <p:nvSpPr>
            <p:cNvPr id="241" name="Google Shape;241;p21"/>
            <p:cNvSpPr/>
            <p:nvPr/>
          </p:nvSpPr>
          <p:spPr>
            <a:xfrm>
              <a:off x="1819275" y="3181350"/>
              <a:ext cx="2724300" cy="781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28575" y="2038350"/>
              <a:ext cx="4214400" cy="856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027301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2"/>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64</a:t>
            </a:fld>
            <a:endParaRPr/>
          </a:p>
        </p:txBody>
      </p:sp>
      <p:sp>
        <p:nvSpPr>
          <p:cNvPr id="249" name="Google Shape;249;p22"/>
          <p:cNvSpPr txBox="1">
            <a:spLocks noGrp="1"/>
          </p:cNvSpPr>
          <p:nvPr>
            <p:ph type="title"/>
          </p:nvPr>
        </p:nvSpPr>
        <p:spPr>
          <a:xfrm>
            <a:off x="98025" y="122900"/>
            <a:ext cx="88584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Use fanout judiciously</a:t>
            </a:r>
            <a:endParaRPr>
              <a:solidFill>
                <a:srgbClr val="666666"/>
              </a:solidFill>
            </a:endParaRPr>
          </a:p>
        </p:txBody>
      </p:sp>
      <p:grpSp>
        <p:nvGrpSpPr>
          <p:cNvPr id="250" name="Google Shape;250;p22"/>
          <p:cNvGrpSpPr/>
          <p:nvPr/>
        </p:nvGrpSpPr>
        <p:grpSpPr>
          <a:xfrm>
            <a:off x="275375" y="1187600"/>
            <a:ext cx="2108425" cy="1507174"/>
            <a:chOff x="98025" y="2059625"/>
            <a:chExt cx="2108425" cy="1507174"/>
          </a:xfrm>
        </p:grpSpPr>
        <p:pic>
          <p:nvPicPr>
            <p:cNvPr id="251" name="Google Shape;251;p22"/>
            <p:cNvPicPr preferRelativeResize="0"/>
            <p:nvPr/>
          </p:nvPicPr>
          <p:blipFill>
            <a:blip r:embed="rId3">
              <a:alphaModFix/>
            </a:blip>
            <a:stretch>
              <a:fillRect/>
            </a:stretch>
          </p:blipFill>
          <p:spPr>
            <a:xfrm>
              <a:off x="98025" y="2137594"/>
              <a:ext cx="2108425" cy="1429206"/>
            </a:xfrm>
            <a:prstGeom prst="rect">
              <a:avLst/>
            </a:prstGeom>
            <a:noFill/>
            <a:ln>
              <a:noFill/>
            </a:ln>
          </p:spPr>
        </p:pic>
        <p:sp>
          <p:nvSpPr>
            <p:cNvPr id="252" name="Google Shape;252;p22"/>
            <p:cNvSpPr/>
            <p:nvPr/>
          </p:nvSpPr>
          <p:spPr>
            <a:xfrm>
              <a:off x="278775" y="2059625"/>
              <a:ext cx="900900" cy="21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434343"/>
                  </a:solidFill>
                </a:rPr>
                <a:t>Person</a:t>
              </a:r>
              <a:endParaRPr>
                <a:solidFill>
                  <a:srgbClr val="434343"/>
                </a:solidFill>
              </a:endParaRPr>
            </a:p>
          </p:txBody>
        </p:sp>
      </p:grpSp>
      <p:grpSp>
        <p:nvGrpSpPr>
          <p:cNvPr id="253" name="Google Shape;253;p22"/>
          <p:cNvGrpSpPr/>
          <p:nvPr/>
        </p:nvGrpSpPr>
        <p:grpSpPr>
          <a:xfrm>
            <a:off x="3171740" y="873300"/>
            <a:ext cx="5899458" cy="3882189"/>
            <a:chOff x="3208690" y="1071550"/>
            <a:chExt cx="5899458" cy="3882189"/>
          </a:xfrm>
        </p:grpSpPr>
        <p:grpSp>
          <p:nvGrpSpPr>
            <p:cNvPr id="254" name="Google Shape;254;p22"/>
            <p:cNvGrpSpPr/>
            <p:nvPr/>
          </p:nvGrpSpPr>
          <p:grpSpPr>
            <a:xfrm>
              <a:off x="3208690" y="1071557"/>
              <a:ext cx="5899458" cy="3882182"/>
              <a:chOff x="1561756" y="867375"/>
              <a:chExt cx="6020470" cy="4000600"/>
            </a:xfrm>
          </p:grpSpPr>
          <p:pic>
            <p:nvPicPr>
              <p:cNvPr id="255" name="Google Shape;255;p22"/>
              <p:cNvPicPr preferRelativeResize="0"/>
              <p:nvPr/>
            </p:nvPicPr>
            <p:blipFill>
              <a:blip r:embed="rId4">
                <a:alphaModFix/>
              </a:blip>
              <a:stretch>
                <a:fillRect/>
              </a:stretch>
            </p:blipFill>
            <p:spPr>
              <a:xfrm>
                <a:off x="1561756" y="867375"/>
                <a:ext cx="6020470" cy="4000600"/>
              </a:xfrm>
              <a:prstGeom prst="rect">
                <a:avLst/>
              </a:prstGeom>
              <a:noFill/>
              <a:ln>
                <a:noFill/>
              </a:ln>
            </p:spPr>
          </p:pic>
          <p:sp>
            <p:nvSpPr>
              <p:cNvPr id="256" name="Google Shape;256;p22"/>
              <p:cNvSpPr txBox="1"/>
              <p:nvPr/>
            </p:nvSpPr>
            <p:spPr>
              <a:xfrm>
                <a:off x="3471075" y="1813750"/>
                <a:ext cx="8514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b="1">
                    <a:latin typeface="Open Sans"/>
                    <a:ea typeface="Open Sans"/>
                    <a:cs typeface="Open Sans"/>
                    <a:sym typeface="Open Sans"/>
                  </a:rPr>
                  <a:t>HAS_FIRST_NAME</a:t>
                </a:r>
                <a:endParaRPr sz="600" b="1">
                  <a:latin typeface="Open Sans"/>
                  <a:ea typeface="Open Sans"/>
                  <a:cs typeface="Open Sans"/>
                  <a:sym typeface="Open Sans"/>
                </a:endParaRPr>
              </a:p>
            </p:txBody>
          </p:sp>
          <p:sp>
            <p:nvSpPr>
              <p:cNvPr id="257" name="Google Shape;257;p22"/>
              <p:cNvSpPr txBox="1"/>
              <p:nvPr/>
            </p:nvSpPr>
            <p:spPr>
              <a:xfrm>
                <a:off x="4133800" y="1611225"/>
                <a:ext cx="8514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b="1">
                    <a:latin typeface="Open Sans"/>
                    <a:ea typeface="Open Sans"/>
                    <a:cs typeface="Open Sans"/>
                    <a:sym typeface="Open Sans"/>
                  </a:rPr>
                  <a:t>HAS_LASTNAME</a:t>
                </a:r>
                <a:endParaRPr sz="600" b="1">
                  <a:latin typeface="Open Sans"/>
                  <a:ea typeface="Open Sans"/>
                  <a:cs typeface="Open Sans"/>
                  <a:sym typeface="Open Sans"/>
                </a:endParaRPr>
              </a:p>
            </p:txBody>
          </p:sp>
          <p:sp>
            <p:nvSpPr>
              <p:cNvPr id="258" name="Google Shape;258;p22"/>
              <p:cNvSpPr txBox="1"/>
              <p:nvPr/>
            </p:nvSpPr>
            <p:spPr>
              <a:xfrm>
                <a:off x="4907262" y="1737550"/>
                <a:ext cx="4653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b="1">
                    <a:latin typeface="Open Sans"/>
                    <a:ea typeface="Open Sans"/>
                    <a:cs typeface="Open Sans"/>
                    <a:sym typeface="Open Sans"/>
                  </a:rPr>
                  <a:t>IS_AGE</a:t>
                </a:r>
                <a:endParaRPr sz="600" b="1">
                  <a:latin typeface="Open Sans"/>
                  <a:ea typeface="Open Sans"/>
                  <a:cs typeface="Open Sans"/>
                  <a:sym typeface="Open Sans"/>
                </a:endParaRPr>
              </a:p>
            </p:txBody>
          </p:sp>
          <p:sp>
            <p:nvSpPr>
              <p:cNvPr id="259" name="Google Shape;259;p22"/>
              <p:cNvSpPr txBox="1"/>
              <p:nvPr/>
            </p:nvSpPr>
            <p:spPr>
              <a:xfrm>
                <a:off x="3744825" y="2561625"/>
                <a:ext cx="6495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b="1">
                    <a:latin typeface="Open Sans"/>
                    <a:ea typeface="Open Sans"/>
                    <a:cs typeface="Open Sans"/>
                    <a:sym typeface="Open Sans"/>
                  </a:rPr>
                  <a:t>LIVES_AT</a:t>
                </a:r>
                <a:endParaRPr sz="600" b="1">
                  <a:latin typeface="Open Sans"/>
                  <a:ea typeface="Open Sans"/>
                  <a:cs typeface="Open Sans"/>
                  <a:sym typeface="Open Sans"/>
                </a:endParaRPr>
              </a:p>
            </p:txBody>
          </p:sp>
          <p:sp>
            <p:nvSpPr>
              <p:cNvPr id="260" name="Google Shape;260;p22"/>
              <p:cNvSpPr txBox="1"/>
              <p:nvPr/>
            </p:nvSpPr>
            <p:spPr>
              <a:xfrm>
                <a:off x="4709350" y="2506475"/>
                <a:ext cx="7410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b="1">
                    <a:latin typeface="Open Sans"/>
                    <a:ea typeface="Open Sans"/>
                    <a:cs typeface="Open Sans"/>
                    <a:sym typeface="Open Sans"/>
                  </a:rPr>
                  <a:t>WORKS_AT</a:t>
                </a:r>
                <a:endParaRPr sz="600" b="1">
                  <a:latin typeface="Open Sans"/>
                  <a:ea typeface="Open Sans"/>
                  <a:cs typeface="Open Sans"/>
                  <a:sym typeface="Open Sans"/>
                </a:endParaRPr>
              </a:p>
            </p:txBody>
          </p:sp>
          <p:sp>
            <p:nvSpPr>
              <p:cNvPr id="261" name="Google Shape;261;p22"/>
              <p:cNvSpPr txBox="1"/>
              <p:nvPr/>
            </p:nvSpPr>
            <p:spPr>
              <a:xfrm>
                <a:off x="6067875" y="2949650"/>
                <a:ext cx="5916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HAS_ADDR_1</a:t>
                </a:r>
                <a:endParaRPr sz="500" b="1">
                  <a:latin typeface="Open Sans"/>
                  <a:ea typeface="Open Sans"/>
                  <a:cs typeface="Open Sans"/>
                  <a:sym typeface="Open Sans"/>
                </a:endParaRPr>
              </a:p>
            </p:txBody>
          </p:sp>
          <p:sp>
            <p:nvSpPr>
              <p:cNvPr id="262" name="Google Shape;262;p22"/>
              <p:cNvSpPr txBox="1"/>
              <p:nvPr/>
            </p:nvSpPr>
            <p:spPr>
              <a:xfrm>
                <a:off x="2427825" y="3271675"/>
                <a:ext cx="7410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b="1">
                    <a:latin typeface="Open Sans"/>
                    <a:ea typeface="Open Sans"/>
                    <a:cs typeface="Open Sans"/>
                    <a:sym typeface="Open Sans"/>
                  </a:rPr>
                  <a:t>HAS_ADDR_2</a:t>
                </a:r>
                <a:endParaRPr sz="600" b="1">
                  <a:latin typeface="Open Sans"/>
                  <a:ea typeface="Open Sans"/>
                  <a:cs typeface="Open Sans"/>
                  <a:sym typeface="Open Sans"/>
                </a:endParaRPr>
              </a:p>
            </p:txBody>
          </p:sp>
          <p:sp>
            <p:nvSpPr>
              <p:cNvPr id="263" name="Google Shape;263;p22"/>
              <p:cNvSpPr txBox="1"/>
              <p:nvPr/>
            </p:nvSpPr>
            <p:spPr>
              <a:xfrm>
                <a:off x="6005750" y="3271675"/>
                <a:ext cx="7410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b="1">
                    <a:latin typeface="Open Sans"/>
                    <a:ea typeface="Open Sans"/>
                    <a:cs typeface="Open Sans"/>
                    <a:sym typeface="Open Sans"/>
                  </a:rPr>
                  <a:t>HAS_ADDR_2</a:t>
                </a:r>
                <a:endParaRPr sz="600" b="1">
                  <a:latin typeface="Open Sans"/>
                  <a:ea typeface="Open Sans"/>
                  <a:cs typeface="Open Sans"/>
                  <a:sym typeface="Open Sans"/>
                </a:endParaRPr>
              </a:p>
            </p:txBody>
          </p:sp>
          <p:sp>
            <p:nvSpPr>
              <p:cNvPr id="264" name="Google Shape;264;p22"/>
              <p:cNvSpPr txBox="1"/>
              <p:nvPr/>
            </p:nvSpPr>
            <p:spPr>
              <a:xfrm>
                <a:off x="5670850" y="3551400"/>
                <a:ext cx="5454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b="1">
                    <a:latin typeface="Open Sans"/>
                    <a:ea typeface="Open Sans"/>
                    <a:cs typeface="Open Sans"/>
                    <a:sym typeface="Open Sans"/>
                  </a:rPr>
                  <a:t>IN_CITY</a:t>
                </a:r>
                <a:endParaRPr sz="600" b="1">
                  <a:latin typeface="Open Sans"/>
                  <a:ea typeface="Open Sans"/>
                  <a:cs typeface="Open Sans"/>
                  <a:sym typeface="Open Sans"/>
                </a:endParaRPr>
              </a:p>
            </p:txBody>
          </p:sp>
          <p:sp>
            <p:nvSpPr>
              <p:cNvPr id="265" name="Google Shape;265;p22"/>
              <p:cNvSpPr txBox="1"/>
              <p:nvPr/>
            </p:nvSpPr>
            <p:spPr>
              <a:xfrm>
                <a:off x="2882475" y="3497275"/>
                <a:ext cx="5454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b="1">
                    <a:latin typeface="Open Sans"/>
                    <a:ea typeface="Open Sans"/>
                    <a:cs typeface="Open Sans"/>
                    <a:sym typeface="Open Sans"/>
                  </a:rPr>
                  <a:t>IN_CITY</a:t>
                </a:r>
                <a:endParaRPr sz="600" b="1">
                  <a:latin typeface="Open Sans"/>
                  <a:ea typeface="Open Sans"/>
                  <a:cs typeface="Open Sans"/>
                  <a:sym typeface="Open Sans"/>
                </a:endParaRPr>
              </a:p>
            </p:txBody>
          </p:sp>
          <p:sp>
            <p:nvSpPr>
              <p:cNvPr id="266" name="Google Shape;266;p22"/>
              <p:cNvSpPr txBox="1"/>
              <p:nvPr/>
            </p:nvSpPr>
            <p:spPr>
              <a:xfrm>
                <a:off x="3389475" y="3551400"/>
                <a:ext cx="10146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b="1">
                    <a:latin typeface="Open Sans"/>
                    <a:ea typeface="Open Sans"/>
                    <a:cs typeface="Open Sans"/>
                    <a:sym typeface="Open Sans"/>
                  </a:rPr>
                  <a:t>WITH_POSTAL_CODE</a:t>
                </a:r>
                <a:endParaRPr sz="600" b="1">
                  <a:latin typeface="Open Sans"/>
                  <a:ea typeface="Open Sans"/>
                  <a:cs typeface="Open Sans"/>
                  <a:sym typeface="Open Sans"/>
                </a:endParaRPr>
              </a:p>
            </p:txBody>
          </p:sp>
          <p:sp>
            <p:nvSpPr>
              <p:cNvPr id="267" name="Google Shape;267;p22"/>
              <p:cNvSpPr txBox="1"/>
              <p:nvPr/>
            </p:nvSpPr>
            <p:spPr>
              <a:xfrm>
                <a:off x="4759475" y="3607950"/>
                <a:ext cx="10146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b="1">
                    <a:latin typeface="Open Sans"/>
                    <a:ea typeface="Open Sans"/>
                    <a:cs typeface="Open Sans"/>
                    <a:sym typeface="Open Sans"/>
                  </a:rPr>
                  <a:t>WITH_POSTAL_CODE</a:t>
                </a:r>
                <a:endParaRPr sz="600" b="1">
                  <a:latin typeface="Open Sans"/>
                  <a:ea typeface="Open Sans"/>
                  <a:cs typeface="Open Sans"/>
                  <a:sym typeface="Open Sans"/>
                </a:endParaRPr>
              </a:p>
            </p:txBody>
          </p:sp>
          <p:sp>
            <p:nvSpPr>
              <p:cNvPr id="268" name="Google Shape;268;p22"/>
              <p:cNvSpPr txBox="1"/>
              <p:nvPr/>
            </p:nvSpPr>
            <p:spPr>
              <a:xfrm>
                <a:off x="2502525" y="2993775"/>
                <a:ext cx="591600" cy="22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HAS_ADDR_1</a:t>
                </a:r>
                <a:endParaRPr sz="500" b="1">
                  <a:latin typeface="Open Sans"/>
                  <a:ea typeface="Open Sans"/>
                  <a:cs typeface="Open Sans"/>
                  <a:sym typeface="Open Sans"/>
                </a:endParaRPr>
              </a:p>
            </p:txBody>
          </p:sp>
        </p:grpSp>
        <p:sp>
          <p:nvSpPr>
            <p:cNvPr id="269" name="Google Shape;269;p22"/>
            <p:cNvSpPr/>
            <p:nvPr/>
          </p:nvSpPr>
          <p:spPr>
            <a:xfrm>
              <a:off x="6442650" y="2209600"/>
              <a:ext cx="511800" cy="21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700">
                  <a:solidFill>
                    <a:srgbClr val="434343"/>
                  </a:solidFill>
                </a:rPr>
                <a:t>Person</a:t>
              </a:r>
              <a:endParaRPr sz="700">
                <a:solidFill>
                  <a:srgbClr val="434343"/>
                </a:solidFill>
              </a:endParaRPr>
            </a:p>
          </p:txBody>
        </p:sp>
        <p:sp>
          <p:nvSpPr>
            <p:cNvPr id="270" name="Google Shape;270;p22"/>
            <p:cNvSpPr/>
            <p:nvPr/>
          </p:nvSpPr>
          <p:spPr>
            <a:xfrm>
              <a:off x="4634075" y="2902700"/>
              <a:ext cx="511800" cy="21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700">
                  <a:solidFill>
                    <a:srgbClr val="434343"/>
                  </a:solidFill>
                </a:rPr>
                <a:t>Address</a:t>
              </a:r>
              <a:endParaRPr sz="700">
                <a:solidFill>
                  <a:srgbClr val="434343"/>
                </a:solidFill>
              </a:endParaRPr>
            </a:p>
          </p:txBody>
        </p:sp>
        <p:sp>
          <p:nvSpPr>
            <p:cNvPr id="271" name="Google Shape;271;p22"/>
            <p:cNvSpPr/>
            <p:nvPr/>
          </p:nvSpPr>
          <p:spPr>
            <a:xfrm>
              <a:off x="7186775" y="2848000"/>
              <a:ext cx="511800" cy="21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700">
                  <a:solidFill>
                    <a:srgbClr val="434343"/>
                  </a:solidFill>
                </a:rPr>
                <a:t>Address</a:t>
              </a:r>
              <a:endParaRPr sz="700">
                <a:solidFill>
                  <a:srgbClr val="434343"/>
                </a:solidFill>
              </a:endParaRPr>
            </a:p>
          </p:txBody>
        </p:sp>
        <p:sp>
          <p:nvSpPr>
            <p:cNvPr id="272" name="Google Shape;272;p22"/>
            <p:cNvSpPr/>
            <p:nvPr/>
          </p:nvSpPr>
          <p:spPr>
            <a:xfrm>
              <a:off x="3586300" y="2902700"/>
              <a:ext cx="511800" cy="21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700">
                  <a:solidFill>
                    <a:srgbClr val="434343"/>
                  </a:solidFill>
                </a:rPr>
                <a:t>Street1</a:t>
              </a:r>
              <a:endParaRPr sz="700">
                <a:solidFill>
                  <a:srgbClr val="434343"/>
                </a:solidFill>
              </a:endParaRPr>
            </a:p>
          </p:txBody>
        </p:sp>
        <p:sp>
          <p:nvSpPr>
            <p:cNvPr id="273" name="Google Shape;273;p22"/>
            <p:cNvSpPr/>
            <p:nvPr/>
          </p:nvSpPr>
          <p:spPr>
            <a:xfrm>
              <a:off x="3208700" y="3566800"/>
              <a:ext cx="511800" cy="21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700">
                  <a:solidFill>
                    <a:srgbClr val="434343"/>
                  </a:solidFill>
                </a:rPr>
                <a:t>Street2</a:t>
              </a:r>
              <a:endParaRPr sz="700">
                <a:solidFill>
                  <a:srgbClr val="434343"/>
                </a:solidFill>
              </a:endParaRPr>
            </a:p>
          </p:txBody>
        </p:sp>
        <p:sp>
          <p:nvSpPr>
            <p:cNvPr id="274" name="Google Shape;274;p22"/>
            <p:cNvSpPr/>
            <p:nvPr/>
          </p:nvSpPr>
          <p:spPr>
            <a:xfrm>
              <a:off x="8370225" y="2900975"/>
              <a:ext cx="586200" cy="21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700">
                  <a:solidFill>
                    <a:srgbClr val="434343"/>
                  </a:solidFill>
                </a:rPr>
                <a:t>Street1</a:t>
              </a:r>
              <a:endParaRPr sz="700">
                <a:solidFill>
                  <a:srgbClr val="434343"/>
                </a:solidFill>
              </a:endParaRPr>
            </a:p>
          </p:txBody>
        </p:sp>
        <p:sp>
          <p:nvSpPr>
            <p:cNvPr id="275" name="Google Shape;275;p22"/>
            <p:cNvSpPr/>
            <p:nvPr/>
          </p:nvSpPr>
          <p:spPr>
            <a:xfrm>
              <a:off x="8576200" y="3566800"/>
              <a:ext cx="511800" cy="21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700">
                  <a:solidFill>
                    <a:srgbClr val="434343"/>
                  </a:solidFill>
                </a:rPr>
                <a:t>Street2</a:t>
              </a:r>
              <a:endParaRPr sz="700">
                <a:solidFill>
                  <a:srgbClr val="434343"/>
                </a:solidFill>
              </a:endParaRPr>
            </a:p>
          </p:txBody>
        </p:sp>
        <p:sp>
          <p:nvSpPr>
            <p:cNvPr id="276" name="Google Shape;276;p22"/>
            <p:cNvSpPr/>
            <p:nvPr/>
          </p:nvSpPr>
          <p:spPr>
            <a:xfrm>
              <a:off x="3732650" y="4187375"/>
              <a:ext cx="428700" cy="21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700">
                  <a:solidFill>
                    <a:srgbClr val="434343"/>
                  </a:solidFill>
                </a:rPr>
                <a:t>City</a:t>
              </a:r>
              <a:endParaRPr sz="700">
                <a:solidFill>
                  <a:srgbClr val="434343"/>
                </a:solidFill>
              </a:endParaRPr>
            </a:p>
          </p:txBody>
        </p:sp>
        <p:sp>
          <p:nvSpPr>
            <p:cNvPr id="277" name="Google Shape;277;p22"/>
            <p:cNvSpPr/>
            <p:nvPr/>
          </p:nvSpPr>
          <p:spPr>
            <a:xfrm>
              <a:off x="8147500" y="4232625"/>
              <a:ext cx="428700" cy="21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700">
                  <a:solidFill>
                    <a:srgbClr val="434343"/>
                  </a:solidFill>
                </a:rPr>
                <a:t>City</a:t>
              </a:r>
              <a:endParaRPr sz="700">
                <a:solidFill>
                  <a:srgbClr val="434343"/>
                </a:solidFill>
              </a:endParaRPr>
            </a:p>
          </p:txBody>
        </p:sp>
        <p:sp>
          <p:nvSpPr>
            <p:cNvPr id="278" name="Google Shape;278;p22"/>
            <p:cNvSpPr/>
            <p:nvPr/>
          </p:nvSpPr>
          <p:spPr>
            <a:xfrm>
              <a:off x="5580500" y="4452525"/>
              <a:ext cx="709500" cy="21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700">
                  <a:solidFill>
                    <a:srgbClr val="434343"/>
                  </a:solidFill>
                </a:rPr>
                <a:t>PostalCode</a:t>
              </a:r>
              <a:endParaRPr sz="700">
                <a:solidFill>
                  <a:srgbClr val="434343"/>
                </a:solidFill>
              </a:endParaRPr>
            </a:p>
          </p:txBody>
        </p:sp>
        <p:sp>
          <p:nvSpPr>
            <p:cNvPr id="279" name="Google Shape;279;p22"/>
            <p:cNvSpPr/>
            <p:nvPr/>
          </p:nvSpPr>
          <p:spPr>
            <a:xfrm>
              <a:off x="6172125" y="4012725"/>
              <a:ext cx="709500" cy="21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700">
                  <a:solidFill>
                    <a:srgbClr val="434343"/>
                  </a:solidFill>
                </a:rPr>
                <a:t>PostalCode</a:t>
              </a:r>
              <a:endParaRPr sz="700">
                <a:solidFill>
                  <a:srgbClr val="434343"/>
                </a:solidFill>
              </a:endParaRPr>
            </a:p>
          </p:txBody>
        </p:sp>
        <p:sp>
          <p:nvSpPr>
            <p:cNvPr id="280" name="Google Shape;280;p22"/>
            <p:cNvSpPr/>
            <p:nvPr/>
          </p:nvSpPr>
          <p:spPr>
            <a:xfrm>
              <a:off x="7186775" y="1204700"/>
              <a:ext cx="511800" cy="21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700">
                  <a:solidFill>
                    <a:srgbClr val="434343"/>
                  </a:solidFill>
                </a:rPr>
                <a:t>Age</a:t>
              </a:r>
              <a:endParaRPr sz="700">
                <a:solidFill>
                  <a:srgbClr val="434343"/>
                </a:solidFill>
              </a:endParaRPr>
            </a:p>
          </p:txBody>
        </p:sp>
        <p:sp>
          <p:nvSpPr>
            <p:cNvPr id="281" name="Google Shape;281;p22"/>
            <p:cNvSpPr/>
            <p:nvPr/>
          </p:nvSpPr>
          <p:spPr>
            <a:xfrm>
              <a:off x="6008075" y="1071550"/>
              <a:ext cx="635700" cy="21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700">
                  <a:solidFill>
                    <a:srgbClr val="434343"/>
                  </a:solidFill>
                </a:rPr>
                <a:t>LastName</a:t>
              </a:r>
              <a:endParaRPr sz="700">
                <a:solidFill>
                  <a:srgbClr val="434343"/>
                </a:solidFill>
              </a:endParaRPr>
            </a:p>
          </p:txBody>
        </p:sp>
        <p:sp>
          <p:nvSpPr>
            <p:cNvPr id="282" name="Google Shape;282;p22"/>
            <p:cNvSpPr/>
            <p:nvPr/>
          </p:nvSpPr>
          <p:spPr>
            <a:xfrm>
              <a:off x="4403100" y="1291450"/>
              <a:ext cx="635700" cy="21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700">
                  <a:solidFill>
                    <a:srgbClr val="434343"/>
                  </a:solidFill>
                </a:rPr>
                <a:t>FirstName</a:t>
              </a:r>
              <a:endParaRPr sz="700">
                <a:solidFill>
                  <a:srgbClr val="434343"/>
                </a:solidFill>
              </a:endParaRPr>
            </a:p>
          </p:txBody>
        </p:sp>
      </p:grpSp>
      <p:sp>
        <p:nvSpPr>
          <p:cNvPr id="283" name="Google Shape;283;p22"/>
          <p:cNvSpPr/>
          <p:nvPr/>
        </p:nvSpPr>
        <p:spPr>
          <a:xfrm>
            <a:off x="2787425" y="1816125"/>
            <a:ext cx="709500" cy="418500"/>
          </a:xfrm>
          <a:prstGeom prst="rightArrow">
            <a:avLst>
              <a:gd name="adj1" fmla="val 50000"/>
              <a:gd name="adj2" fmla="val 50000"/>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txBox="1"/>
          <p:nvPr/>
        </p:nvSpPr>
        <p:spPr>
          <a:xfrm>
            <a:off x="275375" y="4183100"/>
            <a:ext cx="3610800" cy="846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434343"/>
              </a:buClr>
              <a:buSzPts val="1800"/>
              <a:buChar char="●"/>
            </a:pPr>
            <a:r>
              <a:rPr lang="en-US" sz="1800">
                <a:solidFill>
                  <a:srgbClr val="434343"/>
                </a:solidFill>
              </a:rPr>
              <a:t>Reduce property duplication</a:t>
            </a:r>
            <a:endParaRPr sz="1800">
              <a:solidFill>
                <a:srgbClr val="434343"/>
              </a:solidFill>
            </a:endParaRPr>
          </a:p>
          <a:p>
            <a:pPr marL="457200" lvl="0" indent="-342900" algn="l" rtl="0">
              <a:lnSpc>
                <a:spcPct val="115000"/>
              </a:lnSpc>
              <a:spcBef>
                <a:spcPts val="0"/>
              </a:spcBef>
              <a:spcAft>
                <a:spcPts val="0"/>
              </a:spcAft>
              <a:buClr>
                <a:srgbClr val="434343"/>
              </a:buClr>
              <a:buSzPts val="1800"/>
              <a:buChar char="●"/>
            </a:pPr>
            <a:r>
              <a:rPr lang="en-US" sz="1800">
                <a:solidFill>
                  <a:srgbClr val="434343"/>
                </a:solidFill>
              </a:rPr>
              <a:t>Reduce gather-and-inspect </a:t>
            </a:r>
            <a:endParaRPr sz="1800">
              <a:solidFill>
                <a:srgbClr val="434343"/>
              </a:solidFill>
            </a:endParaRPr>
          </a:p>
        </p:txBody>
      </p:sp>
    </p:spTree>
    <p:extLst>
      <p:ext uri="{BB962C8B-B14F-4D97-AF65-F5344CB8AC3E}">
        <p14:creationId xmlns:p14="http://schemas.microsoft.com/office/powerpoint/2010/main" val="20782999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3"/>
          <p:cNvSpPr txBox="1">
            <a:spLocks noGrp="1"/>
          </p:cNvSpPr>
          <p:nvPr>
            <p:ph type="title"/>
          </p:nvPr>
        </p:nvSpPr>
        <p:spPr>
          <a:xfrm>
            <a:off x="611489" y="1615214"/>
            <a:ext cx="7516500" cy="7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Relationship best practices</a:t>
            </a:r>
            <a:endParaRPr/>
          </a:p>
        </p:txBody>
      </p:sp>
      <p:sp>
        <p:nvSpPr>
          <p:cNvPr id="291" name="Google Shape;291;p23"/>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65</a:t>
            </a:fld>
            <a:endParaRPr/>
          </a:p>
        </p:txBody>
      </p:sp>
    </p:spTree>
    <p:extLst>
      <p:ext uri="{BB962C8B-B14F-4D97-AF65-F5344CB8AC3E}">
        <p14:creationId xmlns:p14="http://schemas.microsoft.com/office/powerpoint/2010/main" val="16580180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4"/>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66</a:t>
            </a:fld>
            <a:endParaRPr/>
          </a:p>
        </p:txBody>
      </p:sp>
      <p:sp>
        <p:nvSpPr>
          <p:cNvPr id="298" name="Google Shape;298;p24"/>
          <p:cNvSpPr txBox="1">
            <a:spLocks noGrp="1"/>
          </p:cNvSpPr>
          <p:nvPr>
            <p:ph type="title"/>
          </p:nvPr>
        </p:nvSpPr>
        <p:spPr>
          <a:xfrm>
            <a:off x="531525" y="307350"/>
            <a:ext cx="8469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Best practice: Use specific types... </a:t>
            </a:r>
            <a:endParaRPr>
              <a:solidFill>
                <a:srgbClr val="666666"/>
              </a:solidFill>
            </a:endParaRPr>
          </a:p>
        </p:txBody>
      </p:sp>
      <p:sp>
        <p:nvSpPr>
          <p:cNvPr id="299" name="Google Shape;299;p24"/>
          <p:cNvSpPr txBox="1"/>
          <p:nvPr/>
        </p:nvSpPr>
        <p:spPr>
          <a:xfrm>
            <a:off x="142875" y="1019550"/>
            <a:ext cx="88584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pic>
        <p:nvPicPr>
          <p:cNvPr id="300" name="Google Shape;300;p24"/>
          <p:cNvPicPr preferRelativeResize="0"/>
          <p:nvPr/>
        </p:nvPicPr>
        <p:blipFill>
          <a:blip r:embed="rId3">
            <a:alphaModFix/>
          </a:blip>
          <a:stretch>
            <a:fillRect/>
          </a:stretch>
        </p:blipFill>
        <p:spPr>
          <a:xfrm>
            <a:off x="353966" y="1615200"/>
            <a:ext cx="4087298" cy="2962050"/>
          </a:xfrm>
          <a:prstGeom prst="rect">
            <a:avLst/>
          </a:prstGeom>
          <a:noFill/>
          <a:ln>
            <a:noFill/>
          </a:ln>
        </p:spPr>
      </p:pic>
      <p:pic>
        <p:nvPicPr>
          <p:cNvPr id="301" name="Google Shape;301;p24"/>
          <p:cNvPicPr preferRelativeResize="0"/>
          <p:nvPr/>
        </p:nvPicPr>
        <p:blipFill>
          <a:blip r:embed="rId4">
            <a:alphaModFix/>
          </a:blip>
          <a:stretch>
            <a:fillRect/>
          </a:stretch>
        </p:blipFill>
        <p:spPr>
          <a:xfrm>
            <a:off x="4624614" y="1793450"/>
            <a:ext cx="3988011" cy="2962050"/>
          </a:xfrm>
          <a:prstGeom prst="rect">
            <a:avLst/>
          </a:prstGeom>
          <a:noFill/>
          <a:ln>
            <a:noFill/>
          </a:ln>
        </p:spPr>
      </p:pic>
    </p:spTree>
    <p:extLst>
      <p:ext uri="{BB962C8B-B14F-4D97-AF65-F5344CB8AC3E}">
        <p14:creationId xmlns:p14="http://schemas.microsoft.com/office/powerpoint/2010/main" val="30244125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pSp>
        <p:nvGrpSpPr>
          <p:cNvPr id="307" name="Google Shape;307;p25"/>
          <p:cNvGrpSpPr/>
          <p:nvPr/>
        </p:nvGrpSpPr>
        <p:grpSpPr>
          <a:xfrm>
            <a:off x="1203400" y="943350"/>
            <a:ext cx="6477723" cy="3970746"/>
            <a:chOff x="1203400" y="943350"/>
            <a:chExt cx="6477723" cy="3970746"/>
          </a:xfrm>
        </p:grpSpPr>
        <p:pic>
          <p:nvPicPr>
            <p:cNvPr id="308" name="Google Shape;308;p25"/>
            <p:cNvPicPr preferRelativeResize="0"/>
            <p:nvPr/>
          </p:nvPicPr>
          <p:blipFill>
            <a:blip r:embed="rId3">
              <a:alphaModFix/>
            </a:blip>
            <a:stretch>
              <a:fillRect/>
            </a:stretch>
          </p:blipFill>
          <p:spPr>
            <a:xfrm>
              <a:off x="1203400" y="943350"/>
              <a:ext cx="6477723" cy="3970746"/>
            </a:xfrm>
            <a:prstGeom prst="rect">
              <a:avLst/>
            </a:prstGeom>
            <a:noFill/>
            <a:ln>
              <a:noFill/>
            </a:ln>
          </p:spPr>
        </p:pic>
        <p:sp>
          <p:nvSpPr>
            <p:cNvPr id="309" name="Google Shape;309;p25"/>
            <p:cNvSpPr txBox="1"/>
            <p:nvPr/>
          </p:nvSpPr>
          <p:spPr>
            <a:xfrm>
              <a:off x="5050925" y="2622800"/>
              <a:ext cx="1089300" cy="274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00" b="1">
                  <a:solidFill>
                    <a:srgbClr val="434343"/>
                  </a:solidFill>
                  <a:latin typeface="Open Sans"/>
                  <a:ea typeface="Open Sans"/>
                  <a:cs typeface="Open Sans"/>
                  <a:sym typeface="Open Sans"/>
                </a:rPr>
                <a:t>PETER_WORKS_WITH</a:t>
              </a:r>
              <a:endParaRPr sz="700" b="1">
                <a:solidFill>
                  <a:srgbClr val="434343"/>
                </a:solidFill>
                <a:latin typeface="Open Sans"/>
                <a:ea typeface="Open Sans"/>
                <a:cs typeface="Open Sans"/>
                <a:sym typeface="Open Sans"/>
              </a:endParaRPr>
            </a:p>
          </p:txBody>
        </p:sp>
        <p:sp>
          <p:nvSpPr>
            <p:cNvPr id="310" name="Google Shape;310;p25"/>
            <p:cNvSpPr txBox="1"/>
            <p:nvPr/>
          </p:nvSpPr>
          <p:spPr>
            <a:xfrm>
              <a:off x="6166550" y="2622800"/>
              <a:ext cx="1247400" cy="274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00" b="1">
                  <a:solidFill>
                    <a:srgbClr val="434343"/>
                  </a:solidFill>
                  <a:latin typeface="Open Sans"/>
                  <a:ea typeface="Open Sans"/>
                  <a:cs typeface="Open Sans"/>
                  <a:sym typeface="Open Sans"/>
                </a:rPr>
                <a:t>PETER_IS_FRIENDS_WITH</a:t>
              </a:r>
              <a:endParaRPr sz="700" b="1">
                <a:solidFill>
                  <a:srgbClr val="434343"/>
                </a:solidFill>
                <a:latin typeface="Open Sans"/>
                <a:ea typeface="Open Sans"/>
                <a:cs typeface="Open Sans"/>
                <a:sym typeface="Open Sans"/>
              </a:endParaRPr>
            </a:p>
          </p:txBody>
        </p:sp>
        <p:sp>
          <p:nvSpPr>
            <p:cNvPr id="311" name="Google Shape;311;p25"/>
            <p:cNvSpPr txBox="1"/>
            <p:nvPr/>
          </p:nvSpPr>
          <p:spPr>
            <a:xfrm>
              <a:off x="5518550" y="3964650"/>
              <a:ext cx="1247400" cy="274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solidFill>
                    <a:srgbClr val="434343"/>
                  </a:solidFill>
                  <a:latin typeface="Open Sans"/>
                  <a:ea typeface="Open Sans"/>
                  <a:cs typeface="Open Sans"/>
                  <a:sym typeface="Open Sans"/>
                </a:rPr>
                <a:t>PETER_FIRST_BOUGHT_ON_EBAY</a:t>
              </a:r>
              <a:endParaRPr sz="500" b="1">
                <a:solidFill>
                  <a:srgbClr val="434343"/>
                </a:solidFill>
                <a:latin typeface="Open Sans"/>
                <a:ea typeface="Open Sans"/>
                <a:cs typeface="Open Sans"/>
                <a:sym typeface="Open Sans"/>
              </a:endParaRPr>
            </a:p>
          </p:txBody>
        </p:sp>
        <p:sp>
          <p:nvSpPr>
            <p:cNvPr id="312" name="Google Shape;312;p25"/>
            <p:cNvSpPr txBox="1"/>
            <p:nvPr/>
          </p:nvSpPr>
          <p:spPr>
            <a:xfrm>
              <a:off x="5050925" y="3414650"/>
              <a:ext cx="1004700" cy="274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00" b="1">
                  <a:solidFill>
                    <a:srgbClr val="434343"/>
                  </a:solidFill>
                  <a:latin typeface="Open Sans"/>
                  <a:ea typeface="Open Sans"/>
                  <a:cs typeface="Open Sans"/>
                  <a:sym typeface="Open Sans"/>
                </a:rPr>
                <a:t>PETER_WORKS_AT</a:t>
              </a:r>
              <a:endParaRPr sz="700" b="1">
                <a:solidFill>
                  <a:srgbClr val="434343"/>
                </a:solidFill>
                <a:latin typeface="Open Sans"/>
                <a:ea typeface="Open Sans"/>
                <a:cs typeface="Open Sans"/>
                <a:sym typeface="Open Sans"/>
              </a:endParaRPr>
            </a:p>
          </p:txBody>
        </p:sp>
        <p:sp>
          <p:nvSpPr>
            <p:cNvPr id="313" name="Google Shape;313;p25"/>
            <p:cNvSpPr txBox="1"/>
            <p:nvPr/>
          </p:nvSpPr>
          <p:spPr>
            <a:xfrm>
              <a:off x="6409250" y="3352750"/>
              <a:ext cx="1004700" cy="274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00" b="1">
                  <a:solidFill>
                    <a:srgbClr val="434343"/>
                  </a:solidFill>
                  <a:latin typeface="Open Sans"/>
                  <a:ea typeface="Open Sans"/>
                  <a:cs typeface="Open Sans"/>
                  <a:sym typeface="Open Sans"/>
                </a:rPr>
                <a:t>PETER_LIVES_AT</a:t>
              </a:r>
              <a:endParaRPr sz="700" b="1">
                <a:solidFill>
                  <a:srgbClr val="434343"/>
                </a:solidFill>
                <a:latin typeface="Open Sans"/>
                <a:ea typeface="Open Sans"/>
                <a:cs typeface="Open Sans"/>
                <a:sym typeface="Open Sans"/>
              </a:endParaRPr>
            </a:p>
          </p:txBody>
        </p:sp>
      </p:grpSp>
      <p:sp>
        <p:nvSpPr>
          <p:cNvPr id="314" name="Google Shape;314;p25"/>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67</a:t>
            </a:fld>
            <a:endParaRPr/>
          </a:p>
        </p:txBody>
      </p:sp>
      <p:sp>
        <p:nvSpPr>
          <p:cNvPr id="315" name="Google Shape;315;p25"/>
          <p:cNvSpPr txBox="1">
            <a:spLocks noGrp="1"/>
          </p:cNvSpPr>
          <p:nvPr>
            <p:ph type="title"/>
          </p:nvPr>
        </p:nvSpPr>
        <p:spPr>
          <a:xfrm>
            <a:off x="406725" y="307350"/>
            <a:ext cx="85947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...but not too specific</a:t>
            </a:r>
            <a:endParaRPr>
              <a:solidFill>
                <a:srgbClr val="666666"/>
              </a:solidFill>
            </a:endParaRPr>
          </a:p>
        </p:txBody>
      </p:sp>
      <p:sp>
        <p:nvSpPr>
          <p:cNvPr id="316" name="Google Shape;316;p25"/>
          <p:cNvSpPr txBox="1"/>
          <p:nvPr/>
        </p:nvSpPr>
        <p:spPr>
          <a:xfrm>
            <a:off x="142875" y="1019550"/>
            <a:ext cx="88584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sp>
        <p:nvSpPr>
          <p:cNvPr id="317" name="Google Shape;317;p25"/>
          <p:cNvSpPr txBox="1"/>
          <p:nvPr/>
        </p:nvSpPr>
        <p:spPr>
          <a:xfrm>
            <a:off x="638775" y="3903450"/>
            <a:ext cx="2717100" cy="4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rgbClr val="434343"/>
                </a:solidFill>
              </a:rPr>
              <a:t>Not specific enough</a:t>
            </a:r>
            <a:endParaRPr sz="1800" b="1">
              <a:solidFill>
                <a:srgbClr val="434343"/>
              </a:solidFill>
            </a:endParaRPr>
          </a:p>
        </p:txBody>
      </p:sp>
      <p:sp>
        <p:nvSpPr>
          <p:cNvPr id="318" name="Google Shape;318;p25"/>
          <p:cNvSpPr txBox="1"/>
          <p:nvPr/>
        </p:nvSpPr>
        <p:spPr>
          <a:xfrm>
            <a:off x="6129775" y="1311250"/>
            <a:ext cx="1891200" cy="4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rgbClr val="434343"/>
                </a:solidFill>
              </a:rPr>
              <a:t>Too specific</a:t>
            </a:r>
            <a:endParaRPr sz="1800" b="1">
              <a:solidFill>
                <a:srgbClr val="434343"/>
              </a:solidFill>
            </a:endParaRPr>
          </a:p>
        </p:txBody>
      </p:sp>
    </p:spTree>
    <p:extLst>
      <p:ext uri="{BB962C8B-B14F-4D97-AF65-F5344CB8AC3E}">
        <p14:creationId xmlns:p14="http://schemas.microsoft.com/office/powerpoint/2010/main" val="25058476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6"/>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68</a:t>
            </a:fld>
            <a:endParaRPr/>
          </a:p>
        </p:txBody>
      </p:sp>
      <p:sp>
        <p:nvSpPr>
          <p:cNvPr id="325" name="Google Shape;325;p26"/>
          <p:cNvSpPr txBox="1">
            <a:spLocks noGrp="1"/>
          </p:cNvSpPr>
          <p:nvPr>
            <p:ph type="title"/>
          </p:nvPr>
        </p:nvSpPr>
        <p:spPr>
          <a:xfrm>
            <a:off x="285600" y="218675"/>
            <a:ext cx="88584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Best practice: No symmetric relationships</a:t>
            </a:r>
            <a:endParaRPr>
              <a:solidFill>
                <a:srgbClr val="666666"/>
              </a:solidFill>
            </a:endParaRPr>
          </a:p>
        </p:txBody>
      </p:sp>
      <p:pic>
        <p:nvPicPr>
          <p:cNvPr id="326" name="Google Shape;326;p26"/>
          <p:cNvPicPr preferRelativeResize="0"/>
          <p:nvPr/>
        </p:nvPicPr>
        <p:blipFill>
          <a:blip r:embed="rId3">
            <a:alphaModFix/>
          </a:blip>
          <a:stretch>
            <a:fillRect/>
          </a:stretch>
        </p:blipFill>
        <p:spPr>
          <a:xfrm>
            <a:off x="679116" y="930875"/>
            <a:ext cx="3076575" cy="1238250"/>
          </a:xfrm>
          <a:prstGeom prst="rect">
            <a:avLst/>
          </a:prstGeom>
          <a:noFill/>
          <a:ln>
            <a:noFill/>
          </a:ln>
        </p:spPr>
      </p:pic>
      <p:sp>
        <p:nvSpPr>
          <p:cNvPr id="327" name="Google Shape;327;p26"/>
          <p:cNvSpPr txBox="1"/>
          <p:nvPr/>
        </p:nvSpPr>
        <p:spPr>
          <a:xfrm>
            <a:off x="4374925" y="1121000"/>
            <a:ext cx="4404600" cy="5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434343"/>
                </a:solidFill>
              </a:rPr>
              <a:t>You should probably </a:t>
            </a:r>
            <a:r>
              <a:rPr lang="en-US" sz="2400" u="sng" dirty="0">
                <a:solidFill>
                  <a:srgbClr val="434343"/>
                </a:solidFill>
              </a:rPr>
              <a:t>not</a:t>
            </a:r>
            <a:r>
              <a:rPr lang="en-US" sz="2400" dirty="0">
                <a:solidFill>
                  <a:srgbClr val="434343"/>
                </a:solidFill>
              </a:rPr>
              <a:t> do this.</a:t>
            </a:r>
            <a:endParaRPr sz="2400" dirty="0">
              <a:solidFill>
                <a:srgbClr val="434343"/>
              </a:solidFill>
            </a:endParaRPr>
          </a:p>
        </p:txBody>
      </p:sp>
      <p:pic>
        <p:nvPicPr>
          <p:cNvPr id="328" name="Google Shape;328;p26"/>
          <p:cNvPicPr preferRelativeResize="0"/>
          <p:nvPr/>
        </p:nvPicPr>
        <p:blipFill>
          <a:blip r:embed="rId4">
            <a:alphaModFix/>
          </a:blip>
          <a:stretch>
            <a:fillRect/>
          </a:stretch>
        </p:blipFill>
        <p:spPr>
          <a:xfrm>
            <a:off x="517050" y="3235847"/>
            <a:ext cx="8109901" cy="775128"/>
          </a:xfrm>
          <a:prstGeom prst="rect">
            <a:avLst/>
          </a:prstGeom>
          <a:noFill/>
          <a:ln>
            <a:noFill/>
          </a:ln>
        </p:spPr>
      </p:pic>
      <p:sp>
        <p:nvSpPr>
          <p:cNvPr id="329" name="Google Shape;329;p26"/>
          <p:cNvSpPr txBox="1"/>
          <p:nvPr/>
        </p:nvSpPr>
        <p:spPr>
          <a:xfrm>
            <a:off x="4215775" y="3415700"/>
            <a:ext cx="73437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OR</a:t>
            </a:r>
            <a:endParaRPr sz="1800"/>
          </a:p>
        </p:txBody>
      </p:sp>
      <p:sp>
        <p:nvSpPr>
          <p:cNvPr id="330" name="Google Shape;330;p26"/>
          <p:cNvSpPr txBox="1"/>
          <p:nvPr/>
        </p:nvSpPr>
        <p:spPr>
          <a:xfrm>
            <a:off x="2785950" y="4272500"/>
            <a:ext cx="3572100" cy="5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434343"/>
                </a:solidFill>
              </a:rPr>
              <a:t>Choose one or the other.</a:t>
            </a:r>
            <a:endParaRPr sz="2400">
              <a:solidFill>
                <a:srgbClr val="434343"/>
              </a:solidFill>
            </a:endParaRPr>
          </a:p>
        </p:txBody>
      </p:sp>
    </p:spTree>
    <p:extLst>
      <p:ext uri="{BB962C8B-B14F-4D97-AF65-F5344CB8AC3E}">
        <p14:creationId xmlns:p14="http://schemas.microsoft.com/office/powerpoint/2010/main" val="31187672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7"/>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69</a:t>
            </a:fld>
            <a:endParaRPr/>
          </a:p>
        </p:txBody>
      </p:sp>
      <p:sp>
        <p:nvSpPr>
          <p:cNvPr id="337" name="Google Shape;337;p27"/>
          <p:cNvSpPr txBox="1">
            <a:spLocks noGrp="1"/>
          </p:cNvSpPr>
          <p:nvPr>
            <p:ph type="title"/>
          </p:nvPr>
        </p:nvSpPr>
        <p:spPr>
          <a:xfrm>
            <a:off x="285600" y="218675"/>
            <a:ext cx="88584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Best practice: No symmetric relationships</a:t>
            </a:r>
            <a:endParaRPr>
              <a:solidFill>
                <a:srgbClr val="666666"/>
              </a:solidFill>
            </a:endParaRPr>
          </a:p>
        </p:txBody>
      </p:sp>
      <p:sp>
        <p:nvSpPr>
          <p:cNvPr id="338" name="Google Shape;338;p27"/>
          <p:cNvSpPr txBox="1"/>
          <p:nvPr/>
        </p:nvSpPr>
        <p:spPr>
          <a:xfrm>
            <a:off x="401250" y="1077346"/>
            <a:ext cx="8341500" cy="6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rgbClr val="434343"/>
                </a:solidFill>
              </a:rPr>
              <a:t>Not all mutual relationships are semantically symmetric</a:t>
            </a:r>
            <a:endParaRPr sz="2400">
              <a:solidFill>
                <a:srgbClr val="434343"/>
              </a:solidFill>
            </a:endParaRPr>
          </a:p>
        </p:txBody>
      </p:sp>
      <p:grpSp>
        <p:nvGrpSpPr>
          <p:cNvPr id="339" name="Google Shape;339;p27"/>
          <p:cNvGrpSpPr/>
          <p:nvPr/>
        </p:nvGrpSpPr>
        <p:grpSpPr>
          <a:xfrm>
            <a:off x="2437625" y="1999225"/>
            <a:ext cx="3818775" cy="1536975"/>
            <a:chOff x="2393275" y="2516550"/>
            <a:chExt cx="3818775" cy="1536975"/>
          </a:xfrm>
        </p:grpSpPr>
        <p:pic>
          <p:nvPicPr>
            <p:cNvPr id="340" name="Google Shape;340;p27"/>
            <p:cNvPicPr preferRelativeResize="0"/>
            <p:nvPr/>
          </p:nvPicPr>
          <p:blipFill>
            <a:blip r:embed="rId3">
              <a:alphaModFix/>
            </a:blip>
            <a:stretch>
              <a:fillRect/>
            </a:stretch>
          </p:blipFill>
          <p:spPr>
            <a:xfrm>
              <a:off x="2393275" y="2516550"/>
              <a:ext cx="3818775" cy="1536975"/>
            </a:xfrm>
            <a:prstGeom prst="rect">
              <a:avLst/>
            </a:prstGeom>
            <a:noFill/>
            <a:ln>
              <a:noFill/>
            </a:ln>
          </p:spPr>
        </p:pic>
        <p:sp>
          <p:nvSpPr>
            <p:cNvPr id="341" name="Google Shape;341;p27"/>
            <p:cNvSpPr txBox="1"/>
            <p:nvPr/>
          </p:nvSpPr>
          <p:spPr>
            <a:xfrm>
              <a:off x="3715650" y="2516550"/>
              <a:ext cx="949200" cy="2745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b="1">
                  <a:solidFill>
                    <a:srgbClr val="434343"/>
                  </a:solidFill>
                </a:rPr>
                <a:t>FOLLOWS</a:t>
              </a:r>
              <a:endParaRPr sz="1000" b="1">
                <a:solidFill>
                  <a:srgbClr val="434343"/>
                </a:solidFill>
              </a:endParaRPr>
            </a:p>
          </p:txBody>
        </p:sp>
        <p:sp>
          <p:nvSpPr>
            <p:cNvPr id="342" name="Google Shape;342;p27"/>
            <p:cNvSpPr txBox="1"/>
            <p:nvPr/>
          </p:nvSpPr>
          <p:spPr>
            <a:xfrm>
              <a:off x="3664350" y="3693450"/>
              <a:ext cx="1051800" cy="2745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000" b="1">
                  <a:solidFill>
                    <a:srgbClr val="434343"/>
                  </a:solidFill>
                </a:rPr>
                <a:t>FOLLOWS</a:t>
              </a:r>
              <a:endParaRPr sz="1000" b="1">
                <a:solidFill>
                  <a:srgbClr val="434343"/>
                </a:solidFill>
              </a:endParaRPr>
            </a:p>
          </p:txBody>
        </p:sp>
      </p:grpSp>
      <p:sp>
        <p:nvSpPr>
          <p:cNvPr id="343" name="Google Shape;343;p27"/>
          <p:cNvSpPr txBox="1"/>
          <p:nvPr/>
        </p:nvSpPr>
        <p:spPr>
          <a:xfrm>
            <a:off x="526725" y="4001021"/>
            <a:ext cx="8341500" cy="6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434343"/>
                </a:solidFill>
              </a:rPr>
              <a:t>Sarah following Eric does not automatically mean that Eric follows Sarah, and the distinction is meaningful</a:t>
            </a:r>
            <a:endParaRPr sz="1800">
              <a:solidFill>
                <a:srgbClr val="434343"/>
              </a:solidFill>
            </a:endParaRPr>
          </a:p>
        </p:txBody>
      </p:sp>
    </p:spTree>
    <p:extLst>
      <p:ext uri="{BB962C8B-B14F-4D97-AF65-F5344CB8AC3E}">
        <p14:creationId xmlns:p14="http://schemas.microsoft.com/office/powerpoint/2010/main" val="2057383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611489" y="1615214"/>
            <a:ext cx="7516500" cy="765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Font typeface="Open Sans ExtraBold"/>
              <a:buNone/>
            </a:pPr>
            <a:r>
              <a:rPr lang="en-US"/>
              <a:t>Introduction to </a:t>
            </a:r>
            <a:endParaRPr/>
          </a:p>
          <a:p>
            <a:pPr marL="0" marR="0" lvl="0" indent="0" algn="l" rtl="0">
              <a:spcBef>
                <a:spcPts val="0"/>
              </a:spcBef>
              <a:spcAft>
                <a:spcPts val="0"/>
              </a:spcAft>
              <a:buClr>
                <a:schemeClr val="lt1"/>
              </a:buClr>
              <a:buFont typeface="Open Sans ExtraBold"/>
              <a:buNone/>
            </a:pPr>
            <a:r>
              <a:rPr lang="en-US"/>
              <a:t>Graph Data Modeling</a:t>
            </a:r>
            <a:endParaRPr/>
          </a:p>
          <a:p>
            <a:pPr marL="0" marR="0" lvl="0" indent="0" algn="l" rtl="0">
              <a:spcBef>
                <a:spcPts val="0"/>
              </a:spcBef>
              <a:spcAft>
                <a:spcPts val="0"/>
              </a:spcAft>
              <a:buClr>
                <a:schemeClr val="lt1"/>
              </a:buClr>
              <a:buFont typeface="Open Sans ExtraBold"/>
              <a:buNone/>
            </a:pPr>
            <a:r>
              <a:rPr lang="en-US"/>
              <a:t>for Neo4j</a:t>
            </a:r>
            <a:endParaRPr/>
          </a:p>
        </p:txBody>
      </p:sp>
      <p:sp>
        <p:nvSpPr>
          <p:cNvPr id="117" name="Google Shape;117;p17"/>
          <p:cNvSpPr txBox="1"/>
          <p:nvPr/>
        </p:nvSpPr>
        <p:spPr>
          <a:xfrm>
            <a:off x="134200" y="4701025"/>
            <a:ext cx="6606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rPr>
              <a:t>v 1.0</a:t>
            </a:r>
            <a:endParaRPr>
              <a:solidFill>
                <a:srgbClr val="FFFFFF"/>
              </a:solidFill>
            </a:endParaRPr>
          </a:p>
        </p:txBody>
      </p:sp>
    </p:spTree>
    <p:extLst>
      <p:ext uri="{BB962C8B-B14F-4D97-AF65-F5344CB8AC3E}">
        <p14:creationId xmlns:p14="http://schemas.microsoft.com/office/powerpoint/2010/main" val="19621748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8"/>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70</a:t>
            </a:fld>
            <a:endParaRPr/>
          </a:p>
        </p:txBody>
      </p:sp>
      <p:sp>
        <p:nvSpPr>
          <p:cNvPr id="350" name="Google Shape;350;p28"/>
          <p:cNvSpPr txBox="1">
            <a:spLocks noGrp="1"/>
          </p:cNvSpPr>
          <p:nvPr>
            <p:ph type="title"/>
          </p:nvPr>
        </p:nvSpPr>
        <p:spPr>
          <a:xfrm>
            <a:off x="583260" y="181424"/>
            <a:ext cx="8182800" cy="8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666666"/>
                </a:solidFill>
              </a:rPr>
              <a:t>Types vs Properties</a:t>
            </a:r>
            <a:endParaRPr>
              <a:solidFill>
                <a:srgbClr val="666666"/>
              </a:solidFill>
            </a:endParaRPr>
          </a:p>
          <a:p>
            <a:pPr marL="0" lvl="0" indent="0" algn="l" rtl="0">
              <a:spcBef>
                <a:spcPts val="0"/>
              </a:spcBef>
              <a:spcAft>
                <a:spcPts val="0"/>
              </a:spcAft>
              <a:buNone/>
            </a:pPr>
            <a:endParaRPr>
              <a:solidFill>
                <a:srgbClr val="666666"/>
              </a:solidFill>
            </a:endParaRPr>
          </a:p>
        </p:txBody>
      </p:sp>
      <p:sp>
        <p:nvSpPr>
          <p:cNvPr id="351" name="Google Shape;351;p28"/>
          <p:cNvSpPr txBox="1">
            <a:spLocks noGrp="1"/>
          </p:cNvSpPr>
          <p:nvPr>
            <p:ph type="body" idx="1"/>
          </p:nvPr>
        </p:nvSpPr>
        <p:spPr>
          <a:xfrm>
            <a:off x="522698" y="968091"/>
            <a:ext cx="8182800" cy="34110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None/>
            </a:pPr>
            <a:r>
              <a:rPr lang="en-US">
                <a:solidFill>
                  <a:srgbClr val="434343"/>
                </a:solidFill>
              </a:rPr>
              <a:t>.</a:t>
            </a:r>
            <a:endParaRPr>
              <a:solidFill>
                <a:srgbClr val="434343"/>
              </a:solidFill>
            </a:endParaRPr>
          </a:p>
        </p:txBody>
      </p:sp>
      <p:pic>
        <p:nvPicPr>
          <p:cNvPr id="352" name="Google Shape;352;p28"/>
          <p:cNvPicPr preferRelativeResize="0"/>
          <p:nvPr/>
        </p:nvPicPr>
        <p:blipFill>
          <a:blip r:embed="rId3">
            <a:alphaModFix/>
          </a:blip>
          <a:stretch>
            <a:fillRect/>
          </a:stretch>
        </p:blipFill>
        <p:spPr>
          <a:xfrm>
            <a:off x="1571225" y="1038825"/>
            <a:ext cx="5718943" cy="3561174"/>
          </a:xfrm>
          <a:prstGeom prst="rect">
            <a:avLst/>
          </a:prstGeom>
          <a:noFill/>
          <a:ln>
            <a:noFill/>
          </a:ln>
        </p:spPr>
      </p:pic>
    </p:spTree>
    <p:extLst>
      <p:ext uri="{BB962C8B-B14F-4D97-AF65-F5344CB8AC3E}">
        <p14:creationId xmlns:p14="http://schemas.microsoft.com/office/powerpoint/2010/main" val="37301932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9"/>
          <p:cNvSpPr txBox="1">
            <a:spLocks noGrp="1"/>
          </p:cNvSpPr>
          <p:nvPr>
            <p:ph type="title"/>
          </p:nvPr>
        </p:nvSpPr>
        <p:spPr>
          <a:xfrm>
            <a:off x="611489" y="1615214"/>
            <a:ext cx="7516500" cy="7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Property best practices</a:t>
            </a:r>
            <a:endParaRPr/>
          </a:p>
        </p:txBody>
      </p:sp>
      <p:sp>
        <p:nvSpPr>
          <p:cNvPr id="359" name="Google Shape;359;p29"/>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71</a:t>
            </a:fld>
            <a:endParaRPr/>
          </a:p>
        </p:txBody>
      </p:sp>
    </p:spTree>
    <p:extLst>
      <p:ext uri="{BB962C8B-B14F-4D97-AF65-F5344CB8AC3E}">
        <p14:creationId xmlns:p14="http://schemas.microsoft.com/office/powerpoint/2010/main" val="14493478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0"/>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72</a:t>
            </a:fld>
            <a:endParaRPr/>
          </a:p>
        </p:txBody>
      </p:sp>
      <p:sp>
        <p:nvSpPr>
          <p:cNvPr id="366" name="Google Shape;366;p30"/>
          <p:cNvSpPr txBox="1">
            <a:spLocks noGrp="1"/>
          </p:cNvSpPr>
          <p:nvPr>
            <p:ph type="title"/>
          </p:nvPr>
        </p:nvSpPr>
        <p:spPr>
          <a:xfrm>
            <a:off x="98025" y="122900"/>
            <a:ext cx="88584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Best practice: Use simple properties</a:t>
            </a:r>
            <a:endParaRPr>
              <a:solidFill>
                <a:srgbClr val="666666"/>
              </a:solidFill>
            </a:endParaRPr>
          </a:p>
        </p:txBody>
      </p:sp>
      <p:grpSp>
        <p:nvGrpSpPr>
          <p:cNvPr id="367" name="Google Shape;367;p30"/>
          <p:cNvGrpSpPr/>
          <p:nvPr/>
        </p:nvGrpSpPr>
        <p:grpSpPr>
          <a:xfrm>
            <a:off x="2734668" y="1553660"/>
            <a:ext cx="2848483" cy="2036193"/>
            <a:chOff x="98025" y="2059625"/>
            <a:chExt cx="2108425" cy="1507174"/>
          </a:xfrm>
        </p:grpSpPr>
        <p:pic>
          <p:nvPicPr>
            <p:cNvPr id="368" name="Google Shape;368;p30"/>
            <p:cNvPicPr preferRelativeResize="0"/>
            <p:nvPr/>
          </p:nvPicPr>
          <p:blipFill>
            <a:blip r:embed="rId3">
              <a:alphaModFix/>
            </a:blip>
            <a:stretch>
              <a:fillRect/>
            </a:stretch>
          </p:blipFill>
          <p:spPr>
            <a:xfrm>
              <a:off x="98025" y="2137594"/>
              <a:ext cx="2108425" cy="1429206"/>
            </a:xfrm>
            <a:prstGeom prst="rect">
              <a:avLst/>
            </a:prstGeom>
            <a:noFill/>
            <a:ln>
              <a:noFill/>
            </a:ln>
          </p:spPr>
        </p:pic>
        <p:sp>
          <p:nvSpPr>
            <p:cNvPr id="369" name="Google Shape;369;p30"/>
            <p:cNvSpPr/>
            <p:nvPr/>
          </p:nvSpPr>
          <p:spPr>
            <a:xfrm>
              <a:off x="278775" y="2059625"/>
              <a:ext cx="900900" cy="219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434343"/>
                  </a:solidFill>
                </a:rPr>
                <a:t>Person</a:t>
              </a:r>
              <a:endParaRPr>
                <a:solidFill>
                  <a:srgbClr val="434343"/>
                </a:solidFill>
              </a:endParaRPr>
            </a:p>
          </p:txBody>
        </p:sp>
      </p:grpSp>
      <p:sp>
        <p:nvSpPr>
          <p:cNvPr id="370" name="Google Shape;370;p30"/>
          <p:cNvSpPr txBox="1"/>
          <p:nvPr/>
        </p:nvSpPr>
        <p:spPr>
          <a:xfrm>
            <a:off x="578375" y="879725"/>
            <a:ext cx="8105400" cy="84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800" i="1">
                <a:solidFill>
                  <a:srgbClr val="434343"/>
                </a:solidFill>
              </a:rPr>
              <a:t>Property lookups have a cost.  Parsing a complex property adds more cost</a:t>
            </a:r>
            <a:endParaRPr sz="1800" i="1">
              <a:solidFill>
                <a:srgbClr val="434343"/>
              </a:solidFill>
            </a:endParaRPr>
          </a:p>
        </p:txBody>
      </p:sp>
      <p:sp>
        <p:nvSpPr>
          <p:cNvPr id="371" name="Google Shape;371;p30"/>
          <p:cNvSpPr txBox="1"/>
          <p:nvPr/>
        </p:nvSpPr>
        <p:spPr>
          <a:xfrm>
            <a:off x="578375" y="3744300"/>
            <a:ext cx="8105400" cy="846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434343"/>
              </a:buClr>
              <a:buSzPts val="1800"/>
              <a:buChar char="●"/>
            </a:pPr>
            <a:r>
              <a:rPr lang="en-US" sz="1800" b="1">
                <a:solidFill>
                  <a:srgbClr val="434343"/>
                </a:solidFill>
              </a:rPr>
              <a:t>Anchors </a:t>
            </a:r>
            <a:r>
              <a:rPr lang="en-US" sz="1800">
                <a:solidFill>
                  <a:srgbClr val="434343"/>
                </a:solidFill>
              </a:rPr>
              <a:t>and </a:t>
            </a:r>
            <a:r>
              <a:rPr lang="en-US" sz="1800" b="1">
                <a:solidFill>
                  <a:srgbClr val="434343"/>
                </a:solidFill>
              </a:rPr>
              <a:t>navigators </a:t>
            </a:r>
            <a:r>
              <a:rPr lang="en-US" sz="1800">
                <a:solidFill>
                  <a:srgbClr val="434343"/>
                </a:solidFill>
              </a:rPr>
              <a:t>should be as simple as possible</a:t>
            </a:r>
            <a:endParaRPr sz="1800">
              <a:solidFill>
                <a:srgbClr val="434343"/>
              </a:solidFill>
            </a:endParaRPr>
          </a:p>
          <a:p>
            <a:pPr marL="457200" lvl="0" indent="-342900" algn="l" rtl="0">
              <a:lnSpc>
                <a:spcPct val="115000"/>
              </a:lnSpc>
              <a:spcBef>
                <a:spcPts val="0"/>
              </a:spcBef>
              <a:spcAft>
                <a:spcPts val="0"/>
              </a:spcAft>
              <a:buClr>
                <a:srgbClr val="434343"/>
              </a:buClr>
              <a:buSzPts val="1800"/>
              <a:buChar char="●"/>
            </a:pPr>
            <a:r>
              <a:rPr lang="en-US" sz="1800" b="1">
                <a:solidFill>
                  <a:srgbClr val="434343"/>
                </a:solidFill>
              </a:rPr>
              <a:t>Identifiers</a:t>
            </a:r>
            <a:r>
              <a:rPr lang="en-US" sz="1800">
                <a:solidFill>
                  <a:srgbClr val="434343"/>
                </a:solidFill>
              </a:rPr>
              <a:t>, </a:t>
            </a:r>
            <a:r>
              <a:rPr lang="en-US" sz="1800" b="1">
                <a:solidFill>
                  <a:srgbClr val="434343"/>
                </a:solidFill>
              </a:rPr>
              <a:t>outputs</a:t>
            </a:r>
            <a:r>
              <a:rPr lang="en-US" sz="1800">
                <a:solidFill>
                  <a:srgbClr val="434343"/>
                </a:solidFill>
              </a:rPr>
              <a:t>, and </a:t>
            </a:r>
            <a:r>
              <a:rPr lang="en-US" sz="1800" b="1">
                <a:solidFill>
                  <a:srgbClr val="434343"/>
                </a:solidFill>
              </a:rPr>
              <a:t>decoration </a:t>
            </a:r>
            <a:r>
              <a:rPr lang="en-US" sz="1800">
                <a:solidFill>
                  <a:srgbClr val="434343"/>
                </a:solidFill>
              </a:rPr>
              <a:t>are OK as complex values</a:t>
            </a:r>
            <a:endParaRPr sz="1800">
              <a:solidFill>
                <a:srgbClr val="434343"/>
              </a:solidFill>
            </a:endParaRPr>
          </a:p>
        </p:txBody>
      </p:sp>
    </p:spTree>
    <p:extLst>
      <p:ext uri="{BB962C8B-B14F-4D97-AF65-F5344CB8AC3E}">
        <p14:creationId xmlns:p14="http://schemas.microsoft.com/office/powerpoint/2010/main" val="3887434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1"/>
          <p:cNvSpPr txBox="1">
            <a:spLocks noGrp="1"/>
          </p:cNvSpPr>
          <p:nvPr>
            <p:ph type="title"/>
          </p:nvPr>
        </p:nvSpPr>
        <p:spPr>
          <a:xfrm>
            <a:off x="611489" y="1615214"/>
            <a:ext cx="7516500" cy="7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Data object accessibility</a:t>
            </a:r>
            <a:endParaRPr/>
          </a:p>
        </p:txBody>
      </p:sp>
      <p:sp>
        <p:nvSpPr>
          <p:cNvPr id="378" name="Google Shape;378;p31"/>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73</a:t>
            </a:fld>
            <a:endParaRPr/>
          </a:p>
        </p:txBody>
      </p:sp>
    </p:spTree>
    <p:extLst>
      <p:ext uri="{BB962C8B-B14F-4D97-AF65-F5344CB8AC3E}">
        <p14:creationId xmlns:p14="http://schemas.microsoft.com/office/powerpoint/2010/main" val="41861803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cxnSp>
        <p:nvCxnSpPr>
          <p:cNvPr id="383" name="Google Shape;383;p32"/>
          <p:cNvCxnSpPr/>
          <p:nvPr/>
        </p:nvCxnSpPr>
        <p:spPr>
          <a:xfrm>
            <a:off x="1265100" y="2034250"/>
            <a:ext cx="244800" cy="894600"/>
          </a:xfrm>
          <a:prstGeom prst="straightConnector1">
            <a:avLst/>
          </a:prstGeom>
          <a:noFill/>
          <a:ln w="28575" cap="flat" cmpd="sng">
            <a:solidFill>
              <a:srgbClr val="434343"/>
            </a:solidFill>
            <a:prstDash val="solid"/>
            <a:round/>
            <a:headEnd type="none" w="med" len="med"/>
            <a:tailEnd type="triangle" w="med" len="med"/>
          </a:ln>
        </p:spPr>
      </p:cxnSp>
      <p:cxnSp>
        <p:nvCxnSpPr>
          <p:cNvPr id="384" name="Google Shape;384;p32"/>
          <p:cNvCxnSpPr/>
          <p:nvPr/>
        </p:nvCxnSpPr>
        <p:spPr>
          <a:xfrm flipH="1">
            <a:off x="1148344" y="3390077"/>
            <a:ext cx="354300" cy="640800"/>
          </a:xfrm>
          <a:prstGeom prst="straightConnector1">
            <a:avLst/>
          </a:prstGeom>
          <a:noFill/>
          <a:ln w="28575" cap="flat" cmpd="sng">
            <a:solidFill>
              <a:srgbClr val="434343"/>
            </a:solidFill>
            <a:prstDash val="solid"/>
            <a:round/>
            <a:headEnd type="none" w="med" len="med"/>
            <a:tailEnd type="triangle" w="med" len="med"/>
          </a:ln>
        </p:spPr>
      </p:cxnSp>
      <p:sp>
        <p:nvSpPr>
          <p:cNvPr id="385" name="Google Shape;385;p32"/>
          <p:cNvSpPr txBox="1">
            <a:spLocks noGrp="1"/>
          </p:cNvSpPr>
          <p:nvPr>
            <p:ph type="body" idx="2"/>
          </p:nvPr>
        </p:nvSpPr>
        <p:spPr>
          <a:xfrm>
            <a:off x="3771625" y="1358425"/>
            <a:ext cx="4898400" cy="3527700"/>
          </a:xfrm>
          <a:prstGeom prst="rect">
            <a:avLst/>
          </a:prstGeom>
        </p:spPr>
        <p:txBody>
          <a:bodyPr spcFirstLastPara="1" wrap="square" lIns="91425" tIns="45700" rIns="91425" bIns="45700" anchor="t" anchorCtr="0">
            <a:noAutofit/>
          </a:bodyPr>
          <a:lstStyle/>
          <a:p>
            <a:pPr marL="457200" lvl="0" indent="-355600" algn="l" rtl="0">
              <a:spcBef>
                <a:spcPts val="500"/>
              </a:spcBef>
              <a:spcAft>
                <a:spcPts val="0"/>
              </a:spcAft>
              <a:buSzPts val="2000"/>
              <a:buAutoNum type="arabicPeriod"/>
            </a:pPr>
            <a:r>
              <a:rPr lang="en-US" dirty="0"/>
              <a:t>Anchor node label</a:t>
            </a:r>
            <a:br>
              <a:rPr lang="en-US" dirty="0"/>
            </a:br>
            <a:r>
              <a:rPr lang="en-US" dirty="0"/>
              <a:t>Anchor node properties (indexed)</a:t>
            </a:r>
            <a:br>
              <a:rPr lang="en-US" dirty="0"/>
            </a:br>
            <a:endParaRPr dirty="0"/>
          </a:p>
          <a:p>
            <a:pPr marL="457200" lvl="0" indent="-355600" algn="l" rtl="0">
              <a:spcBef>
                <a:spcPts val="0"/>
              </a:spcBef>
              <a:spcAft>
                <a:spcPts val="0"/>
              </a:spcAft>
              <a:buSzPts val="2000"/>
              <a:buAutoNum type="arabicPeriod"/>
            </a:pPr>
            <a:r>
              <a:rPr lang="en-US" dirty="0"/>
              <a:t>Relationship types</a:t>
            </a:r>
            <a:br>
              <a:rPr lang="en-US" dirty="0"/>
            </a:br>
            <a:endParaRPr dirty="0"/>
          </a:p>
          <a:p>
            <a:pPr marL="457200" lvl="0" indent="-355600" algn="l" rtl="0">
              <a:spcBef>
                <a:spcPts val="0"/>
              </a:spcBef>
              <a:spcAft>
                <a:spcPts val="0"/>
              </a:spcAft>
              <a:buSzPts val="2000"/>
              <a:buAutoNum type="arabicPeriod"/>
            </a:pPr>
            <a:r>
              <a:rPr lang="en-US" dirty="0"/>
              <a:t>Anchor node properties (non-indexed)</a:t>
            </a:r>
            <a:br>
              <a:rPr lang="en-US" dirty="0"/>
            </a:br>
            <a:endParaRPr dirty="0"/>
          </a:p>
          <a:p>
            <a:pPr marL="457200" lvl="0" indent="-355600" algn="l" rtl="0">
              <a:spcBef>
                <a:spcPts val="0"/>
              </a:spcBef>
              <a:spcAft>
                <a:spcPts val="0"/>
              </a:spcAft>
              <a:buSzPts val="2000"/>
              <a:buAutoNum type="arabicPeriod"/>
            </a:pPr>
            <a:r>
              <a:rPr lang="en-US" dirty="0"/>
              <a:t>Downstream node labels</a:t>
            </a:r>
            <a:br>
              <a:rPr lang="en-US" dirty="0"/>
            </a:br>
            <a:endParaRPr dirty="0"/>
          </a:p>
          <a:p>
            <a:pPr marL="457200" lvl="0" indent="-355600" algn="l" rtl="0">
              <a:spcBef>
                <a:spcPts val="0"/>
              </a:spcBef>
              <a:spcAft>
                <a:spcPts val="0"/>
              </a:spcAft>
              <a:buSzPts val="2000"/>
              <a:buAutoNum type="arabicPeriod"/>
            </a:pPr>
            <a:r>
              <a:rPr lang="en-US" dirty="0"/>
              <a:t>Relationship properties</a:t>
            </a:r>
            <a:br>
              <a:rPr lang="en-US" dirty="0"/>
            </a:br>
            <a:r>
              <a:rPr lang="en-US" dirty="0"/>
              <a:t>Downstream node properties</a:t>
            </a:r>
            <a:endParaRPr dirty="0"/>
          </a:p>
        </p:txBody>
      </p:sp>
      <p:sp>
        <p:nvSpPr>
          <p:cNvPr id="386" name="Google Shape;386;p32"/>
          <p:cNvSpPr txBox="1">
            <a:spLocks noGrp="1"/>
          </p:cNvSpPr>
          <p:nvPr>
            <p:ph type="title"/>
          </p:nvPr>
        </p:nvSpPr>
        <p:spPr>
          <a:xfrm>
            <a:off x="457200" y="206375"/>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000">
                <a:solidFill>
                  <a:srgbClr val="666666"/>
                </a:solidFill>
                <a:latin typeface="Open Sans ExtraBold"/>
                <a:ea typeface="Open Sans ExtraBold"/>
                <a:cs typeface="Open Sans ExtraBold"/>
                <a:sym typeface="Open Sans ExtraBold"/>
              </a:rPr>
              <a:t>Hierarchy of accessibility</a:t>
            </a:r>
            <a:endParaRPr i="1"/>
          </a:p>
        </p:txBody>
      </p:sp>
      <p:sp>
        <p:nvSpPr>
          <p:cNvPr id="387" name="Google Shape;387;p32"/>
          <p:cNvSpPr/>
          <p:nvPr/>
        </p:nvSpPr>
        <p:spPr>
          <a:xfrm>
            <a:off x="932900" y="1697325"/>
            <a:ext cx="648900" cy="648900"/>
          </a:xfrm>
          <a:prstGeom prst="ellipse">
            <a:avLst/>
          </a:prstGeom>
          <a:solidFill>
            <a:srgbClr val="9FC5E8"/>
          </a:solidFill>
          <a:ln w="9525" cap="flat" cmpd="sng">
            <a:solidFill>
              <a:srgbClr val="3D85C6"/>
            </a:solidFill>
            <a:prstDash val="solid"/>
            <a:round/>
            <a:headEnd type="none" w="sm" len="sm"/>
            <a:tailEnd type="none" w="sm" len="sm"/>
          </a:ln>
        </p:spPr>
        <p:txBody>
          <a:bodyPr spcFirstLastPara="1" wrap="square" lIns="0" tIns="0" rIns="0" bIns="91425" anchor="ctr" anchorCtr="0">
            <a:noAutofit/>
          </a:bodyPr>
          <a:lstStyle/>
          <a:p>
            <a:pPr marL="0" lvl="0" indent="0" algn="l" rtl="0">
              <a:spcBef>
                <a:spcPts val="0"/>
              </a:spcBef>
              <a:spcAft>
                <a:spcPts val="0"/>
              </a:spcAft>
              <a:buNone/>
            </a:pPr>
            <a:endParaRPr/>
          </a:p>
        </p:txBody>
      </p:sp>
      <p:sp>
        <p:nvSpPr>
          <p:cNvPr id="388" name="Google Shape;388;p32"/>
          <p:cNvSpPr/>
          <p:nvPr/>
        </p:nvSpPr>
        <p:spPr>
          <a:xfrm>
            <a:off x="1278800" y="2914800"/>
            <a:ext cx="648900" cy="648900"/>
          </a:xfrm>
          <a:prstGeom prst="ellipse">
            <a:avLst/>
          </a:prstGeom>
          <a:solidFill>
            <a:srgbClr val="D9D9D9"/>
          </a:solidFill>
          <a:ln w="9525" cap="flat" cmpd="sng">
            <a:solidFill>
              <a:srgbClr val="999999"/>
            </a:solidFill>
            <a:prstDash val="solid"/>
            <a:round/>
            <a:headEnd type="none" w="sm" len="sm"/>
            <a:tailEnd type="none" w="sm" len="sm"/>
          </a:ln>
        </p:spPr>
        <p:txBody>
          <a:bodyPr spcFirstLastPara="1" wrap="square" lIns="0" tIns="0" rIns="0" bIns="91425" anchor="ctr" anchorCtr="0">
            <a:noAutofit/>
          </a:bodyPr>
          <a:lstStyle/>
          <a:p>
            <a:pPr marL="0" lvl="0" indent="0" algn="l" rtl="0">
              <a:spcBef>
                <a:spcPts val="0"/>
              </a:spcBef>
              <a:spcAft>
                <a:spcPts val="0"/>
              </a:spcAft>
              <a:buNone/>
            </a:pPr>
            <a:endParaRPr/>
          </a:p>
        </p:txBody>
      </p:sp>
      <p:sp>
        <p:nvSpPr>
          <p:cNvPr id="389" name="Google Shape;389;p32"/>
          <p:cNvSpPr txBox="1">
            <a:spLocks noGrp="1"/>
          </p:cNvSpPr>
          <p:nvPr>
            <p:ph type="body" idx="2"/>
          </p:nvPr>
        </p:nvSpPr>
        <p:spPr>
          <a:xfrm>
            <a:off x="762051" y="1833373"/>
            <a:ext cx="990600" cy="376800"/>
          </a:xfrm>
          <a:prstGeom prst="rect">
            <a:avLst/>
          </a:prstGeom>
        </p:spPr>
        <p:txBody>
          <a:bodyPr spcFirstLastPara="1" wrap="square" lIns="91425" tIns="45700" rIns="91425" bIns="45700" anchor="ctr" anchorCtr="0">
            <a:noAutofit/>
          </a:bodyPr>
          <a:lstStyle/>
          <a:p>
            <a:pPr marL="0" lvl="0" indent="0" algn="ctr" rtl="0">
              <a:spcBef>
                <a:spcPts val="500"/>
              </a:spcBef>
              <a:spcAft>
                <a:spcPts val="0"/>
              </a:spcAft>
              <a:buNone/>
            </a:pPr>
            <a:r>
              <a:rPr lang="en-US" sz="1200" b="1">
                <a:solidFill>
                  <a:srgbClr val="000000"/>
                </a:solidFill>
              </a:rPr>
              <a:t>Anchor Node</a:t>
            </a:r>
            <a:endParaRPr sz="1200" b="1">
              <a:solidFill>
                <a:srgbClr val="000000"/>
              </a:solidFill>
            </a:endParaRPr>
          </a:p>
        </p:txBody>
      </p:sp>
      <p:sp>
        <p:nvSpPr>
          <p:cNvPr id="390" name="Google Shape;390;p32"/>
          <p:cNvSpPr txBox="1">
            <a:spLocks noGrp="1"/>
          </p:cNvSpPr>
          <p:nvPr>
            <p:ph type="body" idx="2"/>
          </p:nvPr>
        </p:nvSpPr>
        <p:spPr>
          <a:xfrm>
            <a:off x="129975" y="3197200"/>
            <a:ext cx="1064700" cy="510600"/>
          </a:xfrm>
          <a:prstGeom prst="rect">
            <a:avLst/>
          </a:prstGeom>
        </p:spPr>
        <p:txBody>
          <a:bodyPr spcFirstLastPara="1" wrap="square" lIns="91425" tIns="45700" rIns="91425" bIns="45700" anchor="t" anchorCtr="0">
            <a:noAutofit/>
          </a:bodyPr>
          <a:lstStyle/>
          <a:p>
            <a:pPr marL="0" lvl="0" indent="0" algn="ctr" rtl="0">
              <a:spcBef>
                <a:spcPts val="500"/>
              </a:spcBef>
              <a:spcAft>
                <a:spcPts val="0"/>
              </a:spcAft>
              <a:buNone/>
            </a:pPr>
            <a:r>
              <a:rPr lang="en-US" sz="1200" b="1">
                <a:solidFill>
                  <a:srgbClr val="000000"/>
                </a:solidFill>
              </a:rPr>
              <a:t>Downstream Nodes</a:t>
            </a:r>
            <a:endParaRPr sz="1200" b="1">
              <a:solidFill>
                <a:srgbClr val="000000"/>
              </a:solidFill>
            </a:endParaRPr>
          </a:p>
        </p:txBody>
      </p:sp>
      <p:sp>
        <p:nvSpPr>
          <p:cNvPr id="391" name="Google Shape;391;p32"/>
          <p:cNvSpPr txBox="1">
            <a:spLocks noGrp="1"/>
          </p:cNvSpPr>
          <p:nvPr>
            <p:ph type="body" idx="2"/>
          </p:nvPr>
        </p:nvSpPr>
        <p:spPr>
          <a:xfrm>
            <a:off x="489600" y="840750"/>
            <a:ext cx="8654400" cy="589800"/>
          </a:xfrm>
          <a:prstGeom prst="rect">
            <a:avLst/>
          </a:prstGeom>
        </p:spPr>
        <p:txBody>
          <a:bodyPr spcFirstLastPara="1" wrap="square" lIns="91425" tIns="45700" rIns="91425" bIns="45700" anchor="t" anchorCtr="0">
            <a:noAutofit/>
          </a:bodyPr>
          <a:lstStyle/>
          <a:p>
            <a:pPr marL="0" lvl="0" indent="0" algn="l" rtl="0">
              <a:spcBef>
                <a:spcPts val="500"/>
              </a:spcBef>
              <a:spcAft>
                <a:spcPts val="0"/>
              </a:spcAft>
              <a:buNone/>
            </a:pPr>
            <a:r>
              <a:rPr lang="en-US" sz="1400" b="1" i="1"/>
              <a:t>For each data object, how much work must Neo4j do to evaluate if this is a “good” path or a “bad” one?</a:t>
            </a:r>
            <a:endParaRPr sz="1200" i="1"/>
          </a:p>
        </p:txBody>
      </p:sp>
      <p:sp>
        <p:nvSpPr>
          <p:cNvPr id="392" name="Google Shape;392;p32"/>
          <p:cNvSpPr/>
          <p:nvPr/>
        </p:nvSpPr>
        <p:spPr>
          <a:xfrm>
            <a:off x="608450" y="3949825"/>
            <a:ext cx="648900" cy="648900"/>
          </a:xfrm>
          <a:prstGeom prst="ellipse">
            <a:avLst/>
          </a:prstGeom>
          <a:solidFill>
            <a:srgbClr val="D9D9D9"/>
          </a:solidFill>
          <a:ln w="9525" cap="flat" cmpd="sng">
            <a:solidFill>
              <a:srgbClr val="999999"/>
            </a:solidFill>
            <a:prstDash val="solid"/>
            <a:round/>
            <a:headEnd type="none" w="sm" len="sm"/>
            <a:tailEnd type="none" w="sm" len="sm"/>
          </a:ln>
        </p:spPr>
        <p:txBody>
          <a:bodyPr spcFirstLastPara="1" wrap="square" lIns="0" tIns="0" rIns="0" bIns="91425" anchor="ctr" anchorCtr="0">
            <a:noAutofit/>
          </a:bodyPr>
          <a:lstStyle/>
          <a:p>
            <a:pPr marL="0" lvl="0" indent="0" algn="l" rtl="0">
              <a:spcBef>
                <a:spcPts val="0"/>
              </a:spcBef>
              <a:spcAft>
                <a:spcPts val="0"/>
              </a:spcAft>
              <a:buNone/>
            </a:pPr>
            <a:endParaRPr/>
          </a:p>
        </p:txBody>
      </p:sp>
      <p:cxnSp>
        <p:nvCxnSpPr>
          <p:cNvPr id="393" name="Google Shape;393;p32"/>
          <p:cNvCxnSpPr>
            <a:stCxn id="394" idx="2"/>
            <a:endCxn id="395" idx="0"/>
          </p:cNvCxnSpPr>
          <p:nvPr/>
        </p:nvCxnSpPr>
        <p:spPr>
          <a:xfrm>
            <a:off x="2762125" y="2020350"/>
            <a:ext cx="0" cy="2200500"/>
          </a:xfrm>
          <a:prstGeom prst="straightConnector1">
            <a:avLst/>
          </a:prstGeom>
          <a:noFill/>
          <a:ln w="28575" cap="flat" cmpd="sng">
            <a:solidFill>
              <a:srgbClr val="434343"/>
            </a:solidFill>
            <a:prstDash val="solid"/>
            <a:round/>
            <a:headEnd type="none" w="med" len="med"/>
            <a:tailEnd type="triangle" w="med" len="med"/>
          </a:ln>
        </p:spPr>
      </p:cxnSp>
      <p:sp>
        <p:nvSpPr>
          <p:cNvPr id="394" name="Google Shape;394;p32"/>
          <p:cNvSpPr txBox="1"/>
          <p:nvPr/>
        </p:nvSpPr>
        <p:spPr>
          <a:xfrm>
            <a:off x="1860775" y="1430550"/>
            <a:ext cx="1802700" cy="589800"/>
          </a:xfrm>
          <a:prstGeom prst="rect">
            <a:avLst/>
          </a:prstGeom>
          <a:noFill/>
          <a:ln>
            <a:noFill/>
          </a:ln>
        </p:spPr>
        <p:txBody>
          <a:bodyPr spcFirstLastPara="1" wrap="square" lIns="91425" tIns="45700" rIns="91425" bIns="45700" anchor="t" anchorCtr="0">
            <a:noAutofit/>
          </a:bodyPr>
          <a:lstStyle/>
          <a:p>
            <a:pPr marL="0" lvl="0" indent="0" algn="ctr" rtl="0">
              <a:lnSpc>
                <a:spcPct val="95000"/>
              </a:lnSpc>
              <a:spcBef>
                <a:spcPts val="500"/>
              </a:spcBef>
              <a:spcAft>
                <a:spcPts val="0"/>
              </a:spcAft>
              <a:buNone/>
            </a:pPr>
            <a:r>
              <a:rPr lang="en-US" b="1">
                <a:solidFill>
                  <a:srgbClr val="53585F"/>
                </a:solidFill>
                <a:latin typeface="Calibri"/>
                <a:ea typeface="Calibri"/>
                <a:cs typeface="Calibri"/>
                <a:sym typeface="Calibri"/>
              </a:rPr>
              <a:t>Most accessible</a:t>
            </a:r>
            <a:br>
              <a:rPr lang="en-US" sz="1200" b="1">
                <a:solidFill>
                  <a:srgbClr val="53585F"/>
                </a:solidFill>
                <a:latin typeface="Calibri"/>
                <a:ea typeface="Calibri"/>
                <a:cs typeface="Calibri"/>
                <a:sym typeface="Calibri"/>
              </a:rPr>
            </a:br>
            <a:r>
              <a:rPr lang="en-US" sz="1200" i="1">
                <a:solidFill>
                  <a:srgbClr val="53585F"/>
                </a:solidFill>
                <a:latin typeface="Calibri"/>
                <a:ea typeface="Calibri"/>
                <a:cs typeface="Calibri"/>
                <a:sym typeface="Calibri"/>
              </a:rPr>
              <a:t>Least processing required</a:t>
            </a:r>
            <a:endParaRPr sz="1200" i="1">
              <a:solidFill>
                <a:srgbClr val="53585F"/>
              </a:solidFill>
              <a:latin typeface="Calibri"/>
              <a:ea typeface="Calibri"/>
              <a:cs typeface="Calibri"/>
              <a:sym typeface="Calibri"/>
            </a:endParaRPr>
          </a:p>
        </p:txBody>
      </p:sp>
      <p:sp>
        <p:nvSpPr>
          <p:cNvPr id="395" name="Google Shape;395;p32"/>
          <p:cNvSpPr txBox="1"/>
          <p:nvPr/>
        </p:nvSpPr>
        <p:spPr>
          <a:xfrm>
            <a:off x="1860763" y="4220927"/>
            <a:ext cx="1802700" cy="510600"/>
          </a:xfrm>
          <a:prstGeom prst="rect">
            <a:avLst/>
          </a:prstGeom>
          <a:noFill/>
          <a:ln>
            <a:noFill/>
          </a:ln>
        </p:spPr>
        <p:txBody>
          <a:bodyPr spcFirstLastPara="1" wrap="square" lIns="91425" tIns="45700" rIns="91425" bIns="45700" anchor="t" anchorCtr="0">
            <a:noAutofit/>
          </a:bodyPr>
          <a:lstStyle/>
          <a:p>
            <a:pPr marL="0" lvl="0" indent="0" algn="ctr" rtl="0">
              <a:lnSpc>
                <a:spcPct val="95000"/>
              </a:lnSpc>
              <a:spcBef>
                <a:spcPts val="500"/>
              </a:spcBef>
              <a:spcAft>
                <a:spcPts val="0"/>
              </a:spcAft>
              <a:buNone/>
            </a:pPr>
            <a:r>
              <a:rPr lang="en-US" b="1">
                <a:solidFill>
                  <a:srgbClr val="53585F"/>
                </a:solidFill>
                <a:latin typeface="Calibri"/>
                <a:ea typeface="Calibri"/>
                <a:cs typeface="Calibri"/>
                <a:sym typeface="Calibri"/>
              </a:rPr>
              <a:t>Least accessible</a:t>
            </a:r>
            <a:br>
              <a:rPr lang="en-US" sz="1200" b="1">
                <a:solidFill>
                  <a:srgbClr val="53585F"/>
                </a:solidFill>
                <a:latin typeface="Calibri"/>
                <a:ea typeface="Calibri"/>
                <a:cs typeface="Calibri"/>
                <a:sym typeface="Calibri"/>
              </a:rPr>
            </a:br>
            <a:r>
              <a:rPr lang="en-US" sz="1200" i="1">
                <a:solidFill>
                  <a:srgbClr val="53585F"/>
                </a:solidFill>
                <a:latin typeface="Calibri"/>
                <a:ea typeface="Calibri"/>
                <a:cs typeface="Calibri"/>
                <a:sym typeface="Calibri"/>
              </a:rPr>
              <a:t>Most processing required</a:t>
            </a:r>
            <a:endParaRPr sz="1200" i="1">
              <a:solidFill>
                <a:srgbClr val="53585F"/>
              </a:solidFill>
              <a:latin typeface="Calibri"/>
              <a:ea typeface="Calibri"/>
              <a:cs typeface="Calibri"/>
              <a:sym typeface="Calibri"/>
            </a:endParaRPr>
          </a:p>
        </p:txBody>
      </p:sp>
    </p:spTree>
    <p:extLst>
      <p:ext uri="{BB962C8B-B14F-4D97-AF65-F5344CB8AC3E}">
        <p14:creationId xmlns:p14="http://schemas.microsoft.com/office/powerpoint/2010/main" val="12663648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3"/>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75</a:t>
            </a:fld>
            <a:endParaRPr/>
          </a:p>
        </p:txBody>
      </p:sp>
      <p:sp>
        <p:nvSpPr>
          <p:cNvPr id="402" name="Google Shape;402;p33"/>
          <p:cNvSpPr txBox="1">
            <a:spLocks noGrp="1"/>
          </p:cNvSpPr>
          <p:nvPr>
            <p:ph type="title"/>
          </p:nvPr>
        </p:nvSpPr>
        <p:spPr>
          <a:xfrm>
            <a:off x="780815" y="1154250"/>
            <a:ext cx="7516500" cy="261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Thank you!</a:t>
            </a:r>
            <a:endParaRPr/>
          </a:p>
        </p:txBody>
      </p:sp>
    </p:spTree>
    <p:extLst>
      <p:ext uri="{BB962C8B-B14F-4D97-AF65-F5344CB8AC3E}">
        <p14:creationId xmlns:p14="http://schemas.microsoft.com/office/powerpoint/2010/main" val="23964687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611489" y="1615214"/>
            <a:ext cx="7516500" cy="765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Font typeface="Open Sans ExtraBold"/>
              <a:buNone/>
            </a:pPr>
            <a:r>
              <a:rPr lang="en-US"/>
              <a:t>Common Graph Structures</a:t>
            </a:r>
            <a:endParaRPr/>
          </a:p>
        </p:txBody>
      </p:sp>
    </p:spTree>
    <p:extLst>
      <p:ext uri="{BB962C8B-B14F-4D97-AF65-F5344CB8AC3E}">
        <p14:creationId xmlns:p14="http://schemas.microsoft.com/office/powerpoint/2010/main" val="41058896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p:nvPr/>
        </p:nvSpPr>
        <p:spPr>
          <a:xfrm>
            <a:off x="623400" y="1224625"/>
            <a:ext cx="8520600" cy="24081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434343"/>
              </a:buClr>
              <a:buSzPts val="2400"/>
              <a:buChar char="●"/>
            </a:pPr>
            <a:r>
              <a:rPr lang="en-US" sz="2400">
                <a:solidFill>
                  <a:srgbClr val="434343"/>
                </a:solidFill>
              </a:rPr>
              <a:t>Intermediate node</a:t>
            </a:r>
            <a:endParaRPr sz="2400">
              <a:solidFill>
                <a:srgbClr val="434343"/>
              </a:solidFill>
            </a:endParaRPr>
          </a:p>
          <a:p>
            <a:pPr marL="457200" lvl="0" indent="-381000" algn="l" rtl="0">
              <a:lnSpc>
                <a:spcPct val="115000"/>
              </a:lnSpc>
              <a:spcBef>
                <a:spcPts val="0"/>
              </a:spcBef>
              <a:spcAft>
                <a:spcPts val="0"/>
              </a:spcAft>
              <a:buClr>
                <a:srgbClr val="434343"/>
              </a:buClr>
              <a:buSzPts val="2400"/>
              <a:buChar char="●"/>
            </a:pPr>
            <a:r>
              <a:rPr lang="en-US" sz="2400">
                <a:solidFill>
                  <a:srgbClr val="434343"/>
                </a:solidFill>
              </a:rPr>
              <a:t>Linked list</a:t>
            </a:r>
            <a:endParaRPr sz="2400">
              <a:solidFill>
                <a:srgbClr val="434343"/>
              </a:solidFill>
            </a:endParaRPr>
          </a:p>
          <a:p>
            <a:pPr marL="457200" lvl="0" indent="-381000" algn="l" rtl="0">
              <a:lnSpc>
                <a:spcPct val="115000"/>
              </a:lnSpc>
              <a:spcBef>
                <a:spcPts val="0"/>
              </a:spcBef>
              <a:spcAft>
                <a:spcPts val="0"/>
              </a:spcAft>
              <a:buClr>
                <a:srgbClr val="434343"/>
              </a:buClr>
              <a:buSzPts val="2400"/>
              <a:buChar char="●"/>
            </a:pPr>
            <a:r>
              <a:rPr lang="en-US" sz="2400">
                <a:solidFill>
                  <a:srgbClr val="434343"/>
                </a:solidFill>
              </a:rPr>
              <a:t>Timeline tree</a:t>
            </a:r>
            <a:endParaRPr sz="2400">
              <a:solidFill>
                <a:srgbClr val="434343"/>
              </a:solidFill>
            </a:endParaRPr>
          </a:p>
          <a:p>
            <a:pPr marL="457200" lvl="0" indent="-381000" algn="l" rtl="0">
              <a:lnSpc>
                <a:spcPct val="115000"/>
              </a:lnSpc>
              <a:spcBef>
                <a:spcPts val="0"/>
              </a:spcBef>
              <a:spcAft>
                <a:spcPts val="0"/>
              </a:spcAft>
              <a:buClr>
                <a:srgbClr val="434343"/>
              </a:buClr>
              <a:buSzPts val="2400"/>
              <a:buChar char="●"/>
            </a:pPr>
            <a:r>
              <a:rPr lang="en-US" sz="2400">
                <a:solidFill>
                  <a:srgbClr val="434343"/>
                </a:solidFill>
              </a:rPr>
              <a:t>Multiple structures in a single model</a:t>
            </a:r>
            <a:endParaRPr sz="2400">
              <a:solidFill>
                <a:srgbClr val="434343"/>
              </a:solidFill>
            </a:endParaRPr>
          </a:p>
        </p:txBody>
      </p:sp>
      <p:sp>
        <p:nvSpPr>
          <p:cNvPr id="123" name="Google Shape;123;p18"/>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77</a:t>
            </a:fld>
            <a:endParaRPr/>
          </a:p>
        </p:txBody>
      </p:sp>
      <p:sp>
        <p:nvSpPr>
          <p:cNvPr id="124" name="Google Shape;124;p18"/>
          <p:cNvSpPr txBox="1">
            <a:spLocks noGrp="1"/>
          </p:cNvSpPr>
          <p:nvPr>
            <p:ph type="title"/>
          </p:nvPr>
        </p:nvSpPr>
        <p:spPr>
          <a:xfrm>
            <a:off x="531525" y="3073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Common graph structures</a:t>
            </a:r>
            <a:endParaRPr>
              <a:solidFill>
                <a:srgbClr val="666666"/>
              </a:solidFill>
            </a:endParaRPr>
          </a:p>
        </p:txBody>
      </p:sp>
    </p:spTree>
    <p:extLst>
      <p:ext uri="{BB962C8B-B14F-4D97-AF65-F5344CB8AC3E}">
        <p14:creationId xmlns:p14="http://schemas.microsoft.com/office/powerpoint/2010/main" val="30512235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611489" y="1615214"/>
            <a:ext cx="7516500" cy="7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Intermediate nodes</a:t>
            </a:r>
            <a:endParaRPr/>
          </a:p>
        </p:txBody>
      </p:sp>
      <p:sp>
        <p:nvSpPr>
          <p:cNvPr id="131" name="Google Shape;131;p19"/>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78</a:t>
            </a:fld>
            <a:endParaRPr/>
          </a:p>
        </p:txBody>
      </p:sp>
    </p:spTree>
    <p:extLst>
      <p:ext uri="{BB962C8B-B14F-4D97-AF65-F5344CB8AC3E}">
        <p14:creationId xmlns:p14="http://schemas.microsoft.com/office/powerpoint/2010/main" val="25659130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79</a:t>
            </a:fld>
            <a:endParaRPr/>
          </a:p>
        </p:txBody>
      </p:sp>
      <p:sp>
        <p:nvSpPr>
          <p:cNvPr id="138" name="Google Shape;138;p20"/>
          <p:cNvSpPr txBox="1">
            <a:spLocks noGrp="1"/>
          </p:cNvSpPr>
          <p:nvPr>
            <p:ph type="title"/>
          </p:nvPr>
        </p:nvSpPr>
        <p:spPr>
          <a:xfrm>
            <a:off x="531525" y="3073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Intermediate nodes</a:t>
            </a:r>
            <a:endParaRPr>
              <a:solidFill>
                <a:srgbClr val="666666"/>
              </a:solidFill>
            </a:endParaRPr>
          </a:p>
        </p:txBody>
      </p:sp>
      <p:sp>
        <p:nvSpPr>
          <p:cNvPr id="139" name="Google Shape;139;p20"/>
          <p:cNvSpPr txBox="1"/>
          <p:nvPr/>
        </p:nvSpPr>
        <p:spPr>
          <a:xfrm>
            <a:off x="413000" y="1030650"/>
            <a:ext cx="8545200" cy="7887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434343"/>
              </a:buClr>
              <a:buSzPts val="2000"/>
              <a:buFont typeface="Open Sans"/>
              <a:buChar char="●"/>
            </a:pPr>
            <a:r>
              <a:rPr lang="en-US" sz="2000">
                <a:solidFill>
                  <a:srgbClr val="434343"/>
                </a:solidFill>
                <a:latin typeface="Open Sans"/>
                <a:ea typeface="Open Sans"/>
                <a:cs typeface="Open Sans"/>
                <a:sym typeface="Open Sans"/>
              </a:rPr>
              <a:t>Connect more than two nodes in a single context.</a:t>
            </a:r>
            <a:endParaRPr sz="2000">
              <a:solidFill>
                <a:srgbClr val="434343"/>
              </a:solidFill>
              <a:latin typeface="Open Sans"/>
              <a:ea typeface="Open Sans"/>
              <a:cs typeface="Open Sans"/>
              <a:sym typeface="Open Sans"/>
            </a:endParaRPr>
          </a:p>
          <a:p>
            <a:pPr marL="914400" lvl="1" indent="-355600" algn="l" rtl="0">
              <a:spcBef>
                <a:spcPts val="0"/>
              </a:spcBef>
              <a:spcAft>
                <a:spcPts val="0"/>
              </a:spcAft>
              <a:buClr>
                <a:srgbClr val="434343"/>
              </a:buClr>
              <a:buSzPts val="2000"/>
              <a:buFont typeface="Open Sans"/>
              <a:buChar char="○"/>
            </a:pPr>
            <a:r>
              <a:rPr lang="en-US" sz="2000">
                <a:solidFill>
                  <a:srgbClr val="434343"/>
                </a:solidFill>
                <a:latin typeface="Open Sans"/>
                <a:ea typeface="Open Sans"/>
                <a:cs typeface="Open Sans"/>
                <a:sym typeface="Open Sans"/>
              </a:rPr>
              <a:t>Hyperedges (n-ary relationships)</a:t>
            </a:r>
            <a:endParaRPr sz="2000">
              <a:solidFill>
                <a:srgbClr val="434343"/>
              </a:solidFill>
              <a:latin typeface="Open Sans"/>
              <a:ea typeface="Open Sans"/>
              <a:cs typeface="Open Sans"/>
              <a:sym typeface="Open Sans"/>
            </a:endParaRPr>
          </a:p>
          <a:p>
            <a:pPr marL="457200" lvl="0" indent="-355600" algn="l" rtl="0">
              <a:spcBef>
                <a:spcPts val="0"/>
              </a:spcBef>
              <a:spcAft>
                <a:spcPts val="0"/>
              </a:spcAft>
              <a:buClr>
                <a:srgbClr val="434343"/>
              </a:buClr>
              <a:buSzPts val="2000"/>
              <a:buFont typeface="Open Sans"/>
              <a:buChar char="●"/>
            </a:pPr>
            <a:r>
              <a:rPr lang="en-US" sz="2000">
                <a:solidFill>
                  <a:srgbClr val="434343"/>
                </a:solidFill>
                <a:latin typeface="Open Sans"/>
                <a:ea typeface="Open Sans"/>
                <a:cs typeface="Open Sans"/>
                <a:sym typeface="Open Sans"/>
              </a:rPr>
              <a:t>When you need to relate something to a relationship.</a:t>
            </a:r>
            <a:endParaRPr sz="2000">
              <a:solidFill>
                <a:srgbClr val="434343"/>
              </a:solidFill>
              <a:latin typeface="Open Sans"/>
              <a:ea typeface="Open Sans"/>
              <a:cs typeface="Open Sans"/>
              <a:sym typeface="Open Sans"/>
            </a:endParaRPr>
          </a:p>
        </p:txBody>
      </p:sp>
      <p:pic>
        <p:nvPicPr>
          <p:cNvPr id="140" name="Google Shape;140;p20"/>
          <p:cNvPicPr preferRelativeResize="0"/>
          <p:nvPr/>
        </p:nvPicPr>
        <p:blipFill>
          <a:blip r:embed="rId3">
            <a:alphaModFix/>
          </a:blip>
          <a:stretch>
            <a:fillRect/>
          </a:stretch>
        </p:blipFill>
        <p:spPr>
          <a:xfrm>
            <a:off x="2094200" y="2374950"/>
            <a:ext cx="4429550" cy="2380550"/>
          </a:xfrm>
          <a:prstGeom prst="rect">
            <a:avLst/>
          </a:prstGeom>
          <a:noFill/>
          <a:ln>
            <a:noFill/>
          </a:ln>
        </p:spPr>
      </p:pic>
      <p:sp>
        <p:nvSpPr>
          <p:cNvPr id="141" name="Google Shape;141;p20"/>
          <p:cNvSpPr txBox="1"/>
          <p:nvPr/>
        </p:nvSpPr>
        <p:spPr>
          <a:xfrm>
            <a:off x="2561050" y="2293125"/>
            <a:ext cx="750000" cy="3237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Open Sans"/>
                <a:ea typeface="Open Sans"/>
                <a:cs typeface="Open Sans"/>
                <a:sym typeface="Open Sans"/>
              </a:rPr>
              <a:t>Person</a:t>
            </a:r>
            <a:endParaRPr sz="1200">
              <a:latin typeface="Open Sans"/>
              <a:ea typeface="Open Sans"/>
              <a:cs typeface="Open Sans"/>
              <a:sym typeface="Open Sans"/>
            </a:endParaRPr>
          </a:p>
        </p:txBody>
      </p:sp>
      <p:sp>
        <p:nvSpPr>
          <p:cNvPr id="142" name="Google Shape;142;p20"/>
          <p:cNvSpPr txBox="1"/>
          <p:nvPr/>
        </p:nvSpPr>
        <p:spPr>
          <a:xfrm>
            <a:off x="5928125" y="2293125"/>
            <a:ext cx="972600" cy="3237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Open Sans"/>
                <a:ea typeface="Open Sans"/>
                <a:cs typeface="Open Sans"/>
                <a:sym typeface="Open Sans"/>
              </a:rPr>
              <a:t>Company</a:t>
            </a:r>
            <a:endParaRPr sz="1200">
              <a:latin typeface="Open Sans"/>
              <a:ea typeface="Open Sans"/>
              <a:cs typeface="Open Sans"/>
              <a:sym typeface="Open Sans"/>
            </a:endParaRPr>
          </a:p>
        </p:txBody>
      </p:sp>
      <p:sp>
        <p:nvSpPr>
          <p:cNvPr id="143" name="Google Shape;143;p20"/>
          <p:cNvSpPr txBox="1"/>
          <p:nvPr/>
        </p:nvSpPr>
        <p:spPr>
          <a:xfrm>
            <a:off x="4398175" y="3827850"/>
            <a:ext cx="798900" cy="3237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Open Sans"/>
                <a:ea typeface="Open Sans"/>
                <a:cs typeface="Open Sans"/>
                <a:sym typeface="Open Sans"/>
              </a:rPr>
              <a:t>Position</a:t>
            </a:r>
            <a:endParaRPr sz="1200">
              <a:latin typeface="Open Sans"/>
              <a:ea typeface="Open Sans"/>
              <a:cs typeface="Open Sans"/>
              <a:sym typeface="Open Sans"/>
            </a:endParaRPr>
          </a:p>
        </p:txBody>
      </p:sp>
    </p:spTree>
    <p:extLst>
      <p:ext uri="{BB962C8B-B14F-4D97-AF65-F5344CB8AC3E}">
        <p14:creationId xmlns:p14="http://schemas.microsoft.com/office/powerpoint/2010/main" val="4123696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583150" y="1748225"/>
            <a:ext cx="7742700" cy="176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Review: </a:t>
            </a:r>
            <a:endParaRPr/>
          </a:p>
          <a:p>
            <a:pPr marL="0" lvl="0" indent="0" algn="l" rtl="0">
              <a:spcBef>
                <a:spcPts val="0"/>
              </a:spcBef>
              <a:spcAft>
                <a:spcPts val="0"/>
              </a:spcAft>
              <a:buNone/>
            </a:pPr>
            <a:r>
              <a:rPr lang="en-US"/>
              <a:t>the Neo4j Property Graph</a:t>
            </a:r>
            <a:endParaRPr/>
          </a:p>
        </p:txBody>
      </p:sp>
      <p:sp>
        <p:nvSpPr>
          <p:cNvPr id="124" name="Google Shape;124;p18"/>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33846375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80</a:t>
            </a:fld>
            <a:endParaRPr/>
          </a:p>
        </p:txBody>
      </p:sp>
      <p:sp>
        <p:nvSpPr>
          <p:cNvPr id="150" name="Google Shape;150;p21"/>
          <p:cNvSpPr txBox="1">
            <a:spLocks noGrp="1"/>
          </p:cNvSpPr>
          <p:nvPr>
            <p:ph type="title"/>
          </p:nvPr>
        </p:nvSpPr>
        <p:spPr>
          <a:xfrm>
            <a:off x="531525" y="3073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Intermediate nodes</a:t>
            </a:r>
            <a:endParaRPr>
              <a:solidFill>
                <a:srgbClr val="666666"/>
              </a:solidFill>
            </a:endParaRPr>
          </a:p>
        </p:txBody>
      </p:sp>
      <p:grpSp>
        <p:nvGrpSpPr>
          <p:cNvPr id="151" name="Google Shape;151;p21"/>
          <p:cNvGrpSpPr/>
          <p:nvPr/>
        </p:nvGrpSpPr>
        <p:grpSpPr>
          <a:xfrm>
            <a:off x="1965725" y="937400"/>
            <a:ext cx="4982625" cy="3971551"/>
            <a:chOff x="1965725" y="937400"/>
            <a:chExt cx="4982625" cy="3971551"/>
          </a:xfrm>
        </p:grpSpPr>
        <p:pic>
          <p:nvPicPr>
            <p:cNvPr id="152" name="Google Shape;152;p21"/>
            <p:cNvPicPr preferRelativeResize="0"/>
            <p:nvPr/>
          </p:nvPicPr>
          <p:blipFill>
            <a:blip r:embed="rId3">
              <a:alphaModFix/>
            </a:blip>
            <a:stretch>
              <a:fillRect/>
            </a:stretch>
          </p:blipFill>
          <p:spPr>
            <a:xfrm>
              <a:off x="2463316" y="937400"/>
              <a:ext cx="4069372" cy="3971551"/>
            </a:xfrm>
            <a:prstGeom prst="rect">
              <a:avLst/>
            </a:prstGeom>
            <a:noFill/>
            <a:ln>
              <a:noFill/>
            </a:ln>
          </p:spPr>
        </p:pic>
        <p:sp>
          <p:nvSpPr>
            <p:cNvPr id="153" name="Google Shape;153;p21"/>
            <p:cNvSpPr txBox="1"/>
            <p:nvPr/>
          </p:nvSpPr>
          <p:spPr>
            <a:xfrm>
              <a:off x="4727975" y="3943350"/>
              <a:ext cx="972600" cy="3237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Open Sans"/>
                  <a:ea typeface="Open Sans"/>
                  <a:cs typeface="Open Sans"/>
                  <a:sym typeface="Open Sans"/>
                </a:rPr>
                <a:t>Company</a:t>
              </a:r>
              <a:endParaRPr sz="1200">
                <a:latin typeface="Open Sans"/>
                <a:ea typeface="Open Sans"/>
                <a:cs typeface="Open Sans"/>
                <a:sym typeface="Open Sans"/>
              </a:endParaRPr>
            </a:p>
          </p:txBody>
        </p:sp>
        <p:sp>
          <p:nvSpPr>
            <p:cNvPr id="154" name="Google Shape;154;p21"/>
            <p:cNvSpPr txBox="1"/>
            <p:nvPr/>
          </p:nvSpPr>
          <p:spPr>
            <a:xfrm>
              <a:off x="1965725" y="937400"/>
              <a:ext cx="972600" cy="3237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Open Sans"/>
                  <a:ea typeface="Open Sans"/>
                  <a:cs typeface="Open Sans"/>
                  <a:sym typeface="Open Sans"/>
                </a:rPr>
                <a:t>Person</a:t>
              </a:r>
              <a:endParaRPr sz="1200">
                <a:latin typeface="Open Sans"/>
                <a:ea typeface="Open Sans"/>
                <a:cs typeface="Open Sans"/>
                <a:sym typeface="Open Sans"/>
              </a:endParaRPr>
            </a:p>
          </p:txBody>
        </p:sp>
        <p:sp>
          <p:nvSpPr>
            <p:cNvPr id="155" name="Google Shape;155;p21"/>
            <p:cNvSpPr txBox="1"/>
            <p:nvPr/>
          </p:nvSpPr>
          <p:spPr>
            <a:xfrm>
              <a:off x="5975750" y="937400"/>
              <a:ext cx="972600" cy="3237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Open Sans"/>
                  <a:ea typeface="Open Sans"/>
                  <a:cs typeface="Open Sans"/>
                  <a:sym typeface="Open Sans"/>
                </a:rPr>
                <a:t>Position</a:t>
              </a:r>
              <a:endParaRPr sz="1200">
                <a:latin typeface="Open Sans"/>
                <a:ea typeface="Open Sans"/>
                <a:cs typeface="Open Sans"/>
                <a:sym typeface="Open Sans"/>
              </a:endParaRPr>
            </a:p>
          </p:txBody>
        </p:sp>
        <p:sp>
          <p:nvSpPr>
            <p:cNvPr id="156" name="Google Shape;156;p21"/>
            <p:cNvSpPr txBox="1"/>
            <p:nvPr/>
          </p:nvSpPr>
          <p:spPr>
            <a:xfrm>
              <a:off x="4938700" y="2506650"/>
              <a:ext cx="1115700" cy="3237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Open Sans"/>
                  <a:ea typeface="Open Sans"/>
                  <a:cs typeface="Open Sans"/>
                  <a:sym typeface="Open Sans"/>
                </a:rPr>
                <a:t>Employment</a:t>
              </a:r>
              <a:endParaRPr sz="1200">
                <a:latin typeface="Open Sans"/>
                <a:ea typeface="Open Sans"/>
                <a:cs typeface="Open Sans"/>
                <a:sym typeface="Open Sans"/>
              </a:endParaRPr>
            </a:p>
          </p:txBody>
        </p:sp>
        <p:sp>
          <p:nvSpPr>
            <p:cNvPr id="157" name="Google Shape;157;p21"/>
            <p:cNvSpPr txBox="1"/>
            <p:nvPr/>
          </p:nvSpPr>
          <p:spPr>
            <a:xfrm>
              <a:off x="3066325" y="1920500"/>
              <a:ext cx="1380600" cy="323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Open Sans"/>
                  <a:ea typeface="Open Sans"/>
                  <a:cs typeface="Open Sans"/>
                  <a:sym typeface="Open Sans"/>
                </a:rPr>
                <a:t>WORKED_FROM</a:t>
              </a:r>
              <a:endParaRPr sz="1200">
                <a:latin typeface="Open Sans"/>
                <a:ea typeface="Open Sans"/>
                <a:cs typeface="Open Sans"/>
                <a:sym typeface="Open Sans"/>
              </a:endParaRPr>
            </a:p>
          </p:txBody>
        </p:sp>
        <p:sp>
          <p:nvSpPr>
            <p:cNvPr id="158" name="Google Shape;158;p21"/>
            <p:cNvSpPr txBox="1"/>
            <p:nvPr/>
          </p:nvSpPr>
          <p:spPr>
            <a:xfrm>
              <a:off x="4806250" y="2040725"/>
              <a:ext cx="1380600" cy="323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Open Sans"/>
                  <a:ea typeface="Open Sans"/>
                  <a:cs typeface="Open Sans"/>
                  <a:sym typeface="Open Sans"/>
                </a:rPr>
                <a:t>IN_ROLE</a:t>
              </a:r>
              <a:endParaRPr sz="1200">
                <a:latin typeface="Open Sans"/>
                <a:ea typeface="Open Sans"/>
                <a:cs typeface="Open Sans"/>
                <a:sym typeface="Open Sans"/>
              </a:endParaRPr>
            </a:p>
          </p:txBody>
        </p:sp>
        <p:sp>
          <p:nvSpPr>
            <p:cNvPr id="159" name="Google Shape;159;p21"/>
            <p:cNvSpPr txBox="1"/>
            <p:nvPr/>
          </p:nvSpPr>
          <p:spPr>
            <a:xfrm>
              <a:off x="3928350" y="3414725"/>
              <a:ext cx="1380600" cy="323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Open Sans"/>
                  <a:ea typeface="Open Sans"/>
                  <a:cs typeface="Open Sans"/>
                  <a:sym typeface="Open Sans"/>
                </a:rPr>
                <a:t>AT_COMPANY</a:t>
              </a:r>
              <a:endParaRPr sz="1200">
                <a:latin typeface="Open Sans"/>
                <a:ea typeface="Open Sans"/>
                <a:cs typeface="Open Sans"/>
                <a:sym typeface="Open Sans"/>
              </a:endParaRPr>
            </a:p>
          </p:txBody>
        </p:sp>
      </p:grpSp>
    </p:spTree>
    <p:extLst>
      <p:ext uri="{BB962C8B-B14F-4D97-AF65-F5344CB8AC3E}">
        <p14:creationId xmlns:p14="http://schemas.microsoft.com/office/powerpoint/2010/main" val="30228309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81</a:t>
            </a:fld>
            <a:endParaRPr/>
          </a:p>
        </p:txBody>
      </p:sp>
      <p:sp>
        <p:nvSpPr>
          <p:cNvPr id="166" name="Google Shape;166;p22"/>
          <p:cNvSpPr txBox="1">
            <a:spLocks noGrp="1"/>
          </p:cNvSpPr>
          <p:nvPr>
            <p:ph type="title"/>
          </p:nvPr>
        </p:nvSpPr>
        <p:spPr>
          <a:xfrm>
            <a:off x="531525" y="3073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Intermediate nodes: sharing context</a:t>
            </a:r>
            <a:endParaRPr>
              <a:solidFill>
                <a:srgbClr val="666666"/>
              </a:solidFill>
            </a:endParaRPr>
          </a:p>
        </p:txBody>
      </p:sp>
      <p:grpSp>
        <p:nvGrpSpPr>
          <p:cNvPr id="167" name="Google Shape;167;p22"/>
          <p:cNvGrpSpPr/>
          <p:nvPr/>
        </p:nvGrpSpPr>
        <p:grpSpPr>
          <a:xfrm>
            <a:off x="588150" y="915450"/>
            <a:ext cx="8283050" cy="3840049"/>
            <a:chOff x="588150" y="915450"/>
            <a:chExt cx="8283050" cy="3840049"/>
          </a:xfrm>
        </p:grpSpPr>
        <p:pic>
          <p:nvPicPr>
            <p:cNvPr id="168" name="Google Shape;168;p22"/>
            <p:cNvPicPr preferRelativeResize="0"/>
            <p:nvPr/>
          </p:nvPicPr>
          <p:blipFill>
            <a:blip r:embed="rId3">
              <a:alphaModFix/>
            </a:blip>
            <a:stretch>
              <a:fillRect/>
            </a:stretch>
          </p:blipFill>
          <p:spPr>
            <a:xfrm>
              <a:off x="833263" y="915450"/>
              <a:ext cx="7477475" cy="3840049"/>
            </a:xfrm>
            <a:prstGeom prst="rect">
              <a:avLst/>
            </a:prstGeom>
            <a:noFill/>
            <a:ln>
              <a:noFill/>
            </a:ln>
          </p:spPr>
        </p:pic>
        <p:sp>
          <p:nvSpPr>
            <p:cNvPr id="169" name="Google Shape;169;p22"/>
            <p:cNvSpPr txBox="1"/>
            <p:nvPr/>
          </p:nvSpPr>
          <p:spPr>
            <a:xfrm>
              <a:off x="588150" y="2346725"/>
              <a:ext cx="976200" cy="2745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Open Sans"/>
                  <a:ea typeface="Open Sans"/>
                  <a:cs typeface="Open Sans"/>
                  <a:sym typeface="Open Sans"/>
                </a:rPr>
                <a:t>Employment</a:t>
              </a:r>
              <a:endParaRPr sz="1000">
                <a:latin typeface="Open Sans"/>
                <a:ea typeface="Open Sans"/>
                <a:cs typeface="Open Sans"/>
                <a:sym typeface="Open Sans"/>
              </a:endParaRPr>
            </a:p>
          </p:txBody>
        </p:sp>
        <p:sp>
          <p:nvSpPr>
            <p:cNvPr id="170" name="Google Shape;170;p22"/>
            <p:cNvSpPr txBox="1"/>
            <p:nvPr/>
          </p:nvSpPr>
          <p:spPr>
            <a:xfrm>
              <a:off x="2765800" y="2434500"/>
              <a:ext cx="976200" cy="2745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Open Sans"/>
                  <a:ea typeface="Open Sans"/>
                  <a:cs typeface="Open Sans"/>
                  <a:sym typeface="Open Sans"/>
                </a:rPr>
                <a:t>Employment</a:t>
              </a:r>
              <a:endParaRPr sz="1000">
                <a:latin typeface="Open Sans"/>
                <a:ea typeface="Open Sans"/>
                <a:cs typeface="Open Sans"/>
                <a:sym typeface="Open Sans"/>
              </a:endParaRPr>
            </a:p>
          </p:txBody>
        </p:sp>
        <p:sp>
          <p:nvSpPr>
            <p:cNvPr id="171" name="Google Shape;171;p22"/>
            <p:cNvSpPr txBox="1"/>
            <p:nvPr/>
          </p:nvSpPr>
          <p:spPr>
            <a:xfrm>
              <a:off x="4396950" y="2346725"/>
              <a:ext cx="976200" cy="2745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Open Sans"/>
                  <a:ea typeface="Open Sans"/>
                  <a:cs typeface="Open Sans"/>
                  <a:sym typeface="Open Sans"/>
                </a:rPr>
                <a:t>Employment</a:t>
              </a:r>
              <a:endParaRPr sz="1000">
                <a:latin typeface="Open Sans"/>
                <a:ea typeface="Open Sans"/>
                <a:cs typeface="Open Sans"/>
                <a:sym typeface="Open Sans"/>
              </a:endParaRPr>
            </a:p>
          </p:txBody>
        </p:sp>
        <p:sp>
          <p:nvSpPr>
            <p:cNvPr id="172" name="Google Shape;172;p22"/>
            <p:cNvSpPr txBox="1"/>
            <p:nvPr/>
          </p:nvSpPr>
          <p:spPr>
            <a:xfrm>
              <a:off x="6231725" y="2346725"/>
              <a:ext cx="976200" cy="2745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Open Sans"/>
                  <a:ea typeface="Open Sans"/>
                  <a:cs typeface="Open Sans"/>
                  <a:sym typeface="Open Sans"/>
                </a:rPr>
                <a:t>Employment</a:t>
              </a:r>
              <a:endParaRPr sz="1000">
                <a:latin typeface="Open Sans"/>
                <a:ea typeface="Open Sans"/>
                <a:cs typeface="Open Sans"/>
                <a:sym typeface="Open Sans"/>
              </a:endParaRPr>
            </a:p>
          </p:txBody>
        </p:sp>
        <p:sp>
          <p:nvSpPr>
            <p:cNvPr id="173" name="Google Shape;173;p22"/>
            <p:cNvSpPr txBox="1"/>
            <p:nvPr/>
          </p:nvSpPr>
          <p:spPr>
            <a:xfrm>
              <a:off x="7895000" y="2346725"/>
              <a:ext cx="976200" cy="2745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Open Sans"/>
                  <a:ea typeface="Open Sans"/>
                  <a:cs typeface="Open Sans"/>
                  <a:sym typeface="Open Sans"/>
                </a:rPr>
                <a:t>Employment</a:t>
              </a:r>
              <a:endParaRPr sz="1000">
                <a:latin typeface="Open Sans"/>
                <a:ea typeface="Open Sans"/>
                <a:cs typeface="Open Sans"/>
                <a:sym typeface="Open Sans"/>
              </a:endParaRPr>
            </a:p>
          </p:txBody>
        </p:sp>
        <p:sp>
          <p:nvSpPr>
            <p:cNvPr id="174" name="Google Shape;174;p22"/>
            <p:cNvSpPr txBox="1"/>
            <p:nvPr/>
          </p:nvSpPr>
          <p:spPr>
            <a:xfrm>
              <a:off x="1308875" y="2013025"/>
              <a:ext cx="976200" cy="274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800">
                  <a:latin typeface="Open Sans"/>
                  <a:ea typeface="Open Sans"/>
                  <a:cs typeface="Open Sans"/>
                  <a:sym typeface="Open Sans"/>
                </a:rPr>
                <a:t>WORKED_FROM</a:t>
              </a:r>
              <a:endParaRPr sz="800">
                <a:latin typeface="Open Sans"/>
                <a:ea typeface="Open Sans"/>
                <a:cs typeface="Open Sans"/>
                <a:sym typeface="Open Sans"/>
              </a:endParaRPr>
            </a:p>
          </p:txBody>
        </p:sp>
        <p:sp>
          <p:nvSpPr>
            <p:cNvPr id="175" name="Google Shape;175;p22"/>
            <p:cNvSpPr txBox="1"/>
            <p:nvPr/>
          </p:nvSpPr>
          <p:spPr>
            <a:xfrm>
              <a:off x="3742000" y="1940400"/>
              <a:ext cx="976200" cy="274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800">
                  <a:latin typeface="Open Sans"/>
                  <a:ea typeface="Open Sans"/>
                  <a:cs typeface="Open Sans"/>
                  <a:sym typeface="Open Sans"/>
                </a:rPr>
                <a:t>WORKED_FROM</a:t>
              </a:r>
              <a:endParaRPr sz="800">
                <a:latin typeface="Open Sans"/>
                <a:ea typeface="Open Sans"/>
                <a:cs typeface="Open Sans"/>
                <a:sym typeface="Open Sans"/>
              </a:endParaRPr>
            </a:p>
          </p:txBody>
        </p:sp>
        <p:sp>
          <p:nvSpPr>
            <p:cNvPr id="176" name="Google Shape;176;p22"/>
            <p:cNvSpPr txBox="1"/>
            <p:nvPr/>
          </p:nvSpPr>
          <p:spPr>
            <a:xfrm>
              <a:off x="2106600" y="1803475"/>
              <a:ext cx="976200" cy="274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800">
                  <a:latin typeface="Open Sans"/>
                  <a:ea typeface="Open Sans"/>
                  <a:cs typeface="Open Sans"/>
                  <a:sym typeface="Open Sans"/>
                </a:rPr>
                <a:t>WORKED_FROM</a:t>
              </a:r>
              <a:endParaRPr sz="800">
                <a:latin typeface="Open Sans"/>
                <a:ea typeface="Open Sans"/>
                <a:cs typeface="Open Sans"/>
                <a:sym typeface="Open Sans"/>
              </a:endParaRPr>
            </a:p>
          </p:txBody>
        </p:sp>
        <p:sp>
          <p:nvSpPr>
            <p:cNvPr id="177" name="Google Shape;177;p22"/>
            <p:cNvSpPr txBox="1"/>
            <p:nvPr/>
          </p:nvSpPr>
          <p:spPr>
            <a:xfrm>
              <a:off x="5537975" y="1940400"/>
              <a:ext cx="976200" cy="274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800">
                  <a:latin typeface="Open Sans"/>
                  <a:ea typeface="Open Sans"/>
                  <a:cs typeface="Open Sans"/>
                  <a:sym typeface="Open Sans"/>
                </a:rPr>
                <a:t>WORKED_FROM</a:t>
              </a:r>
              <a:endParaRPr sz="800">
                <a:latin typeface="Open Sans"/>
                <a:ea typeface="Open Sans"/>
                <a:cs typeface="Open Sans"/>
                <a:sym typeface="Open Sans"/>
              </a:endParaRPr>
            </a:p>
          </p:txBody>
        </p:sp>
        <p:sp>
          <p:nvSpPr>
            <p:cNvPr id="178" name="Google Shape;178;p22"/>
            <p:cNvSpPr txBox="1"/>
            <p:nvPr/>
          </p:nvSpPr>
          <p:spPr>
            <a:xfrm>
              <a:off x="7072700" y="1872525"/>
              <a:ext cx="976200" cy="274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800">
                  <a:latin typeface="Open Sans"/>
                  <a:ea typeface="Open Sans"/>
                  <a:cs typeface="Open Sans"/>
                  <a:sym typeface="Open Sans"/>
                </a:rPr>
                <a:t>WORKED_FROM</a:t>
              </a:r>
              <a:endParaRPr sz="800">
                <a:latin typeface="Open Sans"/>
                <a:ea typeface="Open Sans"/>
                <a:cs typeface="Open Sans"/>
                <a:sym typeface="Open Sans"/>
              </a:endParaRPr>
            </a:p>
          </p:txBody>
        </p:sp>
        <p:sp>
          <p:nvSpPr>
            <p:cNvPr id="179" name="Google Shape;179;p22"/>
            <p:cNvSpPr txBox="1"/>
            <p:nvPr/>
          </p:nvSpPr>
          <p:spPr>
            <a:xfrm>
              <a:off x="2475800" y="991650"/>
              <a:ext cx="674700" cy="2745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Open Sans"/>
                  <a:ea typeface="Open Sans"/>
                  <a:cs typeface="Open Sans"/>
                  <a:sym typeface="Open Sans"/>
                </a:rPr>
                <a:t>Person</a:t>
              </a:r>
              <a:endParaRPr sz="1000">
                <a:latin typeface="Open Sans"/>
                <a:ea typeface="Open Sans"/>
                <a:cs typeface="Open Sans"/>
                <a:sym typeface="Open Sans"/>
              </a:endParaRPr>
            </a:p>
          </p:txBody>
        </p:sp>
        <p:sp>
          <p:nvSpPr>
            <p:cNvPr id="180" name="Google Shape;180;p22"/>
            <p:cNvSpPr txBox="1"/>
            <p:nvPr/>
          </p:nvSpPr>
          <p:spPr>
            <a:xfrm>
              <a:off x="4160550" y="991650"/>
              <a:ext cx="674700" cy="2745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Open Sans"/>
                  <a:ea typeface="Open Sans"/>
                  <a:cs typeface="Open Sans"/>
                  <a:sym typeface="Open Sans"/>
                </a:rPr>
                <a:t>Person</a:t>
              </a:r>
              <a:endParaRPr sz="1000">
                <a:latin typeface="Open Sans"/>
                <a:ea typeface="Open Sans"/>
                <a:cs typeface="Open Sans"/>
                <a:sym typeface="Open Sans"/>
              </a:endParaRPr>
            </a:p>
          </p:txBody>
        </p:sp>
        <p:sp>
          <p:nvSpPr>
            <p:cNvPr id="181" name="Google Shape;181;p22"/>
            <p:cNvSpPr txBox="1"/>
            <p:nvPr/>
          </p:nvSpPr>
          <p:spPr>
            <a:xfrm>
              <a:off x="5931000" y="991650"/>
              <a:ext cx="674700" cy="2745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Open Sans"/>
                  <a:ea typeface="Open Sans"/>
                  <a:cs typeface="Open Sans"/>
                  <a:sym typeface="Open Sans"/>
                </a:rPr>
                <a:t>Person</a:t>
              </a:r>
              <a:endParaRPr sz="1000">
                <a:latin typeface="Open Sans"/>
                <a:ea typeface="Open Sans"/>
                <a:cs typeface="Open Sans"/>
                <a:sym typeface="Open Sans"/>
              </a:endParaRPr>
            </a:p>
          </p:txBody>
        </p:sp>
        <p:sp>
          <p:nvSpPr>
            <p:cNvPr id="182" name="Google Shape;182;p22"/>
            <p:cNvSpPr txBox="1"/>
            <p:nvPr/>
          </p:nvSpPr>
          <p:spPr>
            <a:xfrm>
              <a:off x="7530025" y="991650"/>
              <a:ext cx="674700" cy="2745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000">
                  <a:latin typeface="Open Sans"/>
                  <a:ea typeface="Open Sans"/>
                  <a:cs typeface="Open Sans"/>
                  <a:sym typeface="Open Sans"/>
                </a:rPr>
                <a:t>Person</a:t>
              </a:r>
              <a:endParaRPr sz="1000">
                <a:latin typeface="Open Sans"/>
                <a:ea typeface="Open Sans"/>
                <a:cs typeface="Open Sans"/>
                <a:sym typeface="Open Sans"/>
              </a:endParaRPr>
            </a:p>
          </p:txBody>
        </p:sp>
        <p:sp>
          <p:nvSpPr>
            <p:cNvPr id="183" name="Google Shape;183;p22"/>
            <p:cNvSpPr txBox="1"/>
            <p:nvPr/>
          </p:nvSpPr>
          <p:spPr>
            <a:xfrm>
              <a:off x="901700" y="3369475"/>
              <a:ext cx="735300" cy="323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900">
                  <a:latin typeface="Open Sans"/>
                  <a:ea typeface="Open Sans"/>
                  <a:cs typeface="Open Sans"/>
                  <a:sym typeface="Open Sans"/>
                </a:rPr>
                <a:t>IN_ROLE</a:t>
              </a:r>
              <a:endParaRPr sz="900">
                <a:latin typeface="Open Sans"/>
                <a:ea typeface="Open Sans"/>
                <a:cs typeface="Open Sans"/>
                <a:sym typeface="Open Sans"/>
              </a:endParaRPr>
            </a:p>
          </p:txBody>
        </p:sp>
        <p:sp>
          <p:nvSpPr>
            <p:cNvPr id="184" name="Google Shape;184;p22"/>
            <p:cNvSpPr txBox="1"/>
            <p:nvPr/>
          </p:nvSpPr>
          <p:spPr>
            <a:xfrm>
              <a:off x="1493425" y="3693175"/>
              <a:ext cx="735300" cy="323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900">
                  <a:latin typeface="Open Sans"/>
                  <a:ea typeface="Open Sans"/>
                  <a:cs typeface="Open Sans"/>
                  <a:sym typeface="Open Sans"/>
                </a:rPr>
                <a:t>IN_ROLE</a:t>
              </a:r>
              <a:endParaRPr sz="900">
                <a:latin typeface="Open Sans"/>
                <a:ea typeface="Open Sans"/>
                <a:cs typeface="Open Sans"/>
                <a:sym typeface="Open Sans"/>
              </a:endParaRPr>
            </a:p>
          </p:txBody>
        </p:sp>
        <p:sp>
          <p:nvSpPr>
            <p:cNvPr id="185" name="Google Shape;185;p22"/>
            <p:cNvSpPr txBox="1"/>
            <p:nvPr/>
          </p:nvSpPr>
          <p:spPr>
            <a:xfrm>
              <a:off x="4637875" y="3352150"/>
              <a:ext cx="735300" cy="192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900">
                  <a:latin typeface="Open Sans"/>
                  <a:ea typeface="Open Sans"/>
                  <a:cs typeface="Open Sans"/>
                  <a:sym typeface="Open Sans"/>
                </a:rPr>
                <a:t>IN_ROLE</a:t>
              </a:r>
              <a:endParaRPr sz="900">
                <a:latin typeface="Open Sans"/>
                <a:ea typeface="Open Sans"/>
                <a:cs typeface="Open Sans"/>
                <a:sym typeface="Open Sans"/>
              </a:endParaRPr>
            </a:p>
          </p:txBody>
        </p:sp>
        <p:sp>
          <p:nvSpPr>
            <p:cNvPr id="186" name="Google Shape;186;p22"/>
            <p:cNvSpPr txBox="1"/>
            <p:nvPr/>
          </p:nvSpPr>
          <p:spPr>
            <a:xfrm>
              <a:off x="6794725" y="3486000"/>
              <a:ext cx="735300" cy="323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900">
                  <a:latin typeface="Open Sans"/>
                  <a:ea typeface="Open Sans"/>
                  <a:cs typeface="Open Sans"/>
                  <a:sym typeface="Open Sans"/>
                </a:rPr>
                <a:t>IN_ROLE</a:t>
              </a:r>
              <a:endParaRPr sz="900">
                <a:latin typeface="Open Sans"/>
                <a:ea typeface="Open Sans"/>
                <a:cs typeface="Open Sans"/>
                <a:sym typeface="Open Sans"/>
              </a:endParaRPr>
            </a:p>
          </p:txBody>
        </p:sp>
        <p:sp>
          <p:nvSpPr>
            <p:cNvPr id="187" name="Google Shape;187;p22"/>
            <p:cNvSpPr txBox="1"/>
            <p:nvPr/>
          </p:nvSpPr>
          <p:spPr>
            <a:xfrm>
              <a:off x="2106600" y="3539250"/>
              <a:ext cx="976200" cy="323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900">
                  <a:latin typeface="Open Sans"/>
                  <a:ea typeface="Open Sans"/>
                  <a:cs typeface="Open Sans"/>
                  <a:sym typeface="Open Sans"/>
                </a:rPr>
                <a:t>AT_COMPANY</a:t>
              </a:r>
              <a:endParaRPr sz="900">
                <a:latin typeface="Open Sans"/>
                <a:ea typeface="Open Sans"/>
                <a:cs typeface="Open Sans"/>
                <a:sym typeface="Open Sans"/>
              </a:endParaRPr>
            </a:p>
          </p:txBody>
        </p:sp>
        <p:sp>
          <p:nvSpPr>
            <p:cNvPr id="188" name="Google Shape;188;p22"/>
            <p:cNvSpPr txBox="1"/>
            <p:nvPr/>
          </p:nvSpPr>
          <p:spPr>
            <a:xfrm>
              <a:off x="2649325" y="3162300"/>
              <a:ext cx="976200" cy="323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900">
                  <a:latin typeface="Open Sans"/>
                  <a:ea typeface="Open Sans"/>
                  <a:cs typeface="Open Sans"/>
                  <a:sym typeface="Open Sans"/>
                </a:rPr>
                <a:t>AT_COMPANY</a:t>
              </a:r>
              <a:endParaRPr sz="900">
                <a:latin typeface="Open Sans"/>
                <a:ea typeface="Open Sans"/>
                <a:cs typeface="Open Sans"/>
                <a:sym typeface="Open Sans"/>
              </a:endParaRPr>
            </a:p>
          </p:txBody>
        </p:sp>
        <p:sp>
          <p:nvSpPr>
            <p:cNvPr id="189" name="Google Shape;189;p22"/>
            <p:cNvSpPr txBox="1"/>
            <p:nvPr/>
          </p:nvSpPr>
          <p:spPr>
            <a:xfrm>
              <a:off x="3643588" y="3104650"/>
              <a:ext cx="976200" cy="323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900">
                  <a:latin typeface="Open Sans"/>
                  <a:ea typeface="Open Sans"/>
                  <a:cs typeface="Open Sans"/>
                  <a:sym typeface="Open Sans"/>
                </a:rPr>
                <a:t>AT_COMPANY</a:t>
              </a:r>
              <a:endParaRPr sz="900">
                <a:latin typeface="Open Sans"/>
                <a:ea typeface="Open Sans"/>
                <a:cs typeface="Open Sans"/>
                <a:sym typeface="Open Sans"/>
              </a:endParaRPr>
            </a:p>
          </p:txBody>
        </p:sp>
        <p:sp>
          <p:nvSpPr>
            <p:cNvPr id="190" name="Google Shape;190;p22"/>
            <p:cNvSpPr txBox="1"/>
            <p:nvPr/>
          </p:nvSpPr>
          <p:spPr>
            <a:xfrm>
              <a:off x="5123925" y="3129250"/>
              <a:ext cx="976200" cy="274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900">
                  <a:latin typeface="Open Sans"/>
                  <a:ea typeface="Open Sans"/>
                  <a:cs typeface="Open Sans"/>
                  <a:sym typeface="Open Sans"/>
                </a:rPr>
                <a:t>AT_COMPANY</a:t>
              </a:r>
              <a:endParaRPr sz="900">
                <a:latin typeface="Open Sans"/>
                <a:ea typeface="Open Sans"/>
                <a:cs typeface="Open Sans"/>
                <a:sym typeface="Open Sans"/>
              </a:endParaRPr>
            </a:p>
          </p:txBody>
        </p:sp>
        <p:sp>
          <p:nvSpPr>
            <p:cNvPr id="191" name="Google Shape;191;p22"/>
            <p:cNvSpPr txBox="1"/>
            <p:nvPr/>
          </p:nvSpPr>
          <p:spPr>
            <a:xfrm>
              <a:off x="5931000" y="3297750"/>
              <a:ext cx="643800" cy="192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900">
                  <a:latin typeface="Open Sans"/>
                  <a:ea typeface="Open Sans"/>
                  <a:cs typeface="Open Sans"/>
                  <a:sym typeface="Open Sans"/>
                </a:rPr>
                <a:t>IN_ROLE</a:t>
              </a:r>
              <a:endParaRPr sz="900">
                <a:latin typeface="Open Sans"/>
                <a:ea typeface="Open Sans"/>
                <a:cs typeface="Open Sans"/>
                <a:sym typeface="Open Sans"/>
              </a:endParaRPr>
            </a:p>
          </p:txBody>
        </p:sp>
        <p:sp>
          <p:nvSpPr>
            <p:cNvPr id="192" name="Google Shape;192;p22"/>
            <p:cNvSpPr txBox="1"/>
            <p:nvPr/>
          </p:nvSpPr>
          <p:spPr>
            <a:xfrm>
              <a:off x="6348775" y="3104650"/>
              <a:ext cx="976200" cy="274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900">
                  <a:latin typeface="Open Sans"/>
                  <a:ea typeface="Open Sans"/>
                  <a:cs typeface="Open Sans"/>
                  <a:sym typeface="Open Sans"/>
                </a:rPr>
                <a:t>AT_COMPANY</a:t>
              </a:r>
              <a:endParaRPr sz="900">
                <a:latin typeface="Open Sans"/>
                <a:ea typeface="Open Sans"/>
                <a:cs typeface="Open Sans"/>
                <a:sym typeface="Open Sans"/>
              </a:endParaRPr>
            </a:p>
          </p:txBody>
        </p:sp>
      </p:grpSp>
    </p:spTree>
    <p:extLst>
      <p:ext uri="{BB962C8B-B14F-4D97-AF65-F5344CB8AC3E}">
        <p14:creationId xmlns:p14="http://schemas.microsoft.com/office/powerpoint/2010/main" val="39196265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cxnSp>
        <p:nvCxnSpPr>
          <p:cNvPr id="198" name="Google Shape;198;p23"/>
          <p:cNvCxnSpPr>
            <a:endCxn id="199" idx="3"/>
          </p:cNvCxnSpPr>
          <p:nvPr/>
        </p:nvCxnSpPr>
        <p:spPr>
          <a:xfrm rot="10800000" flipH="1">
            <a:off x="7436738" y="1874608"/>
            <a:ext cx="350700" cy="842400"/>
          </a:xfrm>
          <a:prstGeom prst="straightConnector1">
            <a:avLst/>
          </a:prstGeom>
          <a:noFill/>
          <a:ln w="28575" cap="flat" cmpd="sng">
            <a:solidFill>
              <a:srgbClr val="0B5394"/>
            </a:solidFill>
            <a:prstDash val="solid"/>
            <a:round/>
            <a:headEnd type="none" w="med" len="med"/>
            <a:tailEnd type="triangle" w="med" len="med"/>
          </a:ln>
        </p:spPr>
      </p:cxnSp>
      <p:sp>
        <p:nvSpPr>
          <p:cNvPr id="200" name="Google Shape;200;p23"/>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82</a:t>
            </a:fld>
            <a:endParaRPr/>
          </a:p>
        </p:txBody>
      </p:sp>
      <p:sp>
        <p:nvSpPr>
          <p:cNvPr id="201" name="Google Shape;201;p23"/>
          <p:cNvSpPr txBox="1">
            <a:spLocks noGrp="1"/>
          </p:cNvSpPr>
          <p:nvPr>
            <p:ph type="title"/>
          </p:nvPr>
        </p:nvSpPr>
        <p:spPr>
          <a:xfrm>
            <a:off x="531525" y="3073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Intermediate nodes: sharing data</a:t>
            </a:r>
            <a:endParaRPr>
              <a:solidFill>
                <a:srgbClr val="666666"/>
              </a:solidFill>
            </a:endParaRPr>
          </a:p>
        </p:txBody>
      </p:sp>
      <p:grpSp>
        <p:nvGrpSpPr>
          <p:cNvPr id="202" name="Google Shape;202;p23"/>
          <p:cNvGrpSpPr/>
          <p:nvPr/>
        </p:nvGrpSpPr>
        <p:grpSpPr>
          <a:xfrm>
            <a:off x="379125" y="1459088"/>
            <a:ext cx="3816500" cy="2893775"/>
            <a:chOff x="832625" y="752363"/>
            <a:chExt cx="3816500" cy="2893775"/>
          </a:xfrm>
        </p:grpSpPr>
        <p:sp>
          <p:nvSpPr>
            <p:cNvPr id="203" name="Google Shape;203;p23"/>
            <p:cNvSpPr/>
            <p:nvPr/>
          </p:nvSpPr>
          <p:spPr>
            <a:xfrm>
              <a:off x="832625" y="1910950"/>
              <a:ext cx="1060200" cy="6909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FFFFFF"/>
                  </a:solidFill>
                </a:rPr>
                <a:t>name:</a:t>
              </a:r>
              <a:br>
                <a:rPr lang="en-US" sz="1200">
                  <a:solidFill>
                    <a:srgbClr val="FFFFFF"/>
                  </a:solidFill>
                </a:rPr>
              </a:br>
              <a:r>
                <a:rPr lang="en-US" sz="1200">
                  <a:solidFill>
                    <a:srgbClr val="FFFFFF"/>
                  </a:solidFill>
                </a:rPr>
                <a:t>Sarah</a:t>
              </a:r>
              <a:endParaRPr sz="1200">
                <a:solidFill>
                  <a:srgbClr val="FFFFFF"/>
                </a:solidFill>
              </a:endParaRPr>
            </a:p>
          </p:txBody>
        </p:sp>
        <p:sp>
          <p:nvSpPr>
            <p:cNvPr id="204" name="Google Shape;204;p23"/>
            <p:cNvSpPr/>
            <p:nvPr/>
          </p:nvSpPr>
          <p:spPr>
            <a:xfrm>
              <a:off x="2866345" y="867138"/>
              <a:ext cx="1060200" cy="6909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FFFFFF"/>
                  </a:solidFill>
                </a:rPr>
                <a:t>name:</a:t>
              </a:r>
              <a:br>
                <a:rPr lang="en-US" sz="1200">
                  <a:solidFill>
                    <a:srgbClr val="FFFFFF"/>
                  </a:solidFill>
                </a:rPr>
              </a:br>
              <a:r>
                <a:rPr lang="en-US" sz="1200">
                  <a:solidFill>
                    <a:srgbClr val="FFFFFF"/>
                  </a:solidFill>
                </a:rPr>
                <a:t>Lucy</a:t>
              </a:r>
              <a:endParaRPr sz="1200">
                <a:solidFill>
                  <a:srgbClr val="FFFFFF"/>
                </a:solidFill>
              </a:endParaRPr>
            </a:p>
          </p:txBody>
        </p:sp>
        <p:sp>
          <p:nvSpPr>
            <p:cNvPr id="205" name="Google Shape;205;p23"/>
            <p:cNvSpPr/>
            <p:nvPr/>
          </p:nvSpPr>
          <p:spPr>
            <a:xfrm>
              <a:off x="2866350" y="2955238"/>
              <a:ext cx="1060200" cy="6909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FFFFFF"/>
                  </a:solidFill>
                </a:rPr>
                <a:t>name:</a:t>
              </a:r>
              <a:br>
                <a:rPr lang="en-US" sz="1200">
                  <a:solidFill>
                    <a:srgbClr val="FFFFFF"/>
                  </a:solidFill>
                </a:rPr>
              </a:br>
              <a:r>
                <a:rPr lang="en-US" sz="1200">
                  <a:solidFill>
                    <a:srgbClr val="FFFFFF"/>
                  </a:solidFill>
                </a:rPr>
                <a:t>David</a:t>
              </a:r>
              <a:endParaRPr sz="1200">
                <a:solidFill>
                  <a:srgbClr val="FFFFFF"/>
                </a:solidFill>
              </a:endParaRPr>
            </a:p>
          </p:txBody>
        </p:sp>
        <p:sp>
          <p:nvSpPr>
            <p:cNvPr id="206" name="Google Shape;206;p23"/>
            <p:cNvSpPr/>
            <p:nvPr/>
          </p:nvSpPr>
          <p:spPr>
            <a:xfrm>
              <a:off x="3533825" y="1901788"/>
              <a:ext cx="1060200" cy="6909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FFFFFF"/>
                  </a:solidFill>
                </a:rPr>
                <a:t>name:</a:t>
              </a:r>
              <a:br>
                <a:rPr lang="en-US" sz="1200">
                  <a:solidFill>
                    <a:srgbClr val="FFFFFF"/>
                  </a:solidFill>
                </a:rPr>
              </a:br>
              <a:r>
                <a:rPr lang="en-US" sz="1200">
                  <a:solidFill>
                    <a:srgbClr val="FFFFFF"/>
                  </a:solidFill>
                </a:rPr>
                <a:t>Claire</a:t>
              </a:r>
              <a:endParaRPr sz="1200">
                <a:solidFill>
                  <a:srgbClr val="FFFFFF"/>
                </a:solidFill>
              </a:endParaRPr>
            </a:p>
          </p:txBody>
        </p:sp>
        <p:sp>
          <p:nvSpPr>
            <p:cNvPr id="207" name="Google Shape;207;p23"/>
            <p:cNvSpPr/>
            <p:nvPr/>
          </p:nvSpPr>
          <p:spPr>
            <a:xfrm>
              <a:off x="832625" y="1789450"/>
              <a:ext cx="667500" cy="2745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Person</a:t>
              </a:r>
              <a:endParaRPr sz="1200"/>
            </a:p>
          </p:txBody>
        </p:sp>
        <p:cxnSp>
          <p:nvCxnSpPr>
            <p:cNvPr id="208" name="Google Shape;208;p23"/>
            <p:cNvCxnSpPr>
              <a:stCxn id="203" idx="7"/>
            </p:cNvCxnSpPr>
            <p:nvPr/>
          </p:nvCxnSpPr>
          <p:spPr>
            <a:xfrm rot="10800000" flipH="1">
              <a:off x="1737562" y="1343430"/>
              <a:ext cx="1144500" cy="668700"/>
            </a:xfrm>
            <a:prstGeom prst="straightConnector1">
              <a:avLst/>
            </a:prstGeom>
            <a:noFill/>
            <a:ln w="28575" cap="flat" cmpd="sng">
              <a:solidFill>
                <a:srgbClr val="0B5394"/>
              </a:solidFill>
              <a:prstDash val="solid"/>
              <a:round/>
              <a:headEnd type="none" w="med" len="med"/>
              <a:tailEnd type="triangle" w="med" len="med"/>
            </a:ln>
          </p:spPr>
        </p:cxnSp>
        <p:sp>
          <p:nvSpPr>
            <p:cNvPr id="209" name="Google Shape;209;p23"/>
            <p:cNvSpPr txBox="1"/>
            <p:nvPr/>
          </p:nvSpPr>
          <p:spPr>
            <a:xfrm>
              <a:off x="1657200" y="1509250"/>
              <a:ext cx="1107300" cy="401700"/>
            </a:xfrm>
            <a:prstGeom prst="rect">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b="1">
                  <a:latin typeface="Open Sans"/>
                  <a:ea typeface="Open Sans"/>
                  <a:cs typeface="Open Sans"/>
                  <a:sym typeface="Open Sans"/>
                </a:rPr>
                <a:t>EMAILED_TO</a:t>
              </a:r>
              <a:endParaRPr b="1">
                <a:latin typeface="Open Sans"/>
                <a:ea typeface="Open Sans"/>
                <a:cs typeface="Open Sans"/>
                <a:sym typeface="Open Sans"/>
              </a:endParaRPr>
            </a:p>
            <a:p>
              <a:pPr marL="0" lvl="0" indent="0" algn="ctr" rtl="0">
                <a:spcBef>
                  <a:spcPts val="0"/>
                </a:spcBef>
                <a:spcAft>
                  <a:spcPts val="0"/>
                </a:spcAft>
                <a:buNone/>
              </a:pPr>
              <a:r>
                <a:rPr lang="en-US" sz="1200" b="1">
                  <a:latin typeface="Open Sans"/>
                  <a:ea typeface="Open Sans"/>
                  <a:cs typeface="Open Sans"/>
                  <a:sym typeface="Open Sans"/>
                </a:rPr>
                <a:t>content: ...</a:t>
              </a:r>
              <a:endParaRPr sz="1200" b="1">
                <a:latin typeface="Open Sans"/>
                <a:ea typeface="Open Sans"/>
                <a:cs typeface="Open Sans"/>
                <a:sym typeface="Open Sans"/>
              </a:endParaRPr>
            </a:p>
          </p:txBody>
        </p:sp>
        <p:sp>
          <p:nvSpPr>
            <p:cNvPr id="210" name="Google Shape;210;p23"/>
            <p:cNvSpPr/>
            <p:nvPr/>
          </p:nvSpPr>
          <p:spPr>
            <a:xfrm>
              <a:off x="2616925" y="752363"/>
              <a:ext cx="667500" cy="2745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Person</a:t>
              </a:r>
              <a:endParaRPr sz="1200"/>
            </a:p>
          </p:txBody>
        </p:sp>
        <p:sp>
          <p:nvSpPr>
            <p:cNvPr id="211" name="Google Shape;211;p23"/>
            <p:cNvSpPr/>
            <p:nvPr/>
          </p:nvSpPr>
          <p:spPr>
            <a:xfrm>
              <a:off x="3981625" y="1789450"/>
              <a:ext cx="667500" cy="2745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Person</a:t>
              </a:r>
              <a:endParaRPr sz="1200"/>
            </a:p>
          </p:txBody>
        </p:sp>
        <p:sp>
          <p:nvSpPr>
            <p:cNvPr id="212" name="Google Shape;212;p23"/>
            <p:cNvSpPr/>
            <p:nvPr/>
          </p:nvSpPr>
          <p:spPr>
            <a:xfrm>
              <a:off x="3469700" y="2804550"/>
              <a:ext cx="667500" cy="2745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Person</a:t>
              </a:r>
              <a:endParaRPr sz="1200"/>
            </a:p>
          </p:txBody>
        </p:sp>
        <p:cxnSp>
          <p:nvCxnSpPr>
            <p:cNvPr id="213" name="Google Shape;213;p23"/>
            <p:cNvCxnSpPr/>
            <p:nvPr/>
          </p:nvCxnSpPr>
          <p:spPr>
            <a:xfrm rot="10800000" flipH="1">
              <a:off x="1892825" y="2246500"/>
              <a:ext cx="1641000" cy="1500"/>
            </a:xfrm>
            <a:prstGeom prst="straightConnector1">
              <a:avLst/>
            </a:prstGeom>
            <a:noFill/>
            <a:ln w="28575" cap="flat" cmpd="sng">
              <a:solidFill>
                <a:srgbClr val="0B5394"/>
              </a:solidFill>
              <a:prstDash val="solid"/>
              <a:round/>
              <a:headEnd type="none" w="med" len="med"/>
              <a:tailEnd type="triangle" w="med" len="med"/>
            </a:ln>
          </p:spPr>
        </p:cxnSp>
        <p:sp>
          <p:nvSpPr>
            <p:cNvPr id="214" name="Google Shape;214;p23"/>
            <p:cNvSpPr txBox="1"/>
            <p:nvPr/>
          </p:nvSpPr>
          <p:spPr>
            <a:xfrm>
              <a:off x="2112625" y="2055550"/>
              <a:ext cx="1107300" cy="401700"/>
            </a:xfrm>
            <a:prstGeom prst="rect">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b="1">
                  <a:latin typeface="Open Sans"/>
                  <a:ea typeface="Open Sans"/>
                  <a:cs typeface="Open Sans"/>
                  <a:sym typeface="Open Sans"/>
                </a:rPr>
                <a:t>EMAILED_CC</a:t>
              </a:r>
              <a:endParaRPr b="1">
                <a:latin typeface="Open Sans"/>
                <a:ea typeface="Open Sans"/>
                <a:cs typeface="Open Sans"/>
                <a:sym typeface="Open Sans"/>
              </a:endParaRPr>
            </a:p>
            <a:p>
              <a:pPr marL="0" lvl="0" indent="0" algn="ctr" rtl="0">
                <a:spcBef>
                  <a:spcPts val="0"/>
                </a:spcBef>
                <a:spcAft>
                  <a:spcPts val="0"/>
                </a:spcAft>
                <a:buNone/>
              </a:pPr>
              <a:r>
                <a:rPr lang="en-US" sz="1200" b="1">
                  <a:latin typeface="Open Sans"/>
                  <a:ea typeface="Open Sans"/>
                  <a:cs typeface="Open Sans"/>
                  <a:sym typeface="Open Sans"/>
                </a:rPr>
                <a:t>content: ...</a:t>
              </a:r>
              <a:endParaRPr sz="1200" b="1">
                <a:latin typeface="Open Sans"/>
                <a:ea typeface="Open Sans"/>
                <a:cs typeface="Open Sans"/>
                <a:sym typeface="Open Sans"/>
              </a:endParaRPr>
            </a:p>
          </p:txBody>
        </p:sp>
        <p:cxnSp>
          <p:nvCxnSpPr>
            <p:cNvPr id="215" name="Google Shape;215;p23"/>
            <p:cNvCxnSpPr>
              <a:stCxn id="203" idx="5"/>
            </p:cNvCxnSpPr>
            <p:nvPr/>
          </p:nvCxnSpPr>
          <p:spPr>
            <a:xfrm>
              <a:off x="1737562" y="2500670"/>
              <a:ext cx="1152600" cy="646500"/>
            </a:xfrm>
            <a:prstGeom prst="straightConnector1">
              <a:avLst/>
            </a:prstGeom>
            <a:noFill/>
            <a:ln w="28575" cap="flat" cmpd="sng">
              <a:solidFill>
                <a:srgbClr val="0B5394"/>
              </a:solidFill>
              <a:prstDash val="solid"/>
              <a:round/>
              <a:headEnd type="none" w="med" len="med"/>
              <a:tailEnd type="triangle" w="med" len="med"/>
            </a:ln>
          </p:spPr>
        </p:cxnSp>
        <p:sp>
          <p:nvSpPr>
            <p:cNvPr id="216" name="Google Shape;216;p23"/>
            <p:cNvSpPr txBox="1"/>
            <p:nvPr/>
          </p:nvSpPr>
          <p:spPr>
            <a:xfrm>
              <a:off x="1756150" y="2571400"/>
              <a:ext cx="1107300" cy="401700"/>
            </a:xfrm>
            <a:prstGeom prst="rect">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b="1">
                  <a:latin typeface="Open Sans"/>
                  <a:ea typeface="Open Sans"/>
                  <a:cs typeface="Open Sans"/>
                  <a:sym typeface="Open Sans"/>
                </a:rPr>
                <a:t>EMAILED_CC</a:t>
              </a:r>
              <a:endParaRPr b="1">
                <a:latin typeface="Open Sans"/>
                <a:ea typeface="Open Sans"/>
                <a:cs typeface="Open Sans"/>
                <a:sym typeface="Open Sans"/>
              </a:endParaRPr>
            </a:p>
            <a:p>
              <a:pPr marL="0" lvl="0" indent="0" algn="ctr" rtl="0">
                <a:spcBef>
                  <a:spcPts val="0"/>
                </a:spcBef>
                <a:spcAft>
                  <a:spcPts val="0"/>
                </a:spcAft>
                <a:buNone/>
              </a:pPr>
              <a:r>
                <a:rPr lang="en-US" sz="1200" b="1">
                  <a:latin typeface="Open Sans"/>
                  <a:ea typeface="Open Sans"/>
                  <a:cs typeface="Open Sans"/>
                  <a:sym typeface="Open Sans"/>
                </a:rPr>
                <a:t>content: ...</a:t>
              </a:r>
              <a:endParaRPr sz="1200" b="1">
                <a:latin typeface="Open Sans"/>
                <a:ea typeface="Open Sans"/>
                <a:cs typeface="Open Sans"/>
                <a:sym typeface="Open Sans"/>
              </a:endParaRPr>
            </a:p>
          </p:txBody>
        </p:sp>
      </p:grpSp>
      <p:cxnSp>
        <p:nvCxnSpPr>
          <p:cNvPr id="217" name="Google Shape;217;p23"/>
          <p:cNvCxnSpPr>
            <a:endCxn id="218" idx="7"/>
          </p:cNvCxnSpPr>
          <p:nvPr/>
        </p:nvCxnSpPr>
        <p:spPr>
          <a:xfrm flipH="1">
            <a:off x="6690662" y="2961267"/>
            <a:ext cx="604800" cy="1052100"/>
          </a:xfrm>
          <a:prstGeom prst="straightConnector1">
            <a:avLst/>
          </a:prstGeom>
          <a:noFill/>
          <a:ln w="28575" cap="flat" cmpd="sng">
            <a:solidFill>
              <a:srgbClr val="0B5394"/>
            </a:solidFill>
            <a:prstDash val="solid"/>
            <a:round/>
            <a:headEnd type="none" w="med" len="med"/>
            <a:tailEnd type="triangle" w="med" len="med"/>
          </a:ln>
        </p:spPr>
      </p:cxnSp>
      <p:cxnSp>
        <p:nvCxnSpPr>
          <p:cNvPr id="219" name="Google Shape;219;p23"/>
          <p:cNvCxnSpPr>
            <a:endCxn id="220" idx="1"/>
          </p:cNvCxnSpPr>
          <p:nvPr/>
        </p:nvCxnSpPr>
        <p:spPr>
          <a:xfrm>
            <a:off x="7358050" y="2976867"/>
            <a:ext cx="633600" cy="1036500"/>
          </a:xfrm>
          <a:prstGeom prst="straightConnector1">
            <a:avLst/>
          </a:prstGeom>
          <a:noFill/>
          <a:ln w="28575" cap="flat" cmpd="sng">
            <a:solidFill>
              <a:srgbClr val="0B5394"/>
            </a:solidFill>
            <a:prstDash val="solid"/>
            <a:round/>
            <a:headEnd type="none" w="med" len="med"/>
            <a:tailEnd type="triangle" w="med" len="med"/>
          </a:ln>
        </p:spPr>
      </p:cxnSp>
      <p:sp>
        <p:nvSpPr>
          <p:cNvPr id="221" name="Google Shape;221;p23"/>
          <p:cNvSpPr/>
          <p:nvPr/>
        </p:nvSpPr>
        <p:spPr>
          <a:xfrm>
            <a:off x="4916025" y="2571075"/>
            <a:ext cx="1060200" cy="6909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FFFFFF"/>
                </a:solidFill>
              </a:rPr>
              <a:t>name:</a:t>
            </a:r>
            <a:br>
              <a:rPr lang="en-US" sz="1200">
                <a:solidFill>
                  <a:srgbClr val="FFFFFF"/>
                </a:solidFill>
              </a:rPr>
            </a:br>
            <a:r>
              <a:rPr lang="en-US" sz="1200">
                <a:solidFill>
                  <a:srgbClr val="FFFFFF"/>
                </a:solidFill>
              </a:rPr>
              <a:t>Sarah</a:t>
            </a:r>
            <a:endParaRPr sz="1200">
              <a:solidFill>
                <a:srgbClr val="FFFFFF"/>
              </a:solidFill>
            </a:endParaRPr>
          </a:p>
        </p:txBody>
      </p:sp>
      <p:sp>
        <p:nvSpPr>
          <p:cNvPr id="222" name="Google Shape;222;p23"/>
          <p:cNvSpPr/>
          <p:nvPr/>
        </p:nvSpPr>
        <p:spPr>
          <a:xfrm>
            <a:off x="6816275" y="2571088"/>
            <a:ext cx="1060200" cy="6909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FFFFFF"/>
                </a:solidFill>
              </a:rPr>
              <a:t>content:...</a:t>
            </a:r>
            <a:endParaRPr sz="1200">
              <a:solidFill>
                <a:srgbClr val="FFFFFF"/>
              </a:solidFill>
            </a:endParaRPr>
          </a:p>
        </p:txBody>
      </p:sp>
      <p:sp>
        <p:nvSpPr>
          <p:cNvPr id="199" name="Google Shape;199;p23"/>
          <p:cNvSpPr/>
          <p:nvPr/>
        </p:nvSpPr>
        <p:spPr>
          <a:xfrm>
            <a:off x="7632175" y="1284888"/>
            <a:ext cx="1060200" cy="6909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FFFFFF"/>
                </a:solidFill>
              </a:rPr>
              <a:t>name:</a:t>
            </a:r>
            <a:br>
              <a:rPr lang="en-US" sz="1200">
                <a:solidFill>
                  <a:srgbClr val="FFFFFF"/>
                </a:solidFill>
              </a:rPr>
            </a:br>
            <a:r>
              <a:rPr lang="en-US" sz="1200">
                <a:solidFill>
                  <a:srgbClr val="FFFFFF"/>
                </a:solidFill>
              </a:rPr>
              <a:t>Lucy</a:t>
            </a:r>
            <a:endParaRPr sz="1200">
              <a:solidFill>
                <a:srgbClr val="FFFFFF"/>
              </a:solidFill>
            </a:endParaRPr>
          </a:p>
        </p:txBody>
      </p:sp>
      <p:sp>
        <p:nvSpPr>
          <p:cNvPr id="218" name="Google Shape;218;p23"/>
          <p:cNvSpPr/>
          <p:nvPr/>
        </p:nvSpPr>
        <p:spPr>
          <a:xfrm>
            <a:off x="5785725" y="3912188"/>
            <a:ext cx="1060200" cy="6909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FFFFFF"/>
                </a:solidFill>
              </a:rPr>
              <a:t>name:</a:t>
            </a:r>
            <a:br>
              <a:rPr lang="en-US" sz="1200">
                <a:solidFill>
                  <a:srgbClr val="FFFFFF"/>
                </a:solidFill>
              </a:rPr>
            </a:br>
            <a:r>
              <a:rPr lang="en-US" sz="1200">
                <a:solidFill>
                  <a:srgbClr val="FFFFFF"/>
                </a:solidFill>
              </a:rPr>
              <a:t>David</a:t>
            </a:r>
            <a:endParaRPr sz="1200">
              <a:solidFill>
                <a:srgbClr val="FFFFFF"/>
              </a:solidFill>
            </a:endParaRPr>
          </a:p>
        </p:txBody>
      </p:sp>
      <p:sp>
        <p:nvSpPr>
          <p:cNvPr id="220" name="Google Shape;220;p23"/>
          <p:cNvSpPr/>
          <p:nvPr/>
        </p:nvSpPr>
        <p:spPr>
          <a:xfrm>
            <a:off x="7836388" y="3912188"/>
            <a:ext cx="1060200" cy="6909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FFFFFF"/>
                </a:solidFill>
              </a:rPr>
              <a:t>name:</a:t>
            </a:r>
            <a:br>
              <a:rPr lang="en-US" sz="1200">
                <a:solidFill>
                  <a:srgbClr val="FFFFFF"/>
                </a:solidFill>
              </a:rPr>
            </a:br>
            <a:r>
              <a:rPr lang="en-US" sz="1200">
                <a:solidFill>
                  <a:srgbClr val="FFFFFF"/>
                </a:solidFill>
              </a:rPr>
              <a:t>Claire</a:t>
            </a:r>
            <a:endParaRPr sz="1200">
              <a:solidFill>
                <a:srgbClr val="FFFFFF"/>
              </a:solidFill>
            </a:endParaRPr>
          </a:p>
        </p:txBody>
      </p:sp>
      <p:sp>
        <p:nvSpPr>
          <p:cNvPr id="223" name="Google Shape;223;p23"/>
          <p:cNvSpPr/>
          <p:nvPr/>
        </p:nvSpPr>
        <p:spPr>
          <a:xfrm>
            <a:off x="5520675" y="2393550"/>
            <a:ext cx="667500" cy="2745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Person</a:t>
            </a:r>
            <a:endParaRPr sz="1200"/>
          </a:p>
        </p:txBody>
      </p:sp>
      <p:cxnSp>
        <p:nvCxnSpPr>
          <p:cNvPr id="224" name="Google Shape;224;p23"/>
          <p:cNvCxnSpPr>
            <a:stCxn id="221" idx="6"/>
            <a:endCxn id="222" idx="2"/>
          </p:cNvCxnSpPr>
          <p:nvPr/>
        </p:nvCxnSpPr>
        <p:spPr>
          <a:xfrm>
            <a:off x="5976225" y="2916525"/>
            <a:ext cx="840000" cy="0"/>
          </a:xfrm>
          <a:prstGeom prst="straightConnector1">
            <a:avLst/>
          </a:prstGeom>
          <a:noFill/>
          <a:ln w="28575" cap="flat" cmpd="sng">
            <a:solidFill>
              <a:srgbClr val="0B5394"/>
            </a:solidFill>
            <a:prstDash val="solid"/>
            <a:round/>
            <a:headEnd type="none" w="med" len="med"/>
            <a:tailEnd type="triangle" w="med" len="med"/>
          </a:ln>
        </p:spPr>
      </p:cxnSp>
      <p:sp>
        <p:nvSpPr>
          <p:cNvPr id="225" name="Google Shape;225;p23"/>
          <p:cNvSpPr txBox="1"/>
          <p:nvPr/>
        </p:nvSpPr>
        <p:spPr>
          <a:xfrm>
            <a:off x="6056620" y="2779288"/>
            <a:ext cx="518400" cy="274500"/>
          </a:xfrm>
          <a:prstGeom prst="rect">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b="1">
                <a:latin typeface="Open Sans"/>
                <a:ea typeface="Open Sans"/>
                <a:cs typeface="Open Sans"/>
                <a:sym typeface="Open Sans"/>
              </a:rPr>
              <a:t>SENT</a:t>
            </a:r>
            <a:endParaRPr b="1">
              <a:latin typeface="Open Sans"/>
              <a:ea typeface="Open Sans"/>
              <a:cs typeface="Open Sans"/>
              <a:sym typeface="Open Sans"/>
            </a:endParaRPr>
          </a:p>
        </p:txBody>
      </p:sp>
      <p:sp>
        <p:nvSpPr>
          <p:cNvPr id="226" name="Google Shape;226;p23"/>
          <p:cNvSpPr txBox="1"/>
          <p:nvPr/>
        </p:nvSpPr>
        <p:spPr>
          <a:xfrm>
            <a:off x="7446800" y="2136188"/>
            <a:ext cx="330600" cy="274500"/>
          </a:xfrm>
          <a:prstGeom prst="rect">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b="1">
                <a:latin typeface="Open Sans"/>
                <a:ea typeface="Open Sans"/>
                <a:cs typeface="Open Sans"/>
                <a:sym typeface="Open Sans"/>
              </a:rPr>
              <a:t>TO</a:t>
            </a:r>
            <a:endParaRPr b="1">
              <a:latin typeface="Open Sans"/>
              <a:ea typeface="Open Sans"/>
              <a:cs typeface="Open Sans"/>
              <a:sym typeface="Open Sans"/>
            </a:endParaRPr>
          </a:p>
        </p:txBody>
      </p:sp>
      <p:sp>
        <p:nvSpPr>
          <p:cNvPr id="227" name="Google Shape;227;p23"/>
          <p:cNvSpPr txBox="1"/>
          <p:nvPr/>
        </p:nvSpPr>
        <p:spPr>
          <a:xfrm>
            <a:off x="7586545" y="3449857"/>
            <a:ext cx="330600" cy="274500"/>
          </a:xfrm>
          <a:prstGeom prst="rect">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b="1">
                <a:latin typeface="Open Sans"/>
                <a:ea typeface="Open Sans"/>
                <a:cs typeface="Open Sans"/>
                <a:sym typeface="Open Sans"/>
              </a:rPr>
              <a:t>CC</a:t>
            </a:r>
            <a:endParaRPr b="1">
              <a:latin typeface="Open Sans"/>
              <a:ea typeface="Open Sans"/>
              <a:cs typeface="Open Sans"/>
              <a:sym typeface="Open Sans"/>
            </a:endParaRPr>
          </a:p>
        </p:txBody>
      </p:sp>
      <p:sp>
        <p:nvSpPr>
          <p:cNvPr id="228" name="Google Shape;228;p23"/>
          <p:cNvSpPr txBox="1"/>
          <p:nvPr/>
        </p:nvSpPr>
        <p:spPr>
          <a:xfrm>
            <a:off x="6774870" y="3449857"/>
            <a:ext cx="330600" cy="274500"/>
          </a:xfrm>
          <a:prstGeom prst="rect">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b="1">
                <a:latin typeface="Open Sans"/>
                <a:ea typeface="Open Sans"/>
                <a:cs typeface="Open Sans"/>
                <a:sym typeface="Open Sans"/>
              </a:rPr>
              <a:t>CC</a:t>
            </a:r>
            <a:endParaRPr b="1">
              <a:latin typeface="Open Sans"/>
              <a:ea typeface="Open Sans"/>
              <a:cs typeface="Open Sans"/>
              <a:sym typeface="Open Sans"/>
            </a:endParaRPr>
          </a:p>
        </p:txBody>
      </p:sp>
      <p:sp>
        <p:nvSpPr>
          <p:cNvPr id="229" name="Google Shape;229;p23"/>
          <p:cNvSpPr/>
          <p:nvPr/>
        </p:nvSpPr>
        <p:spPr>
          <a:xfrm>
            <a:off x="7517250" y="1097888"/>
            <a:ext cx="667500" cy="2745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Person</a:t>
            </a:r>
            <a:endParaRPr sz="1200"/>
          </a:p>
        </p:txBody>
      </p:sp>
      <p:sp>
        <p:nvSpPr>
          <p:cNvPr id="230" name="Google Shape;230;p23"/>
          <p:cNvSpPr/>
          <p:nvPr/>
        </p:nvSpPr>
        <p:spPr>
          <a:xfrm>
            <a:off x="8229100" y="3739000"/>
            <a:ext cx="667500" cy="2745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Person</a:t>
            </a:r>
            <a:endParaRPr sz="1200"/>
          </a:p>
        </p:txBody>
      </p:sp>
      <p:sp>
        <p:nvSpPr>
          <p:cNvPr id="231" name="Google Shape;231;p23"/>
          <p:cNvSpPr/>
          <p:nvPr/>
        </p:nvSpPr>
        <p:spPr>
          <a:xfrm>
            <a:off x="5574225" y="3739000"/>
            <a:ext cx="667500" cy="2745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Person</a:t>
            </a:r>
            <a:endParaRPr sz="1200"/>
          </a:p>
        </p:txBody>
      </p:sp>
      <p:sp>
        <p:nvSpPr>
          <p:cNvPr id="232" name="Google Shape;232;p23"/>
          <p:cNvSpPr/>
          <p:nvPr/>
        </p:nvSpPr>
        <p:spPr>
          <a:xfrm>
            <a:off x="6659225" y="2393550"/>
            <a:ext cx="667500" cy="2745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Email</a:t>
            </a:r>
            <a:endParaRPr sz="1200"/>
          </a:p>
        </p:txBody>
      </p:sp>
      <p:sp>
        <p:nvSpPr>
          <p:cNvPr id="233" name="Google Shape;233;p23"/>
          <p:cNvSpPr/>
          <p:nvPr/>
        </p:nvSpPr>
        <p:spPr>
          <a:xfrm>
            <a:off x="4262125" y="2743275"/>
            <a:ext cx="587400" cy="346500"/>
          </a:xfrm>
          <a:prstGeom prst="rightArrow">
            <a:avLst>
              <a:gd name="adj1" fmla="val 50000"/>
              <a:gd name="adj2" fmla="val 50000"/>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7878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cxnSp>
        <p:nvCxnSpPr>
          <p:cNvPr id="239" name="Google Shape;239;p24"/>
          <p:cNvCxnSpPr/>
          <p:nvPr/>
        </p:nvCxnSpPr>
        <p:spPr>
          <a:xfrm>
            <a:off x="5112333" y="2999722"/>
            <a:ext cx="228600" cy="794700"/>
          </a:xfrm>
          <a:prstGeom prst="straightConnector1">
            <a:avLst/>
          </a:prstGeom>
          <a:noFill/>
          <a:ln w="28575" cap="flat" cmpd="sng">
            <a:solidFill>
              <a:srgbClr val="0B5394"/>
            </a:solidFill>
            <a:prstDash val="solid"/>
            <a:round/>
            <a:headEnd type="none" w="med" len="med"/>
            <a:tailEnd type="triangle" w="med" len="med"/>
          </a:ln>
        </p:spPr>
      </p:cxnSp>
      <p:cxnSp>
        <p:nvCxnSpPr>
          <p:cNvPr id="240" name="Google Shape;240;p24"/>
          <p:cNvCxnSpPr/>
          <p:nvPr/>
        </p:nvCxnSpPr>
        <p:spPr>
          <a:xfrm flipH="1">
            <a:off x="4593475" y="4012725"/>
            <a:ext cx="762300" cy="201600"/>
          </a:xfrm>
          <a:prstGeom prst="straightConnector1">
            <a:avLst/>
          </a:prstGeom>
          <a:noFill/>
          <a:ln w="28575" cap="flat" cmpd="sng">
            <a:solidFill>
              <a:srgbClr val="0B5394"/>
            </a:solidFill>
            <a:prstDash val="solid"/>
            <a:round/>
            <a:headEnd type="none" w="med" len="med"/>
            <a:tailEnd type="triangle" w="med" len="med"/>
          </a:ln>
        </p:spPr>
      </p:cxnSp>
      <p:cxnSp>
        <p:nvCxnSpPr>
          <p:cNvPr id="241" name="Google Shape;241;p24"/>
          <p:cNvCxnSpPr/>
          <p:nvPr/>
        </p:nvCxnSpPr>
        <p:spPr>
          <a:xfrm flipH="1">
            <a:off x="5054241" y="4004870"/>
            <a:ext cx="311700" cy="561300"/>
          </a:xfrm>
          <a:prstGeom prst="straightConnector1">
            <a:avLst/>
          </a:prstGeom>
          <a:noFill/>
          <a:ln w="28575" cap="flat" cmpd="sng">
            <a:solidFill>
              <a:srgbClr val="0B5394"/>
            </a:solidFill>
            <a:prstDash val="solid"/>
            <a:round/>
            <a:headEnd type="none" w="med" len="med"/>
            <a:tailEnd type="triangle" w="med" len="med"/>
          </a:ln>
        </p:spPr>
      </p:cxnSp>
      <p:cxnSp>
        <p:nvCxnSpPr>
          <p:cNvPr id="242" name="Google Shape;242;p24"/>
          <p:cNvCxnSpPr/>
          <p:nvPr/>
        </p:nvCxnSpPr>
        <p:spPr>
          <a:xfrm rot="10800000" flipH="1">
            <a:off x="5175150" y="2189400"/>
            <a:ext cx="196800" cy="716100"/>
          </a:xfrm>
          <a:prstGeom prst="straightConnector1">
            <a:avLst/>
          </a:prstGeom>
          <a:noFill/>
          <a:ln w="28575" cap="flat" cmpd="sng">
            <a:solidFill>
              <a:srgbClr val="0B5394"/>
            </a:solidFill>
            <a:prstDash val="solid"/>
            <a:round/>
            <a:headEnd type="none" w="med" len="med"/>
            <a:tailEnd type="triangle" w="med" len="med"/>
          </a:ln>
        </p:spPr>
      </p:cxnSp>
      <p:cxnSp>
        <p:nvCxnSpPr>
          <p:cNvPr id="243" name="Google Shape;243;p24"/>
          <p:cNvCxnSpPr>
            <a:endCxn id="244" idx="5"/>
          </p:cNvCxnSpPr>
          <p:nvPr/>
        </p:nvCxnSpPr>
        <p:spPr>
          <a:xfrm rot="10800000">
            <a:off x="4814892" y="1484317"/>
            <a:ext cx="603600" cy="447300"/>
          </a:xfrm>
          <a:prstGeom prst="straightConnector1">
            <a:avLst/>
          </a:prstGeom>
          <a:noFill/>
          <a:ln w="28575" cap="flat" cmpd="sng">
            <a:solidFill>
              <a:srgbClr val="0B5394"/>
            </a:solidFill>
            <a:prstDash val="solid"/>
            <a:round/>
            <a:headEnd type="none" w="med" len="med"/>
            <a:tailEnd type="triangle" w="med" len="med"/>
          </a:ln>
        </p:spPr>
      </p:cxnSp>
      <p:cxnSp>
        <p:nvCxnSpPr>
          <p:cNvPr id="245" name="Google Shape;245;p24"/>
          <p:cNvCxnSpPr>
            <a:endCxn id="246" idx="3"/>
          </p:cNvCxnSpPr>
          <p:nvPr/>
        </p:nvCxnSpPr>
        <p:spPr>
          <a:xfrm rot="10800000" flipH="1">
            <a:off x="5214380" y="2023092"/>
            <a:ext cx="1978800" cy="937500"/>
          </a:xfrm>
          <a:prstGeom prst="straightConnector1">
            <a:avLst/>
          </a:prstGeom>
          <a:noFill/>
          <a:ln w="28575" cap="flat" cmpd="sng">
            <a:solidFill>
              <a:srgbClr val="0B5394"/>
            </a:solidFill>
            <a:prstDash val="solid"/>
            <a:round/>
            <a:headEnd type="none" w="med" len="med"/>
            <a:tailEnd type="triangle" w="med" len="med"/>
          </a:ln>
        </p:spPr>
      </p:cxnSp>
      <p:cxnSp>
        <p:nvCxnSpPr>
          <p:cNvPr id="247" name="Google Shape;247;p24"/>
          <p:cNvCxnSpPr/>
          <p:nvPr/>
        </p:nvCxnSpPr>
        <p:spPr>
          <a:xfrm rot="10800000" flipH="1">
            <a:off x="7326800" y="1189350"/>
            <a:ext cx="318600" cy="711000"/>
          </a:xfrm>
          <a:prstGeom prst="straightConnector1">
            <a:avLst/>
          </a:prstGeom>
          <a:noFill/>
          <a:ln w="28575" cap="flat" cmpd="sng">
            <a:solidFill>
              <a:srgbClr val="0B5394"/>
            </a:solidFill>
            <a:prstDash val="solid"/>
            <a:round/>
            <a:headEnd type="none" w="med" len="med"/>
            <a:tailEnd type="triangle" w="med" len="med"/>
          </a:ln>
        </p:spPr>
      </p:cxnSp>
      <p:cxnSp>
        <p:nvCxnSpPr>
          <p:cNvPr id="248" name="Google Shape;248;p24"/>
          <p:cNvCxnSpPr/>
          <p:nvPr/>
        </p:nvCxnSpPr>
        <p:spPr>
          <a:xfrm rot="10800000" flipH="1">
            <a:off x="7358200" y="1486725"/>
            <a:ext cx="736800" cy="382200"/>
          </a:xfrm>
          <a:prstGeom prst="straightConnector1">
            <a:avLst/>
          </a:prstGeom>
          <a:noFill/>
          <a:ln w="28575" cap="flat" cmpd="sng">
            <a:solidFill>
              <a:srgbClr val="0B5394"/>
            </a:solidFill>
            <a:prstDash val="solid"/>
            <a:round/>
            <a:headEnd type="none" w="med" len="med"/>
            <a:tailEnd type="triangle" w="med" len="med"/>
          </a:ln>
        </p:spPr>
      </p:cxnSp>
      <p:cxnSp>
        <p:nvCxnSpPr>
          <p:cNvPr id="249" name="Google Shape;249;p24"/>
          <p:cNvCxnSpPr/>
          <p:nvPr/>
        </p:nvCxnSpPr>
        <p:spPr>
          <a:xfrm>
            <a:off x="7366050" y="1853225"/>
            <a:ext cx="654000" cy="224700"/>
          </a:xfrm>
          <a:prstGeom prst="straightConnector1">
            <a:avLst/>
          </a:prstGeom>
          <a:noFill/>
          <a:ln w="28575" cap="flat" cmpd="sng">
            <a:solidFill>
              <a:srgbClr val="0B5394"/>
            </a:solidFill>
            <a:prstDash val="solid"/>
            <a:round/>
            <a:headEnd type="none" w="med" len="med"/>
            <a:tailEnd type="triangle" w="med" len="med"/>
          </a:ln>
        </p:spPr>
      </p:cxnSp>
      <p:cxnSp>
        <p:nvCxnSpPr>
          <p:cNvPr id="250" name="Google Shape;250;p24"/>
          <p:cNvCxnSpPr/>
          <p:nvPr/>
        </p:nvCxnSpPr>
        <p:spPr>
          <a:xfrm>
            <a:off x="5080824" y="2986499"/>
            <a:ext cx="1982100" cy="683400"/>
          </a:xfrm>
          <a:prstGeom prst="straightConnector1">
            <a:avLst/>
          </a:prstGeom>
          <a:noFill/>
          <a:ln w="28575" cap="flat" cmpd="sng">
            <a:solidFill>
              <a:srgbClr val="0B5394"/>
            </a:solidFill>
            <a:prstDash val="solid"/>
            <a:round/>
            <a:headEnd type="none" w="med" len="med"/>
            <a:tailEnd type="triangle" w="med" len="med"/>
          </a:ln>
        </p:spPr>
      </p:cxnSp>
      <p:cxnSp>
        <p:nvCxnSpPr>
          <p:cNvPr id="251" name="Google Shape;251;p24"/>
          <p:cNvCxnSpPr/>
          <p:nvPr/>
        </p:nvCxnSpPr>
        <p:spPr>
          <a:xfrm rot="10800000" flipH="1">
            <a:off x="7295375" y="3384225"/>
            <a:ext cx="615000" cy="361500"/>
          </a:xfrm>
          <a:prstGeom prst="straightConnector1">
            <a:avLst/>
          </a:prstGeom>
          <a:noFill/>
          <a:ln w="28575" cap="flat" cmpd="sng">
            <a:solidFill>
              <a:srgbClr val="0B5394"/>
            </a:solidFill>
            <a:prstDash val="solid"/>
            <a:round/>
            <a:headEnd type="none" w="med" len="med"/>
            <a:tailEnd type="triangle" w="med" len="med"/>
          </a:ln>
        </p:spPr>
      </p:cxnSp>
      <p:cxnSp>
        <p:nvCxnSpPr>
          <p:cNvPr id="252" name="Google Shape;252;p24"/>
          <p:cNvCxnSpPr>
            <a:endCxn id="253" idx="2"/>
          </p:cNvCxnSpPr>
          <p:nvPr/>
        </p:nvCxnSpPr>
        <p:spPr>
          <a:xfrm>
            <a:off x="7248174" y="3753499"/>
            <a:ext cx="885900" cy="145200"/>
          </a:xfrm>
          <a:prstGeom prst="straightConnector1">
            <a:avLst/>
          </a:prstGeom>
          <a:noFill/>
          <a:ln w="28575" cap="flat" cmpd="sng">
            <a:solidFill>
              <a:srgbClr val="0B5394"/>
            </a:solidFill>
            <a:prstDash val="solid"/>
            <a:round/>
            <a:headEnd type="none" w="med" len="med"/>
            <a:tailEnd type="triangle" w="med" len="med"/>
          </a:ln>
        </p:spPr>
      </p:cxnSp>
      <p:cxnSp>
        <p:nvCxnSpPr>
          <p:cNvPr id="254" name="Google Shape;254;p24"/>
          <p:cNvCxnSpPr>
            <a:endCxn id="255" idx="1"/>
          </p:cNvCxnSpPr>
          <p:nvPr/>
        </p:nvCxnSpPr>
        <p:spPr>
          <a:xfrm>
            <a:off x="7303105" y="3753581"/>
            <a:ext cx="638400" cy="636000"/>
          </a:xfrm>
          <a:prstGeom prst="straightConnector1">
            <a:avLst/>
          </a:prstGeom>
          <a:noFill/>
          <a:ln w="28575" cap="flat" cmpd="sng">
            <a:solidFill>
              <a:srgbClr val="0B5394"/>
            </a:solidFill>
            <a:prstDash val="solid"/>
            <a:round/>
            <a:headEnd type="none" w="med" len="med"/>
            <a:tailEnd type="triangle" w="med" len="med"/>
          </a:ln>
        </p:spPr>
      </p:cxnSp>
      <p:cxnSp>
        <p:nvCxnSpPr>
          <p:cNvPr id="256" name="Google Shape;256;p24"/>
          <p:cNvCxnSpPr>
            <a:endCxn id="257" idx="0"/>
          </p:cNvCxnSpPr>
          <p:nvPr/>
        </p:nvCxnSpPr>
        <p:spPr>
          <a:xfrm flipH="1">
            <a:off x="7237999" y="3777149"/>
            <a:ext cx="57300" cy="691800"/>
          </a:xfrm>
          <a:prstGeom prst="straightConnector1">
            <a:avLst/>
          </a:prstGeom>
          <a:noFill/>
          <a:ln w="28575" cap="flat" cmpd="sng">
            <a:solidFill>
              <a:srgbClr val="0B5394"/>
            </a:solidFill>
            <a:prstDash val="solid"/>
            <a:round/>
            <a:headEnd type="none" w="med" len="med"/>
            <a:tailEnd type="triangle" w="med" len="med"/>
          </a:ln>
        </p:spPr>
      </p:cxnSp>
      <p:cxnSp>
        <p:nvCxnSpPr>
          <p:cNvPr id="258" name="Google Shape;258;p24"/>
          <p:cNvCxnSpPr/>
          <p:nvPr/>
        </p:nvCxnSpPr>
        <p:spPr>
          <a:xfrm rot="10800000" flipH="1">
            <a:off x="981825" y="1760575"/>
            <a:ext cx="297000" cy="1215600"/>
          </a:xfrm>
          <a:prstGeom prst="straightConnector1">
            <a:avLst/>
          </a:prstGeom>
          <a:noFill/>
          <a:ln w="28575" cap="flat" cmpd="sng">
            <a:solidFill>
              <a:srgbClr val="0B5394"/>
            </a:solidFill>
            <a:prstDash val="solid"/>
            <a:round/>
            <a:headEnd type="none" w="med" len="med"/>
            <a:tailEnd type="triangle" w="med" len="med"/>
          </a:ln>
        </p:spPr>
      </p:cxnSp>
      <p:cxnSp>
        <p:nvCxnSpPr>
          <p:cNvPr id="259" name="Google Shape;259;p24"/>
          <p:cNvCxnSpPr>
            <a:endCxn id="260" idx="3"/>
          </p:cNvCxnSpPr>
          <p:nvPr/>
        </p:nvCxnSpPr>
        <p:spPr>
          <a:xfrm rot="10800000" flipH="1">
            <a:off x="1130980" y="1913017"/>
            <a:ext cx="577800" cy="984600"/>
          </a:xfrm>
          <a:prstGeom prst="straightConnector1">
            <a:avLst/>
          </a:prstGeom>
          <a:noFill/>
          <a:ln w="28575" cap="flat" cmpd="sng">
            <a:solidFill>
              <a:srgbClr val="0B5394"/>
            </a:solidFill>
            <a:prstDash val="solid"/>
            <a:round/>
            <a:headEnd type="none" w="med" len="med"/>
            <a:tailEnd type="triangle" w="med" len="med"/>
          </a:ln>
        </p:spPr>
      </p:cxnSp>
      <p:cxnSp>
        <p:nvCxnSpPr>
          <p:cNvPr id="261" name="Google Shape;261;p24"/>
          <p:cNvCxnSpPr/>
          <p:nvPr/>
        </p:nvCxnSpPr>
        <p:spPr>
          <a:xfrm rot="10800000" flipH="1">
            <a:off x="1083925" y="2265625"/>
            <a:ext cx="918600" cy="734100"/>
          </a:xfrm>
          <a:prstGeom prst="straightConnector1">
            <a:avLst/>
          </a:prstGeom>
          <a:noFill/>
          <a:ln w="28575" cap="flat" cmpd="sng">
            <a:solidFill>
              <a:srgbClr val="0B5394"/>
            </a:solidFill>
            <a:prstDash val="solid"/>
            <a:round/>
            <a:headEnd type="none" w="med" len="med"/>
            <a:tailEnd type="triangle" w="med" len="med"/>
          </a:ln>
        </p:spPr>
      </p:cxnSp>
      <p:cxnSp>
        <p:nvCxnSpPr>
          <p:cNvPr id="262" name="Google Shape;262;p24"/>
          <p:cNvCxnSpPr>
            <a:endCxn id="263" idx="2"/>
          </p:cNvCxnSpPr>
          <p:nvPr/>
        </p:nvCxnSpPr>
        <p:spPr>
          <a:xfrm rot="10800000" flipH="1">
            <a:off x="981874" y="2699949"/>
            <a:ext cx="1157400" cy="299700"/>
          </a:xfrm>
          <a:prstGeom prst="straightConnector1">
            <a:avLst/>
          </a:prstGeom>
          <a:noFill/>
          <a:ln w="28575" cap="flat" cmpd="sng">
            <a:solidFill>
              <a:srgbClr val="0B5394"/>
            </a:solidFill>
            <a:prstDash val="solid"/>
            <a:round/>
            <a:headEnd type="none" w="med" len="med"/>
            <a:tailEnd type="triangle" w="med" len="med"/>
          </a:ln>
        </p:spPr>
      </p:cxnSp>
      <p:cxnSp>
        <p:nvCxnSpPr>
          <p:cNvPr id="264" name="Google Shape;264;p24"/>
          <p:cNvCxnSpPr/>
          <p:nvPr/>
        </p:nvCxnSpPr>
        <p:spPr>
          <a:xfrm>
            <a:off x="1060350" y="3007575"/>
            <a:ext cx="1078800" cy="192000"/>
          </a:xfrm>
          <a:prstGeom prst="straightConnector1">
            <a:avLst/>
          </a:prstGeom>
          <a:noFill/>
          <a:ln w="28575" cap="flat" cmpd="sng">
            <a:solidFill>
              <a:srgbClr val="0B5394"/>
            </a:solidFill>
            <a:prstDash val="solid"/>
            <a:round/>
            <a:headEnd type="none" w="med" len="med"/>
            <a:tailEnd type="triangle" w="med" len="med"/>
          </a:ln>
        </p:spPr>
      </p:cxnSp>
      <p:cxnSp>
        <p:nvCxnSpPr>
          <p:cNvPr id="265" name="Google Shape;265;p24"/>
          <p:cNvCxnSpPr/>
          <p:nvPr/>
        </p:nvCxnSpPr>
        <p:spPr>
          <a:xfrm>
            <a:off x="1060350" y="2960450"/>
            <a:ext cx="940200" cy="723900"/>
          </a:xfrm>
          <a:prstGeom prst="straightConnector1">
            <a:avLst/>
          </a:prstGeom>
          <a:noFill/>
          <a:ln w="28575" cap="flat" cmpd="sng">
            <a:solidFill>
              <a:srgbClr val="0B5394"/>
            </a:solidFill>
            <a:prstDash val="solid"/>
            <a:round/>
            <a:headEnd type="none" w="med" len="med"/>
            <a:tailEnd type="triangle" w="med" len="med"/>
          </a:ln>
        </p:spPr>
      </p:cxnSp>
      <p:cxnSp>
        <p:nvCxnSpPr>
          <p:cNvPr id="266" name="Google Shape;266;p24"/>
          <p:cNvCxnSpPr>
            <a:endCxn id="267" idx="1"/>
          </p:cNvCxnSpPr>
          <p:nvPr/>
        </p:nvCxnSpPr>
        <p:spPr>
          <a:xfrm>
            <a:off x="1107580" y="3062456"/>
            <a:ext cx="601200" cy="1013700"/>
          </a:xfrm>
          <a:prstGeom prst="straightConnector1">
            <a:avLst/>
          </a:prstGeom>
          <a:noFill/>
          <a:ln w="28575" cap="flat" cmpd="sng">
            <a:solidFill>
              <a:srgbClr val="0B5394"/>
            </a:solidFill>
            <a:prstDash val="solid"/>
            <a:round/>
            <a:headEnd type="none" w="med" len="med"/>
            <a:tailEnd type="triangle" w="med" len="med"/>
          </a:ln>
        </p:spPr>
      </p:cxnSp>
      <p:cxnSp>
        <p:nvCxnSpPr>
          <p:cNvPr id="268" name="Google Shape;268;p24"/>
          <p:cNvCxnSpPr/>
          <p:nvPr/>
        </p:nvCxnSpPr>
        <p:spPr>
          <a:xfrm>
            <a:off x="1060350" y="3086100"/>
            <a:ext cx="218700" cy="1240800"/>
          </a:xfrm>
          <a:prstGeom prst="straightConnector1">
            <a:avLst/>
          </a:prstGeom>
          <a:noFill/>
          <a:ln w="28575" cap="flat" cmpd="sng">
            <a:solidFill>
              <a:srgbClr val="0B5394"/>
            </a:solidFill>
            <a:prstDash val="solid"/>
            <a:round/>
            <a:headEnd type="none" w="med" len="med"/>
            <a:tailEnd type="triangle" w="med" len="med"/>
          </a:ln>
        </p:spPr>
      </p:cxnSp>
      <p:cxnSp>
        <p:nvCxnSpPr>
          <p:cNvPr id="269" name="Google Shape;269;p24"/>
          <p:cNvCxnSpPr>
            <a:endCxn id="270" idx="0"/>
          </p:cNvCxnSpPr>
          <p:nvPr/>
        </p:nvCxnSpPr>
        <p:spPr>
          <a:xfrm flipH="1">
            <a:off x="872011" y="3023249"/>
            <a:ext cx="7800" cy="1445700"/>
          </a:xfrm>
          <a:prstGeom prst="straightConnector1">
            <a:avLst/>
          </a:prstGeom>
          <a:noFill/>
          <a:ln w="28575" cap="flat" cmpd="sng">
            <a:solidFill>
              <a:srgbClr val="0B5394"/>
            </a:solidFill>
            <a:prstDash val="solid"/>
            <a:round/>
            <a:headEnd type="none" w="med" len="med"/>
            <a:tailEnd type="triangle" w="med" len="med"/>
          </a:ln>
        </p:spPr>
      </p:cxnSp>
      <p:cxnSp>
        <p:nvCxnSpPr>
          <p:cNvPr id="271" name="Google Shape;271;p24"/>
          <p:cNvCxnSpPr>
            <a:endCxn id="272" idx="4"/>
          </p:cNvCxnSpPr>
          <p:nvPr/>
        </p:nvCxnSpPr>
        <p:spPr>
          <a:xfrm rot="10800000">
            <a:off x="832286" y="1657174"/>
            <a:ext cx="24000" cy="1232700"/>
          </a:xfrm>
          <a:prstGeom prst="straightConnector1">
            <a:avLst/>
          </a:prstGeom>
          <a:noFill/>
          <a:ln w="28575" cap="flat" cmpd="sng">
            <a:solidFill>
              <a:srgbClr val="0B5394"/>
            </a:solidFill>
            <a:prstDash val="solid"/>
            <a:round/>
            <a:headEnd type="none" w="med" len="med"/>
            <a:tailEnd type="triangle" w="med" len="med"/>
          </a:ln>
        </p:spPr>
      </p:cxnSp>
      <p:sp>
        <p:nvSpPr>
          <p:cNvPr id="273" name="Google Shape;273;p24"/>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83</a:t>
            </a:fld>
            <a:endParaRPr/>
          </a:p>
        </p:txBody>
      </p:sp>
      <p:sp>
        <p:nvSpPr>
          <p:cNvPr id="274" name="Google Shape;274;p24"/>
          <p:cNvSpPr txBox="1">
            <a:spLocks noGrp="1"/>
          </p:cNvSpPr>
          <p:nvPr>
            <p:ph type="title"/>
          </p:nvPr>
        </p:nvSpPr>
        <p:spPr>
          <a:xfrm>
            <a:off x="531525" y="3073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Intermediate nodes: organizing data</a:t>
            </a:r>
            <a:endParaRPr>
              <a:solidFill>
                <a:srgbClr val="666666"/>
              </a:solidFill>
            </a:endParaRPr>
          </a:p>
        </p:txBody>
      </p:sp>
      <p:sp>
        <p:nvSpPr>
          <p:cNvPr id="275" name="Google Shape;275;p24"/>
          <p:cNvSpPr/>
          <p:nvPr/>
        </p:nvSpPr>
        <p:spPr>
          <a:xfrm>
            <a:off x="379125" y="2617675"/>
            <a:ext cx="1060200" cy="6909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FFFFFF"/>
                </a:solidFill>
              </a:rPr>
              <a:t>name:</a:t>
            </a:r>
            <a:br>
              <a:rPr lang="en-US" sz="1200">
                <a:solidFill>
                  <a:srgbClr val="FFFFFF"/>
                </a:solidFill>
              </a:rPr>
            </a:br>
            <a:r>
              <a:rPr lang="en-US" sz="1200">
                <a:solidFill>
                  <a:srgbClr val="FFFFFF"/>
                </a:solidFill>
              </a:rPr>
              <a:t>Sarah</a:t>
            </a:r>
            <a:endParaRPr sz="1200">
              <a:solidFill>
                <a:srgbClr val="FFFFFF"/>
              </a:solidFill>
            </a:endParaRPr>
          </a:p>
        </p:txBody>
      </p:sp>
      <p:sp>
        <p:nvSpPr>
          <p:cNvPr id="276" name="Google Shape;276;p24"/>
          <p:cNvSpPr/>
          <p:nvPr/>
        </p:nvSpPr>
        <p:spPr>
          <a:xfrm>
            <a:off x="1140724" y="1339874"/>
            <a:ext cx="428700" cy="4287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77" name="Google Shape;277;p24"/>
          <p:cNvSpPr/>
          <p:nvPr/>
        </p:nvSpPr>
        <p:spPr>
          <a:xfrm>
            <a:off x="39225" y="2530800"/>
            <a:ext cx="667500" cy="2745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Person</a:t>
            </a:r>
            <a:endParaRPr sz="1200"/>
          </a:p>
        </p:txBody>
      </p:sp>
      <p:sp>
        <p:nvSpPr>
          <p:cNvPr id="278" name="Google Shape;278;p24"/>
          <p:cNvSpPr/>
          <p:nvPr/>
        </p:nvSpPr>
        <p:spPr>
          <a:xfrm>
            <a:off x="4448975" y="2617675"/>
            <a:ext cx="1060200" cy="6909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FFFFFF"/>
                </a:solidFill>
              </a:rPr>
              <a:t>name:</a:t>
            </a:r>
            <a:br>
              <a:rPr lang="en-US" sz="1200">
                <a:solidFill>
                  <a:srgbClr val="FFFFFF"/>
                </a:solidFill>
              </a:rPr>
            </a:br>
            <a:r>
              <a:rPr lang="en-US" sz="1200">
                <a:solidFill>
                  <a:srgbClr val="FFFFFF"/>
                </a:solidFill>
              </a:rPr>
              <a:t>Sarah</a:t>
            </a:r>
            <a:endParaRPr sz="1200">
              <a:solidFill>
                <a:srgbClr val="FFFFFF"/>
              </a:solidFill>
            </a:endParaRPr>
          </a:p>
        </p:txBody>
      </p:sp>
      <p:sp>
        <p:nvSpPr>
          <p:cNvPr id="279" name="Google Shape;279;p24"/>
          <p:cNvSpPr/>
          <p:nvPr/>
        </p:nvSpPr>
        <p:spPr>
          <a:xfrm>
            <a:off x="3333938" y="2789875"/>
            <a:ext cx="587400" cy="346500"/>
          </a:xfrm>
          <a:prstGeom prst="rightArrow">
            <a:avLst>
              <a:gd name="adj1" fmla="val 50000"/>
              <a:gd name="adj2" fmla="val 50000"/>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1645999" y="1547099"/>
            <a:ext cx="428700" cy="4287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80" name="Google Shape;280;p24"/>
          <p:cNvSpPr/>
          <p:nvPr/>
        </p:nvSpPr>
        <p:spPr>
          <a:xfrm>
            <a:off x="2007949" y="1975799"/>
            <a:ext cx="428700" cy="4287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63" name="Google Shape;263;p24"/>
          <p:cNvSpPr/>
          <p:nvPr/>
        </p:nvSpPr>
        <p:spPr>
          <a:xfrm>
            <a:off x="2139274" y="2485599"/>
            <a:ext cx="428700" cy="4287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81" name="Google Shape;281;p24"/>
          <p:cNvSpPr/>
          <p:nvPr/>
        </p:nvSpPr>
        <p:spPr>
          <a:xfrm>
            <a:off x="2139274" y="3053799"/>
            <a:ext cx="428700" cy="4287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82" name="Google Shape;282;p24"/>
          <p:cNvSpPr/>
          <p:nvPr/>
        </p:nvSpPr>
        <p:spPr>
          <a:xfrm>
            <a:off x="1998124" y="3584674"/>
            <a:ext cx="428700" cy="4287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67" name="Google Shape;267;p24"/>
          <p:cNvSpPr/>
          <p:nvPr/>
        </p:nvSpPr>
        <p:spPr>
          <a:xfrm>
            <a:off x="1645999" y="4013374"/>
            <a:ext cx="428700" cy="4287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70" name="Google Shape;270;p24"/>
          <p:cNvSpPr/>
          <p:nvPr/>
        </p:nvSpPr>
        <p:spPr>
          <a:xfrm>
            <a:off x="657661" y="4468949"/>
            <a:ext cx="428700" cy="4287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72" name="Google Shape;272;p24"/>
          <p:cNvSpPr/>
          <p:nvPr/>
        </p:nvSpPr>
        <p:spPr>
          <a:xfrm>
            <a:off x="617936" y="1228474"/>
            <a:ext cx="428700" cy="4287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83" name="Google Shape;283;p24"/>
          <p:cNvSpPr/>
          <p:nvPr/>
        </p:nvSpPr>
        <p:spPr>
          <a:xfrm>
            <a:off x="1140724" y="4326799"/>
            <a:ext cx="428700" cy="4287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84" name="Google Shape;284;p24"/>
          <p:cNvSpPr/>
          <p:nvPr/>
        </p:nvSpPr>
        <p:spPr>
          <a:xfrm>
            <a:off x="7559099" y="799774"/>
            <a:ext cx="428700" cy="4287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44" name="Google Shape;244;p24"/>
          <p:cNvSpPr/>
          <p:nvPr/>
        </p:nvSpPr>
        <p:spPr>
          <a:xfrm>
            <a:off x="4448974" y="1118399"/>
            <a:ext cx="428700" cy="4287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53" name="Google Shape;253;p24"/>
          <p:cNvSpPr/>
          <p:nvPr/>
        </p:nvSpPr>
        <p:spPr>
          <a:xfrm>
            <a:off x="8134074" y="3684349"/>
            <a:ext cx="428700" cy="4287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55" name="Google Shape;255;p24"/>
          <p:cNvSpPr/>
          <p:nvPr/>
        </p:nvSpPr>
        <p:spPr>
          <a:xfrm>
            <a:off x="7878724" y="4326799"/>
            <a:ext cx="428700" cy="4287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57" name="Google Shape;257;p24"/>
          <p:cNvSpPr/>
          <p:nvPr/>
        </p:nvSpPr>
        <p:spPr>
          <a:xfrm>
            <a:off x="7023649" y="4468949"/>
            <a:ext cx="428700" cy="4287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85" name="Google Shape;285;p24"/>
          <p:cNvSpPr/>
          <p:nvPr/>
        </p:nvSpPr>
        <p:spPr>
          <a:xfrm>
            <a:off x="4717349" y="4519149"/>
            <a:ext cx="428700" cy="4287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86" name="Google Shape;286;p24"/>
          <p:cNvSpPr/>
          <p:nvPr/>
        </p:nvSpPr>
        <p:spPr>
          <a:xfrm>
            <a:off x="8084999" y="1189074"/>
            <a:ext cx="428700" cy="4287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87" name="Google Shape;287;p24"/>
          <p:cNvSpPr/>
          <p:nvPr/>
        </p:nvSpPr>
        <p:spPr>
          <a:xfrm>
            <a:off x="7878724" y="3041899"/>
            <a:ext cx="428700" cy="4287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88" name="Google Shape;288;p24"/>
          <p:cNvSpPr/>
          <p:nvPr/>
        </p:nvSpPr>
        <p:spPr>
          <a:xfrm>
            <a:off x="8020074" y="1939699"/>
            <a:ext cx="428700" cy="4287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89" name="Google Shape;289;p24"/>
          <p:cNvSpPr/>
          <p:nvPr/>
        </p:nvSpPr>
        <p:spPr>
          <a:xfrm>
            <a:off x="4164924" y="4076149"/>
            <a:ext cx="428700" cy="428700"/>
          </a:xfrm>
          <a:prstGeom prst="ellipse">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90" name="Google Shape;290;p24"/>
          <p:cNvSpPr/>
          <p:nvPr/>
        </p:nvSpPr>
        <p:spPr>
          <a:xfrm>
            <a:off x="5237524" y="1760574"/>
            <a:ext cx="428700" cy="428700"/>
          </a:xfrm>
          <a:prstGeom prst="ellipse">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46" name="Google Shape;246;p24"/>
          <p:cNvSpPr/>
          <p:nvPr/>
        </p:nvSpPr>
        <p:spPr>
          <a:xfrm>
            <a:off x="7130399" y="1657174"/>
            <a:ext cx="428700" cy="428700"/>
          </a:xfrm>
          <a:prstGeom prst="ellipse">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91" name="Google Shape;291;p24"/>
          <p:cNvSpPr/>
          <p:nvPr/>
        </p:nvSpPr>
        <p:spPr>
          <a:xfrm>
            <a:off x="7062924" y="3531749"/>
            <a:ext cx="428700" cy="428700"/>
          </a:xfrm>
          <a:prstGeom prst="ellipse">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92" name="Google Shape;292;p24"/>
          <p:cNvSpPr/>
          <p:nvPr/>
        </p:nvSpPr>
        <p:spPr>
          <a:xfrm>
            <a:off x="5195049" y="3794299"/>
            <a:ext cx="428700" cy="428700"/>
          </a:xfrm>
          <a:prstGeom prst="ellipse">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93" name="Google Shape;293;p24"/>
          <p:cNvSpPr/>
          <p:nvPr/>
        </p:nvSpPr>
        <p:spPr>
          <a:xfrm>
            <a:off x="4238250" y="2495425"/>
            <a:ext cx="667500" cy="274500"/>
          </a:xfrm>
          <a:prstGeom prst="rect">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Person</a:t>
            </a:r>
            <a:endParaRPr sz="1200"/>
          </a:p>
        </p:txBody>
      </p:sp>
    </p:spTree>
    <p:extLst>
      <p:ext uri="{BB962C8B-B14F-4D97-AF65-F5344CB8AC3E}">
        <p14:creationId xmlns:p14="http://schemas.microsoft.com/office/powerpoint/2010/main" val="20398404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5"/>
          <p:cNvSpPr txBox="1">
            <a:spLocks noGrp="1"/>
          </p:cNvSpPr>
          <p:nvPr>
            <p:ph type="title"/>
          </p:nvPr>
        </p:nvSpPr>
        <p:spPr>
          <a:xfrm>
            <a:off x="611489" y="1615214"/>
            <a:ext cx="7516500" cy="7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Linked lists</a:t>
            </a:r>
            <a:endParaRPr/>
          </a:p>
        </p:txBody>
      </p:sp>
      <p:sp>
        <p:nvSpPr>
          <p:cNvPr id="300" name="Google Shape;300;p25"/>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fld id="{00000000-1234-1234-1234-123412341234}" type="slidenum">
              <a:rPr lang="en-US"/>
              <a:t>84</a:t>
            </a:fld>
            <a:endParaRPr/>
          </a:p>
        </p:txBody>
      </p:sp>
    </p:spTree>
    <p:extLst>
      <p:ext uri="{BB962C8B-B14F-4D97-AF65-F5344CB8AC3E}">
        <p14:creationId xmlns:p14="http://schemas.microsoft.com/office/powerpoint/2010/main" val="9955953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6"/>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85</a:t>
            </a:fld>
            <a:endParaRPr/>
          </a:p>
        </p:txBody>
      </p:sp>
      <p:sp>
        <p:nvSpPr>
          <p:cNvPr id="307" name="Google Shape;307;p26"/>
          <p:cNvSpPr txBox="1">
            <a:spLocks noGrp="1"/>
          </p:cNvSpPr>
          <p:nvPr>
            <p:ph type="title"/>
          </p:nvPr>
        </p:nvSpPr>
        <p:spPr>
          <a:xfrm>
            <a:off x="531525" y="3073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Simple linked lists</a:t>
            </a:r>
            <a:endParaRPr>
              <a:solidFill>
                <a:srgbClr val="666666"/>
              </a:solidFill>
            </a:endParaRPr>
          </a:p>
        </p:txBody>
      </p:sp>
      <p:pic>
        <p:nvPicPr>
          <p:cNvPr id="308" name="Google Shape;308;p26"/>
          <p:cNvPicPr preferRelativeResize="0"/>
          <p:nvPr/>
        </p:nvPicPr>
        <p:blipFill>
          <a:blip r:embed="rId3">
            <a:alphaModFix/>
          </a:blip>
          <a:stretch>
            <a:fillRect/>
          </a:stretch>
        </p:blipFill>
        <p:spPr>
          <a:xfrm>
            <a:off x="152400" y="1688625"/>
            <a:ext cx="8839200" cy="1089612"/>
          </a:xfrm>
          <a:prstGeom prst="rect">
            <a:avLst/>
          </a:prstGeom>
          <a:noFill/>
          <a:ln>
            <a:noFill/>
          </a:ln>
        </p:spPr>
      </p:pic>
      <p:sp>
        <p:nvSpPr>
          <p:cNvPr id="309" name="Google Shape;309;p26"/>
          <p:cNvSpPr txBox="1"/>
          <p:nvPr/>
        </p:nvSpPr>
        <p:spPr>
          <a:xfrm>
            <a:off x="152400" y="1091650"/>
            <a:ext cx="6761100" cy="7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434343"/>
                </a:solidFill>
              </a:rPr>
              <a:t>Episodes of the Dr.Who series:</a:t>
            </a:r>
            <a:endParaRPr sz="2000">
              <a:solidFill>
                <a:srgbClr val="434343"/>
              </a:solidFill>
            </a:endParaRPr>
          </a:p>
        </p:txBody>
      </p:sp>
      <p:pic>
        <p:nvPicPr>
          <p:cNvPr id="310" name="Google Shape;310;p26"/>
          <p:cNvPicPr preferRelativeResize="0"/>
          <p:nvPr/>
        </p:nvPicPr>
        <p:blipFill>
          <a:blip r:embed="rId4">
            <a:alphaModFix/>
          </a:blip>
          <a:stretch>
            <a:fillRect/>
          </a:stretch>
        </p:blipFill>
        <p:spPr>
          <a:xfrm>
            <a:off x="152400" y="3540237"/>
            <a:ext cx="8839200" cy="1089612"/>
          </a:xfrm>
          <a:prstGeom prst="rect">
            <a:avLst/>
          </a:prstGeom>
          <a:noFill/>
          <a:ln>
            <a:noFill/>
          </a:ln>
        </p:spPr>
      </p:pic>
      <p:sp>
        <p:nvSpPr>
          <p:cNvPr id="311" name="Google Shape;311;p26"/>
          <p:cNvSpPr txBox="1"/>
          <p:nvPr/>
        </p:nvSpPr>
        <p:spPr>
          <a:xfrm>
            <a:off x="152400" y="3039975"/>
            <a:ext cx="6761100" cy="7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434343"/>
                </a:solidFill>
              </a:rPr>
              <a:t>Doubly linked list.  </a:t>
            </a:r>
            <a:r>
              <a:rPr lang="en-US" sz="2000" b="1" u="sng" dirty="0">
                <a:solidFill>
                  <a:srgbClr val="FF0000"/>
                </a:solidFill>
              </a:rPr>
              <a:t>NO NEED NOT DO THIS</a:t>
            </a:r>
            <a:endParaRPr sz="2000" b="1" u="sng" dirty="0">
              <a:solidFill>
                <a:srgbClr val="FF0000"/>
              </a:solidFill>
            </a:endParaRPr>
          </a:p>
        </p:txBody>
      </p:sp>
    </p:spTree>
    <p:extLst>
      <p:ext uri="{BB962C8B-B14F-4D97-AF65-F5344CB8AC3E}">
        <p14:creationId xmlns:p14="http://schemas.microsoft.com/office/powerpoint/2010/main" val="20994001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7"/>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86</a:t>
            </a:fld>
            <a:endParaRPr/>
          </a:p>
        </p:txBody>
      </p:sp>
      <p:sp>
        <p:nvSpPr>
          <p:cNvPr id="318" name="Google Shape;318;p27"/>
          <p:cNvSpPr txBox="1">
            <a:spLocks noGrp="1"/>
          </p:cNvSpPr>
          <p:nvPr>
            <p:ph type="title"/>
          </p:nvPr>
        </p:nvSpPr>
        <p:spPr>
          <a:xfrm>
            <a:off x="414150" y="1549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Interleaved linked list</a:t>
            </a:r>
            <a:endParaRPr>
              <a:solidFill>
                <a:srgbClr val="666666"/>
              </a:solidFill>
            </a:endParaRPr>
          </a:p>
        </p:txBody>
      </p:sp>
      <p:pic>
        <p:nvPicPr>
          <p:cNvPr id="319" name="Google Shape;319;p27"/>
          <p:cNvPicPr preferRelativeResize="0"/>
          <p:nvPr/>
        </p:nvPicPr>
        <p:blipFill>
          <a:blip r:embed="rId3">
            <a:alphaModFix/>
          </a:blip>
          <a:stretch>
            <a:fillRect/>
          </a:stretch>
        </p:blipFill>
        <p:spPr>
          <a:xfrm>
            <a:off x="152400" y="2005550"/>
            <a:ext cx="8839200" cy="1656655"/>
          </a:xfrm>
          <a:prstGeom prst="rect">
            <a:avLst/>
          </a:prstGeom>
          <a:noFill/>
          <a:ln>
            <a:noFill/>
          </a:ln>
        </p:spPr>
      </p:pic>
    </p:spTree>
    <p:extLst>
      <p:ext uri="{BB962C8B-B14F-4D97-AF65-F5344CB8AC3E}">
        <p14:creationId xmlns:p14="http://schemas.microsoft.com/office/powerpoint/2010/main" val="25220820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8"/>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87</a:t>
            </a:fld>
            <a:endParaRPr/>
          </a:p>
        </p:txBody>
      </p:sp>
      <p:sp>
        <p:nvSpPr>
          <p:cNvPr id="326" name="Google Shape;326;p28"/>
          <p:cNvSpPr txBox="1">
            <a:spLocks noGrp="1"/>
          </p:cNvSpPr>
          <p:nvPr>
            <p:ph type="title"/>
          </p:nvPr>
        </p:nvSpPr>
        <p:spPr>
          <a:xfrm>
            <a:off x="531525" y="1549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Pointers to head, tail, and current</a:t>
            </a:r>
            <a:endParaRPr>
              <a:solidFill>
                <a:srgbClr val="666666"/>
              </a:solidFill>
            </a:endParaRPr>
          </a:p>
        </p:txBody>
      </p:sp>
      <p:pic>
        <p:nvPicPr>
          <p:cNvPr id="327" name="Google Shape;327;p28"/>
          <p:cNvPicPr preferRelativeResize="0"/>
          <p:nvPr/>
        </p:nvPicPr>
        <p:blipFill>
          <a:blip r:embed="rId3">
            <a:alphaModFix/>
          </a:blip>
          <a:stretch>
            <a:fillRect/>
          </a:stretch>
        </p:blipFill>
        <p:spPr>
          <a:xfrm>
            <a:off x="284125" y="1461275"/>
            <a:ext cx="8370499" cy="2347950"/>
          </a:xfrm>
          <a:prstGeom prst="rect">
            <a:avLst/>
          </a:prstGeom>
          <a:noFill/>
          <a:ln>
            <a:noFill/>
          </a:ln>
        </p:spPr>
      </p:pic>
      <p:cxnSp>
        <p:nvCxnSpPr>
          <p:cNvPr id="328" name="Google Shape;328;p28"/>
          <p:cNvCxnSpPr/>
          <p:nvPr/>
        </p:nvCxnSpPr>
        <p:spPr>
          <a:xfrm flipH="1">
            <a:off x="3070700" y="2128075"/>
            <a:ext cx="1083600" cy="903600"/>
          </a:xfrm>
          <a:prstGeom prst="straightConnector1">
            <a:avLst/>
          </a:prstGeom>
          <a:noFill/>
          <a:ln w="28575" cap="flat" cmpd="sng">
            <a:solidFill>
              <a:srgbClr val="0B5394"/>
            </a:solidFill>
            <a:prstDash val="solid"/>
            <a:round/>
            <a:headEnd type="none" w="med" len="med"/>
            <a:tailEnd type="triangle" w="med" len="med"/>
          </a:ln>
        </p:spPr>
      </p:cxnSp>
      <p:sp>
        <p:nvSpPr>
          <p:cNvPr id="329" name="Google Shape;329;p28"/>
          <p:cNvSpPr txBox="1"/>
          <p:nvPr/>
        </p:nvSpPr>
        <p:spPr>
          <a:xfrm>
            <a:off x="3235450" y="2461950"/>
            <a:ext cx="934500" cy="219600"/>
          </a:xfrm>
          <a:prstGeom prst="rect">
            <a:avLst/>
          </a:prstGeom>
          <a:solidFill>
            <a:srgbClr val="FFFFFF"/>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000" b="1">
                <a:latin typeface="Open Sans"/>
                <a:ea typeface="Open Sans"/>
                <a:cs typeface="Open Sans"/>
                <a:sym typeface="Open Sans"/>
              </a:rPr>
              <a:t>LATEST_AIRED</a:t>
            </a:r>
            <a:endParaRPr sz="1000" b="1">
              <a:latin typeface="Open Sans"/>
              <a:ea typeface="Open Sans"/>
              <a:cs typeface="Open Sans"/>
              <a:sym typeface="Open Sans"/>
            </a:endParaRPr>
          </a:p>
        </p:txBody>
      </p:sp>
    </p:spTree>
    <p:extLst>
      <p:ext uri="{BB962C8B-B14F-4D97-AF65-F5344CB8AC3E}">
        <p14:creationId xmlns:p14="http://schemas.microsoft.com/office/powerpoint/2010/main" val="17142262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9"/>
          <p:cNvSpPr txBox="1">
            <a:spLocks noGrp="1"/>
          </p:cNvSpPr>
          <p:nvPr>
            <p:ph type="title"/>
          </p:nvPr>
        </p:nvSpPr>
        <p:spPr>
          <a:xfrm>
            <a:off x="611489" y="1615214"/>
            <a:ext cx="7516500" cy="7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Timeline tree</a:t>
            </a:r>
            <a:endParaRPr/>
          </a:p>
        </p:txBody>
      </p:sp>
      <p:sp>
        <p:nvSpPr>
          <p:cNvPr id="336" name="Google Shape;336;p29"/>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fld id="{00000000-1234-1234-1234-123412341234}" type="slidenum">
              <a:rPr lang="en-US"/>
              <a:t>88</a:t>
            </a:fld>
            <a:endParaRPr/>
          </a:p>
        </p:txBody>
      </p:sp>
    </p:spTree>
    <p:extLst>
      <p:ext uri="{BB962C8B-B14F-4D97-AF65-F5344CB8AC3E}">
        <p14:creationId xmlns:p14="http://schemas.microsoft.com/office/powerpoint/2010/main" val="39033637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0"/>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89</a:t>
            </a:fld>
            <a:endParaRPr/>
          </a:p>
        </p:txBody>
      </p:sp>
      <p:sp>
        <p:nvSpPr>
          <p:cNvPr id="343" name="Google Shape;343;p30"/>
          <p:cNvSpPr txBox="1">
            <a:spLocks noGrp="1"/>
          </p:cNvSpPr>
          <p:nvPr>
            <p:ph type="title"/>
          </p:nvPr>
        </p:nvSpPr>
        <p:spPr>
          <a:xfrm>
            <a:off x="531525" y="1549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Timeline tree</a:t>
            </a:r>
            <a:endParaRPr>
              <a:solidFill>
                <a:srgbClr val="666666"/>
              </a:solidFill>
            </a:endParaRPr>
          </a:p>
        </p:txBody>
      </p:sp>
      <p:grpSp>
        <p:nvGrpSpPr>
          <p:cNvPr id="344" name="Google Shape;344;p30"/>
          <p:cNvGrpSpPr/>
          <p:nvPr/>
        </p:nvGrpSpPr>
        <p:grpSpPr>
          <a:xfrm>
            <a:off x="4123547" y="377649"/>
            <a:ext cx="4886571" cy="4589545"/>
            <a:chOff x="2468278" y="906050"/>
            <a:chExt cx="4390845" cy="4123951"/>
          </a:xfrm>
        </p:grpSpPr>
        <p:pic>
          <p:nvPicPr>
            <p:cNvPr id="345" name="Google Shape;345;p30"/>
            <p:cNvPicPr preferRelativeResize="0"/>
            <p:nvPr/>
          </p:nvPicPr>
          <p:blipFill>
            <a:blip r:embed="rId3">
              <a:alphaModFix/>
            </a:blip>
            <a:stretch>
              <a:fillRect/>
            </a:stretch>
          </p:blipFill>
          <p:spPr>
            <a:xfrm>
              <a:off x="2468278" y="906050"/>
              <a:ext cx="4390845" cy="4123951"/>
            </a:xfrm>
            <a:prstGeom prst="rect">
              <a:avLst/>
            </a:prstGeom>
            <a:noFill/>
            <a:ln>
              <a:noFill/>
            </a:ln>
          </p:spPr>
        </p:pic>
        <p:sp>
          <p:nvSpPr>
            <p:cNvPr id="346" name="Google Shape;346;p30"/>
            <p:cNvSpPr txBox="1"/>
            <p:nvPr/>
          </p:nvSpPr>
          <p:spPr>
            <a:xfrm>
              <a:off x="3817000" y="1490325"/>
              <a:ext cx="608700" cy="202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latin typeface="Open Sans"/>
                  <a:ea typeface="Open Sans"/>
                  <a:cs typeface="Open Sans"/>
                  <a:sym typeface="Open Sans"/>
                </a:rPr>
                <a:t>IN_YEAR</a:t>
              </a:r>
              <a:endParaRPr sz="800" b="1">
                <a:latin typeface="Open Sans"/>
                <a:ea typeface="Open Sans"/>
                <a:cs typeface="Open Sans"/>
                <a:sym typeface="Open Sans"/>
              </a:endParaRPr>
            </a:p>
          </p:txBody>
        </p:sp>
        <p:sp>
          <p:nvSpPr>
            <p:cNvPr id="347" name="Google Shape;347;p30"/>
            <p:cNvSpPr txBox="1"/>
            <p:nvPr/>
          </p:nvSpPr>
          <p:spPr>
            <a:xfrm>
              <a:off x="4719500" y="1490325"/>
              <a:ext cx="608700" cy="202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latin typeface="Open Sans"/>
                  <a:ea typeface="Open Sans"/>
                  <a:cs typeface="Open Sans"/>
                  <a:sym typeface="Open Sans"/>
                </a:rPr>
                <a:t>IN_YEAR</a:t>
              </a:r>
              <a:endParaRPr sz="800" b="1">
                <a:latin typeface="Open Sans"/>
                <a:ea typeface="Open Sans"/>
                <a:cs typeface="Open Sans"/>
                <a:sym typeface="Open Sans"/>
              </a:endParaRPr>
            </a:p>
          </p:txBody>
        </p:sp>
        <p:sp>
          <p:nvSpPr>
            <p:cNvPr id="348" name="Google Shape;348;p30"/>
            <p:cNvSpPr txBox="1"/>
            <p:nvPr/>
          </p:nvSpPr>
          <p:spPr>
            <a:xfrm>
              <a:off x="3253825" y="2326400"/>
              <a:ext cx="798000" cy="202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latin typeface="Open Sans"/>
                  <a:ea typeface="Open Sans"/>
                  <a:cs typeface="Open Sans"/>
                  <a:sym typeface="Open Sans"/>
                </a:rPr>
                <a:t>IN_MONTH</a:t>
              </a:r>
              <a:endParaRPr sz="800" b="1">
                <a:latin typeface="Open Sans"/>
                <a:ea typeface="Open Sans"/>
                <a:cs typeface="Open Sans"/>
                <a:sym typeface="Open Sans"/>
              </a:endParaRPr>
            </a:p>
          </p:txBody>
        </p:sp>
        <p:sp>
          <p:nvSpPr>
            <p:cNvPr id="349" name="Google Shape;349;p30"/>
            <p:cNvSpPr txBox="1"/>
            <p:nvPr/>
          </p:nvSpPr>
          <p:spPr>
            <a:xfrm>
              <a:off x="5099275" y="2306150"/>
              <a:ext cx="798000" cy="202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latin typeface="Open Sans"/>
                  <a:ea typeface="Open Sans"/>
                  <a:cs typeface="Open Sans"/>
                  <a:sym typeface="Open Sans"/>
                </a:rPr>
                <a:t>IN_MONTH</a:t>
              </a:r>
              <a:endParaRPr sz="800" b="1">
                <a:latin typeface="Open Sans"/>
                <a:ea typeface="Open Sans"/>
                <a:cs typeface="Open Sans"/>
                <a:sym typeface="Open Sans"/>
              </a:endParaRPr>
            </a:p>
          </p:txBody>
        </p:sp>
        <p:sp>
          <p:nvSpPr>
            <p:cNvPr id="350" name="Google Shape;350;p30"/>
            <p:cNvSpPr txBox="1"/>
            <p:nvPr/>
          </p:nvSpPr>
          <p:spPr>
            <a:xfrm>
              <a:off x="3033550" y="3235075"/>
              <a:ext cx="732300" cy="202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latin typeface="Open Sans"/>
                  <a:ea typeface="Open Sans"/>
                  <a:cs typeface="Open Sans"/>
                  <a:sym typeface="Open Sans"/>
                </a:rPr>
                <a:t>ON_DAY</a:t>
              </a:r>
              <a:endParaRPr sz="800" b="1">
                <a:latin typeface="Open Sans"/>
                <a:ea typeface="Open Sans"/>
                <a:cs typeface="Open Sans"/>
                <a:sym typeface="Open Sans"/>
              </a:endParaRPr>
            </a:p>
          </p:txBody>
        </p:sp>
        <p:sp>
          <p:nvSpPr>
            <p:cNvPr id="351" name="Google Shape;351;p30"/>
            <p:cNvSpPr txBox="1"/>
            <p:nvPr/>
          </p:nvSpPr>
          <p:spPr>
            <a:xfrm>
              <a:off x="3755200" y="3235075"/>
              <a:ext cx="732300" cy="202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latin typeface="Open Sans"/>
                  <a:ea typeface="Open Sans"/>
                  <a:cs typeface="Open Sans"/>
                  <a:sym typeface="Open Sans"/>
                </a:rPr>
                <a:t>ON_DAY</a:t>
              </a:r>
              <a:endParaRPr sz="800" b="1">
                <a:latin typeface="Open Sans"/>
                <a:ea typeface="Open Sans"/>
                <a:cs typeface="Open Sans"/>
                <a:sym typeface="Open Sans"/>
              </a:endParaRPr>
            </a:p>
          </p:txBody>
        </p:sp>
        <p:sp>
          <p:nvSpPr>
            <p:cNvPr id="352" name="Google Shape;352;p30"/>
            <p:cNvSpPr txBox="1"/>
            <p:nvPr/>
          </p:nvSpPr>
          <p:spPr>
            <a:xfrm>
              <a:off x="4806400" y="3235075"/>
              <a:ext cx="732300" cy="202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latin typeface="Open Sans"/>
                  <a:ea typeface="Open Sans"/>
                  <a:cs typeface="Open Sans"/>
                  <a:sym typeface="Open Sans"/>
                </a:rPr>
                <a:t>ON_DAY</a:t>
              </a:r>
              <a:endParaRPr sz="800" b="1">
                <a:latin typeface="Open Sans"/>
                <a:ea typeface="Open Sans"/>
                <a:cs typeface="Open Sans"/>
                <a:sym typeface="Open Sans"/>
              </a:endParaRPr>
            </a:p>
          </p:txBody>
        </p:sp>
        <p:sp>
          <p:nvSpPr>
            <p:cNvPr id="353" name="Google Shape;353;p30"/>
            <p:cNvSpPr txBox="1"/>
            <p:nvPr/>
          </p:nvSpPr>
          <p:spPr>
            <a:xfrm>
              <a:off x="5419575" y="3235075"/>
              <a:ext cx="732300" cy="202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latin typeface="Open Sans"/>
                  <a:ea typeface="Open Sans"/>
                  <a:cs typeface="Open Sans"/>
                  <a:sym typeface="Open Sans"/>
                </a:rPr>
                <a:t>ON_DAY</a:t>
              </a:r>
              <a:endParaRPr sz="800" b="1">
                <a:latin typeface="Open Sans"/>
                <a:ea typeface="Open Sans"/>
                <a:cs typeface="Open Sans"/>
                <a:sym typeface="Open Sans"/>
              </a:endParaRPr>
            </a:p>
          </p:txBody>
        </p:sp>
      </p:grpSp>
      <p:sp>
        <p:nvSpPr>
          <p:cNvPr id="354" name="Google Shape;354;p30"/>
          <p:cNvSpPr txBox="1"/>
          <p:nvPr/>
        </p:nvSpPr>
        <p:spPr>
          <a:xfrm>
            <a:off x="474925" y="1121525"/>
            <a:ext cx="4166100" cy="3363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US" sz="1800">
                <a:solidFill>
                  <a:srgbClr val="434343"/>
                </a:solidFill>
              </a:rPr>
              <a:t>Retrieve all purchases in a [month, day, year]</a:t>
            </a:r>
            <a:br>
              <a:rPr lang="en-US" sz="1800">
                <a:solidFill>
                  <a:srgbClr val="434343"/>
                </a:solidFill>
              </a:rPr>
            </a:br>
            <a:endParaRPr sz="1800">
              <a:solidFill>
                <a:srgbClr val="434343"/>
              </a:solidFill>
            </a:endParaRPr>
          </a:p>
          <a:p>
            <a:pPr marL="457200" lvl="0" indent="-342900" algn="l" rtl="0">
              <a:spcBef>
                <a:spcPts val="0"/>
              </a:spcBef>
              <a:spcAft>
                <a:spcPts val="0"/>
              </a:spcAft>
              <a:buClr>
                <a:srgbClr val="434343"/>
              </a:buClr>
              <a:buSzPts val="1800"/>
              <a:buChar char="●"/>
            </a:pPr>
            <a:r>
              <a:rPr lang="en-US" sz="1800">
                <a:solidFill>
                  <a:srgbClr val="434343"/>
                </a:solidFill>
              </a:rPr>
              <a:t>Retrieve all purchases happening within the same [day, month, year] as another purchase</a:t>
            </a:r>
            <a:endParaRPr sz="1800">
              <a:solidFill>
                <a:srgbClr val="434343"/>
              </a:solidFill>
            </a:endParaRPr>
          </a:p>
        </p:txBody>
      </p:sp>
    </p:spTree>
    <p:extLst>
      <p:ext uri="{BB962C8B-B14F-4D97-AF65-F5344CB8AC3E}">
        <p14:creationId xmlns:p14="http://schemas.microsoft.com/office/powerpoint/2010/main" val="52550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247525" y="213418"/>
            <a:ext cx="8081100" cy="559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04040"/>
              </a:buClr>
              <a:buFont typeface="Open Sans ExtraBold"/>
              <a:buNone/>
            </a:pPr>
            <a:r>
              <a:rPr lang="en-US">
                <a:solidFill>
                  <a:srgbClr val="666666"/>
                </a:solidFill>
              </a:rPr>
              <a:t>Property Graph elements</a:t>
            </a:r>
            <a:endParaRPr sz="3000" b="1" i="0" u="none" strike="noStrike" cap="none">
              <a:solidFill>
                <a:srgbClr val="666666"/>
              </a:solidFill>
              <a:latin typeface="Open Sans ExtraBold"/>
              <a:ea typeface="Open Sans ExtraBold"/>
              <a:cs typeface="Open Sans ExtraBold"/>
              <a:sym typeface="Open Sans ExtraBold"/>
            </a:endParaRPr>
          </a:p>
        </p:txBody>
      </p:sp>
      <p:sp>
        <p:nvSpPr>
          <p:cNvPr id="130" name="Google Shape;130;p19"/>
          <p:cNvSpPr txBox="1">
            <a:spLocks noGrp="1"/>
          </p:cNvSpPr>
          <p:nvPr>
            <p:ph type="sldNum" idx="12"/>
          </p:nvPr>
        </p:nvSpPr>
        <p:spPr>
          <a:xfrm>
            <a:off x="98016" y="4755508"/>
            <a:ext cx="428700" cy="2745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9</a:t>
            </a:fld>
            <a:endParaRPr/>
          </a:p>
        </p:txBody>
      </p:sp>
      <p:sp>
        <p:nvSpPr>
          <p:cNvPr id="131" name="Google Shape;131;p19"/>
          <p:cNvSpPr txBox="1">
            <a:spLocks noGrp="1"/>
          </p:cNvSpPr>
          <p:nvPr>
            <p:ph type="body" idx="4294967295"/>
          </p:nvPr>
        </p:nvSpPr>
        <p:spPr>
          <a:xfrm>
            <a:off x="389400" y="969850"/>
            <a:ext cx="4868700" cy="29889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90000"/>
              </a:lnSpc>
              <a:spcBef>
                <a:spcPts val="200"/>
              </a:spcBef>
              <a:spcAft>
                <a:spcPts val="0"/>
              </a:spcAft>
              <a:buClr>
                <a:srgbClr val="434343"/>
              </a:buClr>
              <a:buSzPts val="2400"/>
              <a:buFont typeface="Arial"/>
              <a:buChar char="•"/>
            </a:pPr>
            <a:r>
              <a:rPr lang="en-US" sz="2400">
                <a:solidFill>
                  <a:srgbClr val="434343"/>
                </a:solidFill>
                <a:latin typeface="Arial"/>
                <a:ea typeface="Arial"/>
                <a:cs typeface="Arial"/>
                <a:sym typeface="Arial"/>
              </a:rPr>
              <a:t>Nodes  (Entities)</a:t>
            </a:r>
            <a:endParaRPr sz="2400">
              <a:solidFill>
                <a:srgbClr val="434343"/>
              </a:solidFill>
              <a:latin typeface="Arial"/>
              <a:ea typeface="Arial"/>
              <a:cs typeface="Arial"/>
              <a:sym typeface="Arial"/>
            </a:endParaRPr>
          </a:p>
          <a:p>
            <a:pPr marL="457200" lvl="0" indent="-381000" algn="l" rtl="0">
              <a:lnSpc>
                <a:spcPct val="100000"/>
              </a:lnSpc>
              <a:spcBef>
                <a:spcPts val="0"/>
              </a:spcBef>
              <a:spcAft>
                <a:spcPts val="0"/>
              </a:spcAft>
              <a:buClr>
                <a:srgbClr val="434343"/>
              </a:buClr>
              <a:buSzPts val="2400"/>
              <a:buFont typeface="Arial"/>
              <a:buChar char="•"/>
            </a:pPr>
            <a:r>
              <a:rPr lang="en-US" sz="2400">
                <a:solidFill>
                  <a:srgbClr val="434343"/>
                </a:solidFill>
                <a:latin typeface="Arial"/>
                <a:ea typeface="Arial"/>
                <a:cs typeface="Arial"/>
                <a:sym typeface="Arial"/>
              </a:rPr>
              <a:t>Relationships</a:t>
            </a:r>
            <a:endParaRPr sz="2400">
              <a:solidFill>
                <a:srgbClr val="434343"/>
              </a:solidFill>
              <a:latin typeface="Arial"/>
              <a:ea typeface="Arial"/>
              <a:cs typeface="Arial"/>
              <a:sym typeface="Arial"/>
            </a:endParaRPr>
          </a:p>
          <a:p>
            <a:pPr marL="457200" lvl="0" indent="-381000" algn="l" rtl="0">
              <a:lnSpc>
                <a:spcPct val="100000"/>
              </a:lnSpc>
              <a:spcBef>
                <a:spcPts val="0"/>
              </a:spcBef>
              <a:spcAft>
                <a:spcPts val="0"/>
              </a:spcAft>
              <a:buClr>
                <a:srgbClr val="434343"/>
              </a:buClr>
              <a:buSzPts val="2400"/>
              <a:buFont typeface="Arial"/>
              <a:buChar char="•"/>
            </a:pPr>
            <a:r>
              <a:rPr lang="en-US" sz="2400">
                <a:solidFill>
                  <a:srgbClr val="434343"/>
                </a:solidFill>
                <a:latin typeface="Arial"/>
                <a:ea typeface="Arial"/>
                <a:cs typeface="Arial"/>
                <a:sym typeface="Arial"/>
              </a:rPr>
              <a:t>Properties</a:t>
            </a:r>
            <a:endParaRPr sz="2400">
              <a:solidFill>
                <a:srgbClr val="434343"/>
              </a:solidFill>
              <a:latin typeface="Arial"/>
              <a:ea typeface="Arial"/>
              <a:cs typeface="Arial"/>
              <a:sym typeface="Arial"/>
            </a:endParaRPr>
          </a:p>
          <a:p>
            <a:pPr marL="457200" lvl="0" indent="-381000" algn="l" rtl="0">
              <a:lnSpc>
                <a:spcPct val="100000"/>
              </a:lnSpc>
              <a:spcBef>
                <a:spcPts val="0"/>
              </a:spcBef>
              <a:spcAft>
                <a:spcPts val="0"/>
              </a:spcAft>
              <a:buClr>
                <a:srgbClr val="434343"/>
              </a:buClr>
              <a:buSzPts val="2400"/>
              <a:buFont typeface="Arial"/>
              <a:buChar char="•"/>
            </a:pPr>
            <a:r>
              <a:rPr lang="en-US" sz="2400">
                <a:solidFill>
                  <a:srgbClr val="434343"/>
                </a:solidFill>
                <a:latin typeface="Arial"/>
                <a:ea typeface="Arial"/>
                <a:cs typeface="Arial"/>
                <a:sym typeface="Arial"/>
              </a:rPr>
              <a:t>Labels</a:t>
            </a:r>
            <a:endParaRPr sz="2400">
              <a:solidFill>
                <a:srgbClr val="434343"/>
              </a:solidFill>
            </a:endParaRPr>
          </a:p>
        </p:txBody>
      </p:sp>
      <p:grpSp>
        <p:nvGrpSpPr>
          <p:cNvPr id="132" name="Google Shape;132;p19"/>
          <p:cNvGrpSpPr/>
          <p:nvPr/>
        </p:nvGrpSpPr>
        <p:grpSpPr>
          <a:xfrm>
            <a:off x="3673363" y="671375"/>
            <a:ext cx="5737709" cy="4198725"/>
            <a:chOff x="3406288" y="671375"/>
            <a:chExt cx="5737709" cy="4198725"/>
          </a:xfrm>
        </p:grpSpPr>
        <p:sp>
          <p:nvSpPr>
            <p:cNvPr id="133" name="Google Shape;133;p19"/>
            <p:cNvSpPr/>
            <p:nvPr/>
          </p:nvSpPr>
          <p:spPr>
            <a:xfrm>
              <a:off x="5331436" y="3430631"/>
              <a:ext cx="1259700" cy="1259700"/>
            </a:xfrm>
            <a:prstGeom prst="ellipse">
              <a:avLst/>
            </a:prstGeom>
            <a:solidFill>
              <a:schemeClr val="lt2"/>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19"/>
            <p:cNvSpPr/>
            <p:nvPr/>
          </p:nvSpPr>
          <p:spPr>
            <a:xfrm>
              <a:off x="3586755" y="1353768"/>
              <a:ext cx="1259700" cy="1259700"/>
            </a:xfrm>
            <a:prstGeom prst="ellipse">
              <a:avLst/>
            </a:prstGeom>
            <a:solidFill>
              <a:schemeClr val="dk2"/>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35" name="Google Shape;135;p19"/>
            <p:cNvGrpSpPr/>
            <p:nvPr/>
          </p:nvGrpSpPr>
          <p:grpSpPr>
            <a:xfrm>
              <a:off x="3785271" y="1478380"/>
              <a:ext cx="878728" cy="930104"/>
              <a:chOff x="3899736" y="1043841"/>
              <a:chExt cx="1236600" cy="1308900"/>
            </a:xfrm>
          </p:grpSpPr>
          <p:pic>
            <p:nvPicPr>
              <p:cNvPr id="136" name="Google Shape;136;p19" descr="ManAvatarAqua.png"/>
              <p:cNvPicPr preferRelativeResize="0"/>
              <p:nvPr/>
            </p:nvPicPr>
            <p:blipFill rotWithShape="1">
              <a:blip r:embed="rId3">
                <a:alphaModFix/>
              </a:blip>
              <a:srcRect/>
              <a:stretch/>
            </p:blipFill>
            <p:spPr>
              <a:xfrm>
                <a:off x="3932327" y="1043841"/>
                <a:ext cx="1181400" cy="1308900"/>
              </a:xfrm>
              <a:prstGeom prst="rect">
                <a:avLst/>
              </a:prstGeom>
              <a:noFill/>
              <a:ln>
                <a:noFill/>
              </a:ln>
            </p:spPr>
          </p:pic>
          <p:sp>
            <p:nvSpPr>
              <p:cNvPr id="137" name="Google Shape;137;p19"/>
              <p:cNvSpPr txBox="1"/>
              <p:nvPr/>
            </p:nvSpPr>
            <p:spPr>
              <a:xfrm>
                <a:off x="3899736" y="1876686"/>
                <a:ext cx="1236600" cy="454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latin typeface="Calibri"/>
                    <a:ea typeface="Calibri"/>
                    <a:cs typeface="Calibri"/>
                    <a:sym typeface="Calibri"/>
                  </a:rPr>
                  <a:t>Person</a:t>
                </a:r>
                <a:endParaRPr sz="1000">
                  <a:latin typeface="Calibri"/>
                  <a:ea typeface="Calibri"/>
                  <a:cs typeface="Calibri"/>
                  <a:sym typeface="Calibri"/>
                </a:endParaRPr>
              </a:p>
            </p:txBody>
          </p:sp>
        </p:grpSp>
        <p:sp>
          <p:nvSpPr>
            <p:cNvPr id="138" name="Google Shape;138;p19"/>
            <p:cNvSpPr/>
            <p:nvPr/>
          </p:nvSpPr>
          <p:spPr>
            <a:xfrm>
              <a:off x="6933505" y="1343143"/>
              <a:ext cx="1259700" cy="1259700"/>
            </a:xfrm>
            <a:prstGeom prst="ellipse">
              <a:avLst/>
            </a:prstGeom>
            <a:solidFill>
              <a:schemeClr val="dk2"/>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39" name="Google Shape;139;p19"/>
            <p:cNvGrpSpPr/>
            <p:nvPr/>
          </p:nvGrpSpPr>
          <p:grpSpPr>
            <a:xfrm>
              <a:off x="7134445" y="1472541"/>
              <a:ext cx="862739" cy="932873"/>
              <a:chOff x="7096117" y="1080434"/>
              <a:chExt cx="1214100" cy="1323600"/>
            </a:xfrm>
          </p:grpSpPr>
          <p:pic>
            <p:nvPicPr>
              <p:cNvPr id="140" name="Google Shape;140;p19" descr="WomanAvatarOrange.png"/>
              <p:cNvPicPr preferRelativeResize="0"/>
              <p:nvPr/>
            </p:nvPicPr>
            <p:blipFill rotWithShape="1">
              <a:blip r:embed="rId4">
                <a:alphaModFix/>
              </a:blip>
              <a:srcRect/>
              <a:stretch/>
            </p:blipFill>
            <p:spPr>
              <a:xfrm>
                <a:off x="7164172" y="1080434"/>
                <a:ext cx="1078200" cy="1323600"/>
              </a:xfrm>
              <a:prstGeom prst="rect">
                <a:avLst/>
              </a:prstGeom>
              <a:noFill/>
              <a:ln>
                <a:noFill/>
              </a:ln>
            </p:spPr>
          </p:pic>
          <p:sp>
            <p:nvSpPr>
              <p:cNvPr id="141" name="Google Shape;141;p19"/>
              <p:cNvSpPr txBox="1"/>
              <p:nvPr/>
            </p:nvSpPr>
            <p:spPr>
              <a:xfrm>
                <a:off x="7096117" y="1917489"/>
                <a:ext cx="1214100" cy="458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latin typeface="Calibri"/>
                    <a:ea typeface="Calibri"/>
                    <a:cs typeface="Calibri"/>
                    <a:sym typeface="Calibri"/>
                  </a:rPr>
                  <a:t>Person</a:t>
                </a:r>
                <a:endParaRPr sz="1000">
                  <a:latin typeface="Calibri"/>
                  <a:ea typeface="Calibri"/>
                  <a:cs typeface="Calibri"/>
                  <a:sym typeface="Calibri"/>
                </a:endParaRPr>
              </a:p>
            </p:txBody>
          </p:sp>
        </p:grpSp>
        <p:grpSp>
          <p:nvGrpSpPr>
            <p:cNvPr id="142" name="Google Shape;142;p19"/>
            <p:cNvGrpSpPr/>
            <p:nvPr/>
          </p:nvGrpSpPr>
          <p:grpSpPr>
            <a:xfrm>
              <a:off x="5524693" y="3640769"/>
              <a:ext cx="979005" cy="839420"/>
              <a:chOff x="1564047" y="2768278"/>
              <a:chExt cx="1604400" cy="1374522"/>
            </a:xfrm>
          </p:grpSpPr>
          <p:sp>
            <p:nvSpPr>
              <p:cNvPr id="143" name="Google Shape;143;p19"/>
              <p:cNvSpPr/>
              <p:nvPr/>
            </p:nvSpPr>
            <p:spPr>
              <a:xfrm>
                <a:off x="1833225" y="3825100"/>
                <a:ext cx="407400" cy="317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a:off x="2483675" y="3825100"/>
                <a:ext cx="407400" cy="317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a:off x="1833325" y="3598750"/>
                <a:ext cx="1057800" cy="226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a:off x="1833325" y="3038950"/>
                <a:ext cx="1057800" cy="559800"/>
              </a:xfrm>
              <a:prstGeom prst="triangle">
                <a:avLst>
                  <a:gd name="adj"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rot="2697426">
                <a:off x="2157842" y="3151396"/>
                <a:ext cx="1133210" cy="121764"/>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9"/>
              <p:cNvSpPr/>
              <p:nvPr/>
            </p:nvSpPr>
            <p:spPr>
              <a:xfrm rot="8097426">
                <a:off x="1440842" y="3151396"/>
                <a:ext cx="1133210" cy="121764"/>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rot="-2705154">
                <a:off x="1694208" y="2989889"/>
                <a:ext cx="282984" cy="173100"/>
              </a:xfrm>
              <a:prstGeom prst="triangle">
                <a:avLst>
                  <a:gd name="adj"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a:off x="1776300" y="2812450"/>
                <a:ext cx="220500" cy="226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19"/>
            <p:cNvSpPr txBox="1"/>
            <p:nvPr/>
          </p:nvSpPr>
          <p:spPr>
            <a:xfrm>
              <a:off x="5331392" y="3945750"/>
              <a:ext cx="13656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a:latin typeface="Calibri"/>
                  <a:ea typeface="Calibri"/>
                  <a:cs typeface="Calibri"/>
                  <a:sym typeface="Calibri"/>
                </a:rPr>
                <a:t>Location</a:t>
              </a:r>
              <a:endParaRPr sz="1000">
                <a:latin typeface="Calibri"/>
                <a:ea typeface="Calibri"/>
                <a:cs typeface="Calibri"/>
                <a:sym typeface="Calibri"/>
              </a:endParaRPr>
            </a:p>
            <a:p>
              <a:pPr marL="0" marR="0" lvl="0" indent="0" algn="ctr" rtl="0">
                <a:spcBef>
                  <a:spcPts val="0"/>
                </a:spcBef>
                <a:spcAft>
                  <a:spcPts val="0"/>
                </a:spcAft>
                <a:buNone/>
              </a:pPr>
              <a:r>
                <a:rPr lang="en-US" sz="1000">
                  <a:latin typeface="Calibri"/>
                  <a:ea typeface="Calibri"/>
                  <a:cs typeface="Calibri"/>
                  <a:sym typeface="Calibri"/>
                </a:rPr>
                <a:t>Residence</a:t>
              </a:r>
              <a:endParaRPr sz="1000">
                <a:latin typeface="Calibri"/>
                <a:ea typeface="Calibri"/>
                <a:cs typeface="Calibri"/>
                <a:sym typeface="Calibri"/>
              </a:endParaRPr>
            </a:p>
          </p:txBody>
        </p:sp>
        <p:cxnSp>
          <p:nvCxnSpPr>
            <p:cNvPr id="152" name="Google Shape;152;p19"/>
            <p:cNvCxnSpPr>
              <a:stCxn id="138" idx="5"/>
            </p:cNvCxnSpPr>
            <p:nvPr/>
          </p:nvCxnSpPr>
          <p:spPr>
            <a:xfrm rot="5400000">
              <a:off x="6605326" y="2369464"/>
              <a:ext cx="1354500" cy="1452300"/>
            </a:xfrm>
            <a:prstGeom prst="curvedConnector2">
              <a:avLst/>
            </a:prstGeom>
            <a:noFill/>
            <a:ln w="76200" cap="flat" cmpd="sng">
              <a:solidFill>
                <a:srgbClr val="B7B7B7"/>
              </a:solidFill>
              <a:prstDash val="solid"/>
              <a:round/>
              <a:headEnd type="none" w="med" len="med"/>
              <a:tailEnd type="triangle" w="med" len="med"/>
            </a:ln>
          </p:spPr>
        </p:cxnSp>
        <p:cxnSp>
          <p:nvCxnSpPr>
            <p:cNvPr id="153" name="Google Shape;153;p19"/>
            <p:cNvCxnSpPr>
              <a:stCxn id="138" idx="4"/>
              <a:endCxn id="133" idx="7"/>
            </p:cNvCxnSpPr>
            <p:nvPr/>
          </p:nvCxnSpPr>
          <p:spPr>
            <a:xfrm rot="5400000">
              <a:off x="6478855" y="2530543"/>
              <a:ext cx="1012200" cy="1156800"/>
            </a:xfrm>
            <a:prstGeom prst="curvedConnector3">
              <a:avLst>
                <a:gd name="adj1" fmla="val 40891"/>
              </a:avLst>
            </a:prstGeom>
            <a:noFill/>
            <a:ln w="76200" cap="flat" cmpd="sng">
              <a:solidFill>
                <a:srgbClr val="B7B7B7"/>
              </a:solidFill>
              <a:prstDash val="solid"/>
              <a:round/>
              <a:headEnd type="none" w="med" len="med"/>
              <a:tailEnd type="triangle" w="med" len="med"/>
            </a:ln>
          </p:spPr>
        </p:cxnSp>
        <p:cxnSp>
          <p:nvCxnSpPr>
            <p:cNvPr id="154" name="Google Shape;154;p19"/>
            <p:cNvCxnSpPr>
              <a:stCxn id="134" idx="4"/>
              <a:endCxn id="151" idx="1"/>
            </p:cNvCxnSpPr>
            <p:nvPr/>
          </p:nvCxnSpPr>
          <p:spPr>
            <a:xfrm rot="-5400000" flipH="1">
              <a:off x="4023255" y="2806818"/>
              <a:ext cx="1501500" cy="1114800"/>
            </a:xfrm>
            <a:prstGeom prst="curvedConnector2">
              <a:avLst/>
            </a:prstGeom>
            <a:noFill/>
            <a:ln w="76200" cap="flat" cmpd="sng">
              <a:solidFill>
                <a:srgbClr val="B7B7B7"/>
              </a:solidFill>
              <a:prstDash val="solid"/>
              <a:round/>
              <a:headEnd type="none" w="med" len="med"/>
              <a:tailEnd type="triangle" w="med" len="med"/>
            </a:ln>
          </p:spPr>
        </p:cxnSp>
        <p:cxnSp>
          <p:nvCxnSpPr>
            <p:cNvPr id="155" name="Google Shape;155;p19"/>
            <p:cNvCxnSpPr>
              <a:stCxn id="134" idx="7"/>
              <a:endCxn id="138" idx="0"/>
            </p:cNvCxnSpPr>
            <p:nvPr/>
          </p:nvCxnSpPr>
          <p:spPr>
            <a:xfrm rot="-5400000">
              <a:off x="6015127" y="-9903"/>
              <a:ext cx="195000" cy="2901300"/>
            </a:xfrm>
            <a:prstGeom prst="curvedConnector3">
              <a:avLst>
                <a:gd name="adj1" fmla="val 222169"/>
              </a:avLst>
            </a:prstGeom>
            <a:noFill/>
            <a:ln w="76200" cap="flat" cmpd="sng">
              <a:solidFill>
                <a:srgbClr val="B7B7B7"/>
              </a:solidFill>
              <a:prstDash val="solid"/>
              <a:round/>
              <a:headEnd type="none" w="med" len="med"/>
              <a:tailEnd type="triangle" w="med" len="med"/>
            </a:ln>
          </p:spPr>
        </p:cxnSp>
        <p:sp>
          <p:nvSpPr>
            <p:cNvPr id="156" name="Google Shape;156;p19"/>
            <p:cNvSpPr/>
            <p:nvPr/>
          </p:nvSpPr>
          <p:spPr>
            <a:xfrm>
              <a:off x="5231013" y="968263"/>
              <a:ext cx="979020" cy="285768"/>
            </a:xfrm>
            <a:prstGeom prst="flowChartTerminator">
              <a:avLst/>
            </a:prstGeom>
            <a:solidFill>
              <a:srgbClr val="EFEFE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MARRIED</a:t>
              </a:r>
              <a:endParaRPr sz="1000"/>
            </a:p>
          </p:txBody>
        </p:sp>
        <p:sp>
          <p:nvSpPr>
            <p:cNvPr id="157" name="Google Shape;157;p19"/>
            <p:cNvSpPr/>
            <p:nvPr/>
          </p:nvSpPr>
          <p:spPr>
            <a:xfrm>
              <a:off x="3969575" y="3215462"/>
              <a:ext cx="979020" cy="285768"/>
            </a:xfrm>
            <a:prstGeom prst="flowChartTerminator">
              <a:avLst/>
            </a:prstGeom>
            <a:solidFill>
              <a:srgbClr val="EFEFE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LIVES_AT</a:t>
              </a:r>
              <a:endParaRPr sz="1000"/>
            </a:p>
          </p:txBody>
        </p:sp>
        <p:sp>
          <p:nvSpPr>
            <p:cNvPr id="158" name="Google Shape;158;p19"/>
            <p:cNvSpPr/>
            <p:nvPr/>
          </p:nvSpPr>
          <p:spPr>
            <a:xfrm>
              <a:off x="6696988" y="2777513"/>
              <a:ext cx="979020" cy="285768"/>
            </a:xfrm>
            <a:prstGeom prst="flowChartTerminator">
              <a:avLst/>
            </a:prstGeom>
            <a:solidFill>
              <a:srgbClr val="EFEFE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LIVES_AT</a:t>
              </a:r>
              <a:endParaRPr sz="1000"/>
            </a:p>
          </p:txBody>
        </p:sp>
        <p:sp>
          <p:nvSpPr>
            <p:cNvPr id="159" name="Google Shape;159;p19"/>
            <p:cNvSpPr/>
            <p:nvPr/>
          </p:nvSpPr>
          <p:spPr>
            <a:xfrm>
              <a:off x="7134450" y="3237937"/>
              <a:ext cx="979020" cy="285768"/>
            </a:xfrm>
            <a:prstGeom prst="flowChartTerminator">
              <a:avLst/>
            </a:prstGeom>
            <a:solidFill>
              <a:srgbClr val="EFEFEF"/>
            </a:solidFill>
            <a:ln w="2857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t>OWNS</a:t>
              </a:r>
              <a:endParaRPr sz="1000"/>
            </a:p>
          </p:txBody>
        </p:sp>
        <p:sp>
          <p:nvSpPr>
            <p:cNvPr id="160" name="Google Shape;160;p19"/>
            <p:cNvSpPr txBox="1"/>
            <p:nvPr/>
          </p:nvSpPr>
          <p:spPr>
            <a:xfrm>
              <a:off x="3406288" y="964600"/>
              <a:ext cx="11568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rgbClr val="434343"/>
                  </a:solidFill>
                </a:rPr>
                <a:t>name: ‘Dan’</a:t>
              </a:r>
              <a:endParaRPr sz="1000">
                <a:solidFill>
                  <a:srgbClr val="434343"/>
                </a:solidFill>
              </a:endParaRPr>
            </a:p>
            <a:p>
              <a:pPr marL="0" lvl="0" indent="0" algn="l" rtl="0">
                <a:spcBef>
                  <a:spcPts val="0"/>
                </a:spcBef>
                <a:spcAft>
                  <a:spcPts val="0"/>
                </a:spcAft>
                <a:buNone/>
              </a:pPr>
              <a:r>
                <a:rPr lang="en-US" sz="1000">
                  <a:solidFill>
                    <a:srgbClr val="434343"/>
                  </a:solidFill>
                </a:rPr>
                <a:t>born: 1975</a:t>
              </a:r>
              <a:endParaRPr sz="1000">
                <a:solidFill>
                  <a:srgbClr val="434343"/>
                </a:solidFill>
              </a:endParaRPr>
            </a:p>
          </p:txBody>
        </p:sp>
        <p:sp>
          <p:nvSpPr>
            <p:cNvPr id="161" name="Google Shape;161;p19"/>
            <p:cNvSpPr txBox="1"/>
            <p:nvPr/>
          </p:nvSpPr>
          <p:spPr>
            <a:xfrm>
              <a:off x="7626763" y="964600"/>
              <a:ext cx="11568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rgbClr val="434343"/>
                  </a:solidFill>
                </a:rPr>
                <a:t>name: ‘Ann’</a:t>
              </a:r>
              <a:endParaRPr sz="1000">
                <a:solidFill>
                  <a:srgbClr val="434343"/>
                </a:solidFill>
              </a:endParaRPr>
            </a:p>
            <a:p>
              <a:pPr marL="0" lvl="0" indent="0" algn="l" rtl="0">
                <a:spcBef>
                  <a:spcPts val="0"/>
                </a:spcBef>
                <a:spcAft>
                  <a:spcPts val="0"/>
                </a:spcAft>
                <a:buNone/>
              </a:pPr>
              <a:r>
                <a:rPr lang="en-US" sz="1000">
                  <a:solidFill>
                    <a:srgbClr val="434343"/>
                  </a:solidFill>
                </a:rPr>
                <a:t>born: 1977</a:t>
              </a:r>
              <a:endParaRPr sz="1000">
                <a:solidFill>
                  <a:srgbClr val="434343"/>
                </a:solidFill>
              </a:endParaRPr>
            </a:p>
          </p:txBody>
        </p:sp>
        <p:sp>
          <p:nvSpPr>
            <p:cNvPr id="162" name="Google Shape;162;p19"/>
            <p:cNvSpPr txBox="1"/>
            <p:nvPr/>
          </p:nvSpPr>
          <p:spPr>
            <a:xfrm>
              <a:off x="6503697" y="4158800"/>
              <a:ext cx="26403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rgbClr val="434343"/>
                  </a:solidFill>
                </a:rPr>
                <a:t>address: ‘475 Broad Street’</a:t>
              </a:r>
              <a:endParaRPr sz="1000">
                <a:solidFill>
                  <a:srgbClr val="434343"/>
                </a:solidFill>
              </a:endParaRPr>
            </a:p>
            <a:p>
              <a:pPr marL="0" lvl="0" indent="0" algn="l" rtl="0">
                <a:spcBef>
                  <a:spcPts val="0"/>
                </a:spcBef>
                <a:spcAft>
                  <a:spcPts val="0"/>
                </a:spcAft>
                <a:buNone/>
              </a:pPr>
              <a:r>
                <a:rPr lang="en-US" sz="1000">
                  <a:solidFill>
                    <a:srgbClr val="434343"/>
                  </a:solidFill>
                </a:rPr>
                <a:t>postalCode: 28394</a:t>
              </a:r>
              <a:endParaRPr sz="1000">
                <a:solidFill>
                  <a:srgbClr val="434343"/>
                </a:solidFill>
              </a:endParaRPr>
            </a:p>
          </p:txBody>
        </p:sp>
        <p:sp>
          <p:nvSpPr>
            <p:cNvPr id="163" name="Google Shape;163;p19"/>
            <p:cNvSpPr txBox="1"/>
            <p:nvPr/>
          </p:nvSpPr>
          <p:spPr>
            <a:xfrm>
              <a:off x="5164906" y="671375"/>
              <a:ext cx="16986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rgbClr val="434343"/>
                  </a:solidFill>
                </a:rPr>
                <a:t>since: 2005-02-14</a:t>
              </a:r>
              <a:endParaRPr sz="1000">
                <a:solidFill>
                  <a:srgbClr val="434343"/>
                </a:solidFill>
              </a:endParaRPr>
            </a:p>
            <a:p>
              <a:pPr marL="0" lvl="0" indent="0" algn="l" rtl="0">
                <a:spcBef>
                  <a:spcPts val="0"/>
                </a:spcBef>
                <a:spcAft>
                  <a:spcPts val="0"/>
                </a:spcAft>
                <a:buNone/>
              </a:pPr>
              <a:endParaRPr sz="1000"/>
            </a:p>
          </p:txBody>
        </p:sp>
        <p:sp>
          <p:nvSpPr>
            <p:cNvPr id="164" name="Google Shape;164;p19"/>
            <p:cNvSpPr txBox="1"/>
            <p:nvPr/>
          </p:nvSpPr>
          <p:spPr>
            <a:xfrm>
              <a:off x="7223306" y="3501225"/>
              <a:ext cx="16986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t>f</a:t>
              </a:r>
              <a:r>
                <a:rPr lang="en-US" sz="1000">
                  <a:solidFill>
                    <a:srgbClr val="434343"/>
                  </a:solidFill>
                </a:rPr>
                <a:t>inanced=TRUE</a:t>
              </a:r>
              <a:endParaRPr sz="1000">
                <a:solidFill>
                  <a:srgbClr val="434343"/>
                </a:solidFill>
              </a:endParaRPr>
            </a:p>
            <a:p>
              <a:pPr marL="0" lvl="0" indent="0" algn="l" rtl="0">
                <a:spcBef>
                  <a:spcPts val="0"/>
                </a:spcBef>
                <a:spcAft>
                  <a:spcPts val="0"/>
                </a:spcAft>
                <a:buNone/>
              </a:pPr>
              <a:endParaRPr sz="1000"/>
            </a:p>
          </p:txBody>
        </p:sp>
      </p:grpSp>
    </p:spTree>
    <p:extLst>
      <p:ext uri="{BB962C8B-B14F-4D97-AF65-F5344CB8AC3E}">
        <p14:creationId xmlns:p14="http://schemas.microsoft.com/office/powerpoint/2010/main" val="32755357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1"/>
          <p:cNvSpPr txBox="1">
            <a:spLocks noGrp="1"/>
          </p:cNvSpPr>
          <p:nvPr>
            <p:ph type="title"/>
          </p:nvPr>
        </p:nvSpPr>
        <p:spPr>
          <a:xfrm>
            <a:off x="611489" y="1615214"/>
            <a:ext cx="7516500" cy="7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Using multiple structures</a:t>
            </a:r>
            <a:endParaRPr/>
          </a:p>
        </p:txBody>
      </p:sp>
      <p:sp>
        <p:nvSpPr>
          <p:cNvPr id="361" name="Google Shape;361;p31"/>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fld id="{00000000-1234-1234-1234-123412341234}" type="slidenum">
              <a:rPr lang="en-US"/>
              <a:t>90</a:t>
            </a:fld>
            <a:endParaRPr/>
          </a:p>
        </p:txBody>
      </p:sp>
    </p:spTree>
    <p:extLst>
      <p:ext uri="{BB962C8B-B14F-4D97-AF65-F5344CB8AC3E}">
        <p14:creationId xmlns:p14="http://schemas.microsoft.com/office/powerpoint/2010/main" val="33596016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91</a:t>
            </a:fld>
            <a:endParaRPr/>
          </a:p>
        </p:txBody>
      </p:sp>
      <p:sp>
        <p:nvSpPr>
          <p:cNvPr id="368" name="Google Shape;368;p32"/>
          <p:cNvSpPr txBox="1">
            <a:spLocks noGrp="1"/>
          </p:cNvSpPr>
          <p:nvPr>
            <p:ph type="title"/>
          </p:nvPr>
        </p:nvSpPr>
        <p:spPr>
          <a:xfrm>
            <a:off x="531525" y="1549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Multiple structures in a single model</a:t>
            </a:r>
            <a:endParaRPr>
              <a:solidFill>
                <a:srgbClr val="666666"/>
              </a:solidFill>
            </a:endParaRPr>
          </a:p>
        </p:txBody>
      </p:sp>
      <p:grpSp>
        <p:nvGrpSpPr>
          <p:cNvPr id="369" name="Google Shape;369;p32"/>
          <p:cNvGrpSpPr/>
          <p:nvPr/>
        </p:nvGrpSpPr>
        <p:grpSpPr>
          <a:xfrm>
            <a:off x="1525950" y="714750"/>
            <a:ext cx="6479450" cy="4315250"/>
            <a:chOff x="1525950" y="714750"/>
            <a:chExt cx="6479450" cy="4315250"/>
          </a:xfrm>
        </p:grpSpPr>
        <p:pic>
          <p:nvPicPr>
            <p:cNvPr id="370" name="Google Shape;370;p32"/>
            <p:cNvPicPr preferRelativeResize="0"/>
            <p:nvPr/>
          </p:nvPicPr>
          <p:blipFill>
            <a:blip r:embed="rId3">
              <a:alphaModFix/>
            </a:blip>
            <a:stretch>
              <a:fillRect/>
            </a:stretch>
          </p:blipFill>
          <p:spPr>
            <a:xfrm>
              <a:off x="1525950" y="798375"/>
              <a:ext cx="6310943" cy="4231624"/>
            </a:xfrm>
            <a:prstGeom prst="rect">
              <a:avLst/>
            </a:prstGeom>
            <a:noFill/>
            <a:ln>
              <a:noFill/>
            </a:ln>
          </p:spPr>
        </p:pic>
        <p:sp>
          <p:nvSpPr>
            <p:cNvPr id="371" name="Google Shape;371;p32"/>
            <p:cNvSpPr/>
            <p:nvPr/>
          </p:nvSpPr>
          <p:spPr>
            <a:xfrm>
              <a:off x="7453700" y="4420400"/>
              <a:ext cx="551700" cy="609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7195275" y="714750"/>
              <a:ext cx="810000" cy="609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txBox="1"/>
            <p:nvPr/>
          </p:nvSpPr>
          <p:spPr>
            <a:xfrm>
              <a:off x="2087050" y="220742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IN_MONTH</a:t>
              </a:r>
              <a:endParaRPr sz="500" b="1">
                <a:latin typeface="Open Sans"/>
                <a:ea typeface="Open Sans"/>
                <a:cs typeface="Open Sans"/>
                <a:sym typeface="Open Sans"/>
              </a:endParaRPr>
            </a:p>
          </p:txBody>
        </p:sp>
        <p:sp>
          <p:nvSpPr>
            <p:cNvPr id="374" name="Google Shape;374;p32"/>
            <p:cNvSpPr txBox="1"/>
            <p:nvPr/>
          </p:nvSpPr>
          <p:spPr>
            <a:xfrm>
              <a:off x="3289575" y="220742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IN_MONTH</a:t>
              </a:r>
              <a:endParaRPr sz="500" b="1">
                <a:latin typeface="Open Sans"/>
                <a:ea typeface="Open Sans"/>
                <a:cs typeface="Open Sans"/>
                <a:sym typeface="Open Sans"/>
              </a:endParaRPr>
            </a:p>
          </p:txBody>
        </p:sp>
        <p:sp>
          <p:nvSpPr>
            <p:cNvPr id="375" name="Google Shape;375;p32"/>
            <p:cNvSpPr txBox="1"/>
            <p:nvPr/>
          </p:nvSpPr>
          <p:spPr>
            <a:xfrm>
              <a:off x="4311775" y="220742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IN_MONTH</a:t>
              </a:r>
              <a:endParaRPr sz="500" b="1">
                <a:latin typeface="Open Sans"/>
                <a:ea typeface="Open Sans"/>
                <a:cs typeface="Open Sans"/>
                <a:sym typeface="Open Sans"/>
              </a:endParaRPr>
            </a:p>
          </p:txBody>
        </p:sp>
        <p:sp>
          <p:nvSpPr>
            <p:cNvPr id="376" name="Google Shape;376;p32"/>
            <p:cNvSpPr txBox="1"/>
            <p:nvPr/>
          </p:nvSpPr>
          <p:spPr>
            <a:xfrm>
              <a:off x="5473150" y="220742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IN_MONTH</a:t>
              </a:r>
              <a:endParaRPr sz="500" b="1">
                <a:latin typeface="Open Sans"/>
                <a:ea typeface="Open Sans"/>
                <a:cs typeface="Open Sans"/>
                <a:sym typeface="Open Sans"/>
              </a:endParaRPr>
            </a:p>
          </p:txBody>
        </p:sp>
        <p:sp>
          <p:nvSpPr>
            <p:cNvPr id="377" name="Google Shape;377;p32"/>
            <p:cNvSpPr txBox="1"/>
            <p:nvPr/>
          </p:nvSpPr>
          <p:spPr>
            <a:xfrm>
              <a:off x="6673850" y="220742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IN_MONTH</a:t>
              </a:r>
              <a:endParaRPr sz="500" b="1">
                <a:latin typeface="Open Sans"/>
                <a:ea typeface="Open Sans"/>
                <a:cs typeface="Open Sans"/>
                <a:sym typeface="Open Sans"/>
              </a:endParaRPr>
            </a:p>
          </p:txBody>
        </p:sp>
        <p:sp>
          <p:nvSpPr>
            <p:cNvPr id="378" name="Google Shape;378;p32"/>
            <p:cNvSpPr txBox="1"/>
            <p:nvPr/>
          </p:nvSpPr>
          <p:spPr>
            <a:xfrm>
              <a:off x="3324075" y="134947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IN_YEAR</a:t>
              </a:r>
              <a:endParaRPr sz="500" b="1">
                <a:latin typeface="Open Sans"/>
                <a:ea typeface="Open Sans"/>
                <a:cs typeface="Open Sans"/>
                <a:sym typeface="Open Sans"/>
              </a:endParaRPr>
            </a:p>
          </p:txBody>
        </p:sp>
        <p:sp>
          <p:nvSpPr>
            <p:cNvPr id="379" name="Google Shape;379;p32"/>
            <p:cNvSpPr txBox="1"/>
            <p:nvPr/>
          </p:nvSpPr>
          <p:spPr>
            <a:xfrm>
              <a:off x="3849350" y="1349488"/>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IN_YEAR</a:t>
              </a:r>
              <a:endParaRPr sz="500" b="1">
                <a:latin typeface="Open Sans"/>
                <a:ea typeface="Open Sans"/>
                <a:cs typeface="Open Sans"/>
                <a:sym typeface="Open Sans"/>
              </a:endParaRPr>
            </a:p>
          </p:txBody>
        </p:sp>
        <p:sp>
          <p:nvSpPr>
            <p:cNvPr id="380" name="Google Shape;380;p32"/>
            <p:cNvSpPr txBox="1"/>
            <p:nvPr/>
          </p:nvSpPr>
          <p:spPr>
            <a:xfrm>
              <a:off x="4381875" y="141852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IN_YEAR</a:t>
              </a:r>
              <a:endParaRPr sz="500" b="1">
                <a:latin typeface="Open Sans"/>
                <a:ea typeface="Open Sans"/>
                <a:cs typeface="Open Sans"/>
                <a:sym typeface="Open Sans"/>
              </a:endParaRPr>
            </a:p>
          </p:txBody>
        </p:sp>
        <p:sp>
          <p:nvSpPr>
            <p:cNvPr id="381" name="Google Shape;381;p32"/>
            <p:cNvSpPr txBox="1"/>
            <p:nvPr/>
          </p:nvSpPr>
          <p:spPr>
            <a:xfrm>
              <a:off x="4980975" y="141852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IN_YEAR</a:t>
              </a:r>
              <a:endParaRPr sz="500" b="1">
                <a:latin typeface="Open Sans"/>
                <a:ea typeface="Open Sans"/>
                <a:cs typeface="Open Sans"/>
                <a:sym typeface="Open Sans"/>
              </a:endParaRPr>
            </a:p>
          </p:txBody>
        </p:sp>
        <p:sp>
          <p:nvSpPr>
            <p:cNvPr id="382" name="Google Shape;382;p32"/>
            <p:cNvSpPr txBox="1"/>
            <p:nvPr/>
          </p:nvSpPr>
          <p:spPr>
            <a:xfrm>
              <a:off x="5522313" y="126257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IN_YEAR</a:t>
              </a:r>
              <a:endParaRPr sz="500" b="1">
                <a:latin typeface="Open Sans"/>
                <a:ea typeface="Open Sans"/>
                <a:cs typeface="Open Sans"/>
                <a:sym typeface="Open Sans"/>
              </a:endParaRPr>
            </a:p>
          </p:txBody>
        </p:sp>
        <p:sp>
          <p:nvSpPr>
            <p:cNvPr id="383" name="Google Shape;383;p32"/>
            <p:cNvSpPr txBox="1"/>
            <p:nvPr/>
          </p:nvSpPr>
          <p:spPr>
            <a:xfrm>
              <a:off x="2464475" y="3191450"/>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STARTED</a:t>
              </a:r>
              <a:endParaRPr sz="500" b="1">
                <a:latin typeface="Open Sans"/>
                <a:ea typeface="Open Sans"/>
                <a:cs typeface="Open Sans"/>
                <a:sym typeface="Open Sans"/>
              </a:endParaRPr>
            </a:p>
          </p:txBody>
        </p:sp>
        <p:sp>
          <p:nvSpPr>
            <p:cNvPr id="384" name="Google Shape;384;p32"/>
            <p:cNvSpPr txBox="1"/>
            <p:nvPr/>
          </p:nvSpPr>
          <p:spPr>
            <a:xfrm>
              <a:off x="4224225" y="329027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STARTED</a:t>
              </a:r>
              <a:endParaRPr sz="500" b="1">
                <a:latin typeface="Open Sans"/>
                <a:ea typeface="Open Sans"/>
                <a:cs typeface="Open Sans"/>
                <a:sym typeface="Open Sans"/>
              </a:endParaRPr>
            </a:p>
          </p:txBody>
        </p:sp>
        <p:sp>
          <p:nvSpPr>
            <p:cNvPr id="385" name="Google Shape;385;p32"/>
            <p:cNvSpPr txBox="1"/>
            <p:nvPr/>
          </p:nvSpPr>
          <p:spPr>
            <a:xfrm>
              <a:off x="4730250" y="3191450"/>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STARTED</a:t>
              </a:r>
              <a:endParaRPr sz="500" b="1">
                <a:latin typeface="Open Sans"/>
                <a:ea typeface="Open Sans"/>
                <a:cs typeface="Open Sans"/>
                <a:sym typeface="Open Sans"/>
              </a:endParaRPr>
            </a:p>
          </p:txBody>
        </p:sp>
        <p:sp>
          <p:nvSpPr>
            <p:cNvPr id="386" name="Google Shape;386;p32"/>
            <p:cNvSpPr txBox="1"/>
            <p:nvPr/>
          </p:nvSpPr>
          <p:spPr>
            <a:xfrm>
              <a:off x="5407700" y="3152275"/>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ENDED</a:t>
              </a:r>
              <a:endParaRPr sz="500" b="1">
                <a:latin typeface="Open Sans"/>
                <a:ea typeface="Open Sans"/>
                <a:cs typeface="Open Sans"/>
                <a:sym typeface="Open Sans"/>
              </a:endParaRPr>
            </a:p>
          </p:txBody>
        </p:sp>
        <p:sp>
          <p:nvSpPr>
            <p:cNvPr id="387" name="Google Shape;387;p32"/>
            <p:cNvSpPr txBox="1"/>
            <p:nvPr/>
          </p:nvSpPr>
          <p:spPr>
            <a:xfrm>
              <a:off x="5903050" y="3290275"/>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ENDED</a:t>
              </a:r>
              <a:endParaRPr sz="500" b="1">
                <a:latin typeface="Open Sans"/>
                <a:ea typeface="Open Sans"/>
                <a:cs typeface="Open Sans"/>
                <a:sym typeface="Open Sans"/>
              </a:endParaRPr>
            </a:p>
          </p:txBody>
        </p:sp>
        <p:sp>
          <p:nvSpPr>
            <p:cNvPr id="388" name="Google Shape;388;p32"/>
            <p:cNvSpPr txBox="1"/>
            <p:nvPr/>
          </p:nvSpPr>
          <p:spPr>
            <a:xfrm>
              <a:off x="3650313" y="3191450"/>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ENDED</a:t>
              </a:r>
              <a:endParaRPr sz="500" b="1">
                <a:latin typeface="Open Sans"/>
                <a:ea typeface="Open Sans"/>
                <a:cs typeface="Open Sans"/>
                <a:sym typeface="Open Sans"/>
              </a:endParaRPr>
            </a:p>
          </p:txBody>
        </p:sp>
        <p:sp>
          <p:nvSpPr>
            <p:cNvPr id="389" name="Google Shape;389;p32"/>
            <p:cNvSpPr txBox="1"/>
            <p:nvPr/>
          </p:nvSpPr>
          <p:spPr>
            <a:xfrm>
              <a:off x="4053950" y="4067038"/>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IN_ROLE</a:t>
              </a:r>
              <a:endParaRPr sz="500" b="1">
                <a:latin typeface="Open Sans"/>
                <a:ea typeface="Open Sans"/>
                <a:cs typeface="Open Sans"/>
                <a:sym typeface="Open Sans"/>
              </a:endParaRPr>
            </a:p>
          </p:txBody>
        </p:sp>
        <p:sp>
          <p:nvSpPr>
            <p:cNvPr id="390" name="Google Shape;390;p32"/>
            <p:cNvSpPr txBox="1"/>
            <p:nvPr/>
          </p:nvSpPr>
          <p:spPr>
            <a:xfrm>
              <a:off x="3209825" y="4290238"/>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IN_ROLE</a:t>
              </a:r>
              <a:endParaRPr sz="500" b="1">
                <a:latin typeface="Open Sans"/>
                <a:ea typeface="Open Sans"/>
                <a:cs typeface="Open Sans"/>
                <a:sym typeface="Open Sans"/>
              </a:endParaRPr>
            </a:p>
          </p:txBody>
        </p:sp>
        <p:sp>
          <p:nvSpPr>
            <p:cNvPr id="391" name="Google Shape;391;p32"/>
            <p:cNvSpPr txBox="1"/>
            <p:nvPr/>
          </p:nvSpPr>
          <p:spPr>
            <a:xfrm>
              <a:off x="6298275" y="4197188"/>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IN_ROLE</a:t>
              </a:r>
              <a:endParaRPr sz="500" b="1">
                <a:latin typeface="Open Sans"/>
                <a:ea typeface="Open Sans"/>
                <a:cs typeface="Open Sans"/>
                <a:sym typeface="Open Sans"/>
              </a:endParaRPr>
            </a:p>
          </p:txBody>
        </p:sp>
        <p:sp>
          <p:nvSpPr>
            <p:cNvPr id="392" name="Google Shape;392;p32"/>
            <p:cNvSpPr txBox="1"/>
            <p:nvPr/>
          </p:nvSpPr>
          <p:spPr>
            <a:xfrm>
              <a:off x="2464475" y="4067050"/>
              <a:ext cx="6966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AT_COMPANY</a:t>
              </a:r>
              <a:endParaRPr sz="500" b="1">
                <a:latin typeface="Open Sans"/>
                <a:ea typeface="Open Sans"/>
                <a:cs typeface="Open Sans"/>
                <a:sym typeface="Open Sans"/>
              </a:endParaRPr>
            </a:p>
          </p:txBody>
        </p:sp>
        <p:sp>
          <p:nvSpPr>
            <p:cNvPr id="393" name="Google Shape;393;p32"/>
            <p:cNvSpPr txBox="1"/>
            <p:nvPr/>
          </p:nvSpPr>
          <p:spPr>
            <a:xfrm>
              <a:off x="4547150" y="4243950"/>
              <a:ext cx="6966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AT_COMPANY</a:t>
              </a:r>
              <a:endParaRPr sz="500" b="1">
                <a:latin typeface="Open Sans"/>
                <a:ea typeface="Open Sans"/>
                <a:cs typeface="Open Sans"/>
                <a:sym typeface="Open Sans"/>
              </a:endParaRPr>
            </a:p>
          </p:txBody>
        </p:sp>
        <p:sp>
          <p:nvSpPr>
            <p:cNvPr id="394" name="Google Shape;394;p32"/>
            <p:cNvSpPr txBox="1"/>
            <p:nvPr/>
          </p:nvSpPr>
          <p:spPr>
            <a:xfrm>
              <a:off x="5306000" y="4197200"/>
              <a:ext cx="6966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AT_COMPANY</a:t>
              </a:r>
              <a:endParaRPr sz="500" b="1">
                <a:latin typeface="Open Sans"/>
                <a:ea typeface="Open Sans"/>
                <a:cs typeface="Open Sans"/>
                <a:sym typeface="Open Sans"/>
              </a:endParaRPr>
            </a:p>
          </p:txBody>
        </p:sp>
      </p:grpSp>
    </p:spTree>
    <p:extLst>
      <p:ext uri="{BB962C8B-B14F-4D97-AF65-F5344CB8AC3E}">
        <p14:creationId xmlns:p14="http://schemas.microsoft.com/office/powerpoint/2010/main" val="27887041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3"/>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92</a:t>
            </a:fld>
            <a:endParaRPr/>
          </a:p>
        </p:txBody>
      </p:sp>
      <p:sp>
        <p:nvSpPr>
          <p:cNvPr id="401" name="Google Shape;401;p33"/>
          <p:cNvSpPr txBox="1">
            <a:spLocks noGrp="1"/>
          </p:cNvSpPr>
          <p:nvPr>
            <p:ph type="title"/>
          </p:nvPr>
        </p:nvSpPr>
        <p:spPr>
          <a:xfrm>
            <a:off x="531525" y="1549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Timeline tree</a:t>
            </a:r>
            <a:endParaRPr>
              <a:solidFill>
                <a:srgbClr val="666666"/>
              </a:solidFill>
            </a:endParaRPr>
          </a:p>
        </p:txBody>
      </p:sp>
      <p:grpSp>
        <p:nvGrpSpPr>
          <p:cNvPr id="402" name="Google Shape;402;p33"/>
          <p:cNvGrpSpPr/>
          <p:nvPr/>
        </p:nvGrpSpPr>
        <p:grpSpPr>
          <a:xfrm>
            <a:off x="1323251" y="664125"/>
            <a:ext cx="6588249" cy="4365876"/>
            <a:chOff x="1323251" y="664125"/>
            <a:chExt cx="6588249" cy="4365876"/>
          </a:xfrm>
        </p:grpSpPr>
        <p:pic>
          <p:nvPicPr>
            <p:cNvPr id="403" name="Google Shape;403;p33"/>
            <p:cNvPicPr preferRelativeResize="0"/>
            <p:nvPr/>
          </p:nvPicPr>
          <p:blipFill>
            <a:blip r:embed="rId3">
              <a:alphaModFix/>
            </a:blip>
            <a:stretch>
              <a:fillRect/>
            </a:stretch>
          </p:blipFill>
          <p:spPr>
            <a:xfrm>
              <a:off x="1323251" y="664125"/>
              <a:ext cx="6497499" cy="4365876"/>
            </a:xfrm>
            <a:prstGeom prst="rect">
              <a:avLst/>
            </a:prstGeom>
            <a:noFill/>
            <a:ln>
              <a:noFill/>
            </a:ln>
          </p:spPr>
        </p:pic>
        <p:sp>
          <p:nvSpPr>
            <p:cNvPr id="404" name="Google Shape;404;p33"/>
            <p:cNvSpPr/>
            <p:nvPr/>
          </p:nvSpPr>
          <p:spPr>
            <a:xfrm>
              <a:off x="7359800" y="4420325"/>
              <a:ext cx="551700" cy="609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txBox="1"/>
            <p:nvPr/>
          </p:nvSpPr>
          <p:spPr>
            <a:xfrm>
              <a:off x="2100050" y="3984425"/>
              <a:ext cx="6966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AT_COMPANY</a:t>
              </a:r>
              <a:endParaRPr sz="500" b="1">
                <a:latin typeface="Open Sans"/>
                <a:ea typeface="Open Sans"/>
                <a:cs typeface="Open Sans"/>
                <a:sym typeface="Open Sans"/>
              </a:endParaRPr>
            </a:p>
          </p:txBody>
        </p:sp>
        <p:sp>
          <p:nvSpPr>
            <p:cNvPr id="406" name="Google Shape;406;p33"/>
            <p:cNvSpPr txBox="1"/>
            <p:nvPr/>
          </p:nvSpPr>
          <p:spPr>
            <a:xfrm>
              <a:off x="4174525" y="4207625"/>
              <a:ext cx="6966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AT_COMPANY</a:t>
              </a:r>
              <a:endParaRPr sz="500" b="1">
                <a:latin typeface="Open Sans"/>
                <a:ea typeface="Open Sans"/>
                <a:cs typeface="Open Sans"/>
                <a:sym typeface="Open Sans"/>
              </a:endParaRPr>
            </a:p>
          </p:txBody>
        </p:sp>
        <p:sp>
          <p:nvSpPr>
            <p:cNvPr id="407" name="Google Shape;407;p33"/>
            <p:cNvSpPr txBox="1"/>
            <p:nvPr/>
          </p:nvSpPr>
          <p:spPr>
            <a:xfrm>
              <a:off x="5077425" y="4207625"/>
              <a:ext cx="6966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AT_COMPANY</a:t>
              </a:r>
              <a:endParaRPr sz="500" b="1">
                <a:latin typeface="Open Sans"/>
                <a:ea typeface="Open Sans"/>
                <a:cs typeface="Open Sans"/>
                <a:sym typeface="Open Sans"/>
              </a:endParaRPr>
            </a:p>
          </p:txBody>
        </p:sp>
        <p:sp>
          <p:nvSpPr>
            <p:cNvPr id="408" name="Google Shape;408;p33"/>
            <p:cNvSpPr txBox="1"/>
            <p:nvPr/>
          </p:nvSpPr>
          <p:spPr>
            <a:xfrm>
              <a:off x="2907025" y="4207613"/>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IN_ROLE</a:t>
              </a:r>
              <a:endParaRPr sz="500" b="1">
                <a:latin typeface="Open Sans"/>
                <a:ea typeface="Open Sans"/>
                <a:cs typeface="Open Sans"/>
                <a:sym typeface="Open Sans"/>
              </a:endParaRPr>
            </a:p>
          </p:txBody>
        </p:sp>
        <p:sp>
          <p:nvSpPr>
            <p:cNvPr id="409" name="Google Shape;409;p33"/>
            <p:cNvSpPr txBox="1"/>
            <p:nvPr/>
          </p:nvSpPr>
          <p:spPr>
            <a:xfrm>
              <a:off x="3777375" y="4056888"/>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IN_ROLE</a:t>
              </a:r>
              <a:endParaRPr sz="500" b="1">
                <a:latin typeface="Open Sans"/>
                <a:ea typeface="Open Sans"/>
                <a:cs typeface="Open Sans"/>
                <a:sym typeface="Open Sans"/>
              </a:endParaRPr>
            </a:p>
          </p:txBody>
        </p:sp>
        <p:sp>
          <p:nvSpPr>
            <p:cNvPr id="410" name="Google Shape;410;p33"/>
            <p:cNvSpPr txBox="1"/>
            <p:nvPr/>
          </p:nvSpPr>
          <p:spPr>
            <a:xfrm>
              <a:off x="6081850" y="4197113"/>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IN_ROLE</a:t>
              </a:r>
              <a:endParaRPr sz="500" b="1">
                <a:latin typeface="Open Sans"/>
                <a:ea typeface="Open Sans"/>
                <a:cs typeface="Open Sans"/>
                <a:sym typeface="Open Sans"/>
              </a:endParaRPr>
            </a:p>
          </p:txBody>
        </p:sp>
        <p:sp>
          <p:nvSpPr>
            <p:cNvPr id="411" name="Google Shape;411;p33"/>
            <p:cNvSpPr txBox="1"/>
            <p:nvPr/>
          </p:nvSpPr>
          <p:spPr>
            <a:xfrm>
              <a:off x="2306175" y="3170000"/>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STARTED</a:t>
              </a:r>
              <a:endParaRPr sz="500" b="1">
                <a:latin typeface="Open Sans"/>
                <a:ea typeface="Open Sans"/>
                <a:cs typeface="Open Sans"/>
                <a:sym typeface="Open Sans"/>
              </a:endParaRPr>
            </a:p>
          </p:txBody>
        </p:sp>
        <p:sp>
          <p:nvSpPr>
            <p:cNvPr id="412" name="Google Shape;412;p33"/>
            <p:cNvSpPr txBox="1"/>
            <p:nvPr/>
          </p:nvSpPr>
          <p:spPr>
            <a:xfrm>
              <a:off x="3994675" y="3247400"/>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STARTED</a:t>
              </a:r>
              <a:endParaRPr sz="500" b="1">
                <a:latin typeface="Open Sans"/>
                <a:ea typeface="Open Sans"/>
                <a:cs typeface="Open Sans"/>
                <a:sym typeface="Open Sans"/>
              </a:endParaRPr>
            </a:p>
          </p:txBody>
        </p:sp>
        <p:sp>
          <p:nvSpPr>
            <p:cNvPr id="413" name="Google Shape;413;p33"/>
            <p:cNvSpPr txBox="1"/>
            <p:nvPr/>
          </p:nvSpPr>
          <p:spPr>
            <a:xfrm>
              <a:off x="4650700" y="3165250"/>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STARTED</a:t>
              </a:r>
              <a:endParaRPr sz="500" b="1">
                <a:latin typeface="Open Sans"/>
                <a:ea typeface="Open Sans"/>
                <a:cs typeface="Open Sans"/>
                <a:sym typeface="Open Sans"/>
              </a:endParaRPr>
            </a:p>
          </p:txBody>
        </p:sp>
        <p:sp>
          <p:nvSpPr>
            <p:cNvPr id="414" name="Google Shape;414;p33"/>
            <p:cNvSpPr txBox="1"/>
            <p:nvPr/>
          </p:nvSpPr>
          <p:spPr>
            <a:xfrm>
              <a:off x="3335050" y="3165250"/>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ENDED</a:t>
              </a:r>
              <a:endParaRPr sz="500" b="1">
                <a:latin typeface="Open Sans"/>
                <a:ea typeface="Open Sans"/>
                <a:cs typeface="Open Sans"/>
                <a:sym typeface="Open Sans"/>
              </a:endParaRPr>
            </a:p>
          </p:txBody>
        </p:sp>
        <p:sp>
          <p:nvSpPr>
            <p:cNvPr id="415" name="Google Shape;415;p33"/>
            <p:cNvSpPr txBox="1"/>
            <p:nvPr/>
          </p:nvSpPr>
          <p:spPr>
            <a:xfrm>
              <a:off x="5177375" y="3070025"/>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ENDED</a:t>
              </a:r>
              <a:endParaRPr sz="500" b="1">
                <a:latin typeface="Open Sans"/>
                <a:ea typeface="Open Sans"/>
                <a:cs typeface="Open Sans"/>
                <a:sym typeface="Open Sans"/>
              </a:endParaRPr>
            </a:p>
          </p:txBody>
        </p:sp>
        <p:sp>
          <p:nvSpPr>
            <p:cNvPr id="416" name="Google Shape;416;p33"/>
            <p:cNvSpPr txBox="1"/>
            <p:nvPr/>
          </p:nvSpPr>
          <p:spPr>
            <a:xfrm>
              <a:off x="5696075" y="3247400"/>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ENDED</a:t>
              </a:r>
              <a:endParaRPr sz="500" b="1">
                <a:latin typeface="Open Sans"/>
                <a:ea typeface="Open Sans"/>
                <a:cs typeface="Open Sans"/>
                <a:sym typeface="Open Sans"/>
              </a:endParaRPr>
            </a:p>
          </p:txBody>
        </p:sp>
        <p:sp>
          <p:nvSpPr>
            <p:cNvPr id="417" name="Google Shape;417;p33"/>
            <p:cNvSpPr txBox="1"/>
            <p:nvPr/>
          </p:nvSpPr>
          <p:spPr>
            <a:xfrm>
              <a:off x="1868225" y="2153850"/>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IN_MONTH</a:t>
              </a:r>
              <a:endParaRPr sz="500" b="1">
                <a:latin typeface="Open Sans"/>
                <a:ea typeface="Open Sans"/>
                <a:cs typeface="Open Sans"/>
                <a:sym typeface="Open Sans"/>
              </a:endParaRPr>
            </a:p>
          </p:txBody>
        </p:sp>
        <p:sp>
          <p:nvSpPr>
            <p:cNvPr id="418" name="Google Shape;418;p33"/>
            <p:cNvSpPr txBox="1"/>
            <p:nvPr/>
          </p:nvSpPr>
          <p:spPr>
            <a:xfrm>
              <a:off x="2905275" y="212287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IN_MONTH</a:t>
              </a:r>
              <a:endParaRPr sz="500" b="1">
                <a:latin typeface="Open Sans"/>
                <a:ea typeface="Open Sans"/>
                <a:cs typeface="Open Sans"/>
                <a:sym typeface="Open Sans"/>
              </a:endParaRPr>
            </a:p>
          </p:txBody>
        </p:sp>
        <p:sp>
          <p:nvSpPr>
            <p:cNvPr id="419" name="Google Shape;419;p33"/>
            <p:cNvSpPr txBox="1"/>
            <p:nvPr/>
          </p:nvSpPr>
          <p:spPr>
            <a:xfrm>
              <a:off x="4223275" y="212287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IN_MONTH</a:t>
              </a:r>
              <a:endParaRPr sz="500" b="1">
                <a:latin typeface="Open Sans"/>
                <a:ea typeface="Open Sans"/>
                <a:cs typeface="Open Sans"/>
                <a:sym typeface="Open Sans"/>
              </a:endParaRPr>
            </a:p>
          </p:txBody>
        </p:sp>
        <p:sp>
          <p:nvSpPr>
            <p:cNvPr id="420" name="Google Shape;420;p33"/>
            <p:cNvSpPr txBox="1"/>
            <p:nvPr/>
          </p:nvSpPr>
          <p:spPr>
            <a:xfrm>
              <a:off x="5304350" y="212287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IN_MONTH</a:t>
              </a:r>
              <a:endParaRPr sz="500" b="1">
                <a:latin typeface="Open Sans"/>
                <a:ea typeface="Open Sans"/>
                <a:cs typeface="Open Sans"/>
                <a:sym typeface="Open Sans"/>
              </a:endParaRPr>
            </a:p>
          </p:txBody>
        </p:sp>
        <p:sp>
          <p:nvSpPr>
            <p:cNvPr id="421" name="Google Shape;421;p33"/>
            <p:cNvSpPr txBox="1"/>
            <p:nvPr/>
          </p:nvSpPr>
          <p:spPr>
            <a:xfrm>
              <a:off x="6578325" y="212287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IN_MONTH</a:t>
              </a:r>
              <a:endParaRPr sz="500" b="1">
                <a:latin typeface="Open Sans"/>
                <a:ea typeface="Open Sans"/>
                <a:cs typeface="Open Sans"/>
                <a:sym typeface="Open Sans"/>
              </a:endParaRPr>
            </a:p>
          </p:txBody>
        </p:sp>
        <p:sp>
          <p:nvSpPr>
            <p:cNvPr id="422" name="Google Shape;422;p33"/>
            <p:cNvSpPr txBox="1"/>
            <p:nvPr/>
          </p:nvSpPr>
          <p:spPr>
            <a:xfrm>
              <a:off x="3101700" y="122087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IN_YEAR</a:t>
              </a:r>
              <a:endParaRPr sz="500" b="1">
                <a:latin typeface="Open Sans"/>
                <a:ea typeface="Open Sans"/>
                <a:cs typeface="Open Sans"/>
                <a:sym typeface="Open Sans"/>
              </a:endParaRPr>
            </a:p>
          </p:txBody>
        </p:sp>
        <p:sp>
          <p:nvSpPr>
            <p:cNvPr id="423" name="Google Shape;423;p33"/>
            <p:cNvSpPr txBox="1"/>
            <p:nvPr/>
          </p:nvSpPr>
          <p:spPr>
            <a:xfrm>
              <a:off x="3722675" y="1307213"/>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IN_YEAR</a:t>
              </a:r>
              <a:endParaRPr sz="500" b="1">
                <a:latin typeface="Open Sans"/>
                <a:ea typeface="Open Sans"/>
                <a:cs typeface="Open Sans"/>
                <a:sym typeface="Open Sans"/>
              </a:endParaRPr>
            </a:p>
          </p:txBody>
        </p:sp>
        <p:sp>
          <p:nvSpPr>
            <p:cNvPr id="424" name="Google Shape;424;p33"/>
            <p:cNvSpPr txBox="1"/>
            <p:nvPr/>
          </p:nvSpPr>
          <p:spPr>
            <a:xfrm>
              <a:off x="4172775" y="122087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IN_YEAR</a:t>
              </a:r>
              <a:endParaRPr sz="500" b="1">
                <a:latin typeface="Open Sans"/>
                <a:ea typeface="Open Sans"/>
                <a:cs typeface="Open Sans"/>
                <a:sym typeface="Open Sans"/>
              </a:endParaRPr>
            </a:p>
          </p:txBody>
        </p:sp>
        <p:sp>
          <p:nvSpPr>
            <p:cNvPr id="425" name="Google Shape;425;p33"/>
            <p:cNvSpPr txBox="1"/>
            <p:nvPr/>
          </p:nvSpPr>
          <p:spPr>
            <a:xfrm>
              <a:off x="4771875" y="1307213"/>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IN_YEAR</a:t>
              </a:r>
              <a:endParaRPr sz="500" b="1">
                <a:latin typeface="Open Sans"/>
                <a:ea typeface="Open Sans"/>
                <a:cs typeface="Open Sans"/>
                <a:sym typeface="Open Sans"/>
              </a:endParaRPr>
            </a:p>
          </p:txBody>
        </p:sp>
        <p:sp>
          <p:nvSpPr>
            <p:cNvPr id="426" name="Google Shape;426;p33"/>
            <p:cNvSpPr txBox="1"/>
            <p:nvPr/>
          </p:nvSpPr>
          <p:spPr>
            <a:xfrm>
              <a:off x="5243850" y="122087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IN_YEAR</a:t>
              </a:r>
              <a:endParaRPr sz="500" b="1">
                <a:latin typeface="Open Sans"/>
                <a:ea typeface="Open Sans"/>
                <a:cs typeface="Open Sans"/>
                <a:sym typeface="Open Sans"/>
              </a:endParaRPr>
            </a:p>
          </p:txBody>
        </p:sp>
      </p:grpSp>
    </p:spTree>
    <p:extLst>
      <p:ext uri="{BB962C8B-B14F-4D97-AF65-F5344CB8AC3E}">
        <p14:creationId xmlns:p14="http://schemas.microsoft.com/office/powerpoint/2010/main" val="5870926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4"/>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93</a:t>
            </a:fld>
            <a:endParaRPr/>
          </a:p>
        </p:txBody>
      </p:sp>
      <p:sp>
        <p:nvSpPr>
          <p:cNvPr id="433" name="Google Shape;433;p34"/>
          <p:cNvSpPr txBox="1">
            <a:spLocks noGrp="1"/>
          </p:cNvSpPr>
          <p:nvPr>
            <p:ph type="title"/>
          </p:nvPr>
        </p:nvSpPr>
        <p:spPr>
          <a:xfrm>
            <a:off x="531525" y="1549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Intermediate nodes</a:t>
            </a:r>
            <a:endParaRPr>
              <a:solidFill>
                <a:srgbClr val="666666"/>
              </a:solidFill>
            </a:endParaRPr>
          </a:p>
        </p:txBody>
      </p:sp>
      <p:grpSp>
        <p:nvGrpSpPr>
          <p:cNvPr id="434" name="Google Shape;434;p34"/>
          <p:cNvGrpSpPr/>
          <p:nvPr/>
        </p:nvGrpSpPr>
        <p:grpSpPr>
          <a:xfrm>
            <a:off x="1054743" y="633850"/>
            <a:ext cx="6633757" cy="4396150"/>
            <a:chOff x="1054743" y="633850"/>
            <a:chExt cx="6633757" cy="4396150"/>
          </a:xfrm>
        </p:grpSpPr>
        <p:pic>
          <p:nvPicPr>
            <p:cNvPr id="435" name="Google Shape;435;p34"/>
            <p:cNvPicPr preferRelativeResize="0"/>
            <p:nvPr/>
          </p:nvPicPr>
          <p:blipFill>
            <a:blip r:embed="rId3">
              <a:alphaModFix/>
            </a:blip>
            <a:stretch>
              <a:fillRect/>
            </a:stretch>
          </p:blipFill>
          <p:spPr>
            <a:xfrm>
              <a:off x="1054743" y="633850"/>
              <a:ext cx="6445776" cy="4322025"/>
            </a:xfrm>
            <a:prstGeom prst="rect">
              <a:avLst/>
            </a:prstGeom>
            <a:noFill/>
            <a:ln>
              <a:noFill/>
            </a:ln>
          </p:spPr>
        </p:pic>
        <p:sp>
          <p:nvSpPr>
            <p:cNvPr id="436" name="Google Shape;436;p34"/>
            <p:cNvSpPr/>
            <p:nvPr/>
          </p:nvSpPr>
          <p:spPr>
            <a:xfrm>
              <a:off x="7136800" y="4420400"/>
              <a:ext cx="551700" cy="609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txBox="1"/>
            <p:nvPr/>
          </p:nvSpPr>
          <p:spPr>
            <a:xfrm>
              <a:off x="1875000" y="3984400"/>
              <a:ext cx="6966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600">
                  <a:latin typeface="Open Sans"/>
                  <a:ea typeface="Open Sans"/>
                  <a:cs typeface="Open Sans"/>
                  <a:sym typeface="Open Sans"/>
                </a:rPr>
                <a:t>AT_COMPANY</a:t>
              </a:r>
              <a:endParaRPr sz="600">
                <a:latin typeface="Open Sans"/>
                <a:ea typeface="Open Sans"/>
                <a:cs typeface="Open Sans"/>
                <a:sym typeface="Open Sans"/>
              </a:endParaRPr>
            </a:p>
          </p:txBody>
        </p:sp>
        <p:sp>
          <p:nvSpPr>
            <p:cNvPr id="438" name="Google Shape;438;p34"/>
            <p:cNvSpPr txBox="1"/>
            <p:nvPr/>
          </p:nvSpPr>
          <p:spPr>
            <a:xfrm>
              <a:off x="3899813" y="4197200"/>
              <a:ext cx="6966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AT_COMPANY</a:t>
              </a:r>
              <a:endParaRPr sz="500" b="1">
                <a:latin typeface="Open Sans"/>
                <a:ea typeface="Open Sans"/>
                <a:cs typeface="Open Sans"/>
                <a:sym typeface="Open Sans"/>
              </a:endParaRPr>
            </a:p>
          </p:txBody>
        </p:sp>
        <p:sp>
          <p:nvSpPr>
            <p:cNvPr id="439" name="Google Shape;439;p34"/>
            <p:cNvSpPr txBox="1"/>
            <p:nvPr/>
          </p:nvSpPr>
          <p:spPr>
            <a:xfrm>
              <a:off x="4786375" y="4139200"/>
              <a:ext cx="6966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AT_COMPANY</a:t>
              </a:r>
              <a:endParaRPr sz="500" b="1">
                <a:latin typeface="Open Sans"/>
                <a:ea typeface="Open Sans"/>
                <a:cs typeface="Open Sans"/>
                <a:sym typeface="Open Sans"/>
              </a:endParaRPr>
            </a:p>
          </p:txBody>
        </p:sp>
        <p:sp>
          <p:nvSpPr>
            <p:cNvPr id="440" name="Google Shape;440;p34"/>
            <p:cNvSpPr txBox="1"/>
            <p:nvPr/>
          </p:nvSpPr>
          <p:spPr>
            <a:xfrm>
              <a:off x="2626650" y="4197188"/>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IN_ROLE</a:t>
              </a:r>
              <a:endParaRPr sz="500" b="1">
                <a:latin typeface="Open Sans"/>
                <a:ea typeface="Open Sans"/>
                <a:cs typeface="Open Sans"/>
                <a:sym typeface="Open Sans"/>
              </a:endParaRPr>
            </a:p>
          </p:txBody>
        </p:sp>
        <p:sp>
          <p:nvSpPr>
            <p:cNvPr id="441" name="Google Shape;441;p34"/>
            <p:cNvSpPr txBox="1"/>
            <p:nvPr/>
          </p:nvSpPr>
          <p:spPr>
            <a:xfrm>
              <a:off x="3464850" y="3984388"/>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IN_ROLE</a:t>
              </a:r>
              <a:endParaRPr sz="500" b="1">
                <a:latin typeface="Open Sans"/>
                <a:ea typeface="Open Sans"/>
                <a:cs typeface="Open Sans"/>
                <a:sym typeface="Open Sans"/>
              </a:endParaRPr>
            </a:p>
          </p:txBody>
        </p:sp>
        <p:sp>
          <p:nvSpPr>
            <p:cNvPr id="442" name="Google Shape;442;p34"/>
            <p:cNvSpPr txBox="1"/>
            <p:nvPr/>
          </p:nvSpPr>
          <p:spPr>
            <a:xfrm>
              <a:off x="5846100" y="4139188"/>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IN_ROLE</a:t>
              </a:r>
              <a:endParaRPr sz="500" b="1">
                <a:latin typeface="Open Sans"/>
                <a:ea typeface="Open Sans"/>
                <a:cs typeface="Open Sans"/>
                <a:sym typeface="Open Sans"/>
              </a:endParaRPr>
            </a:p>
          </p:txBody>
        </p:sp>
        <p:sp>
          <p:nvSpPr>
            <p:cNvPr id="443" name="Google Shape;443;p34"/>
            <p:cNvSpPr txBox="1"/>
            <p:nvPr/>
          </p:nvSpPr>
          <p:spPr>
            <a:xfrm>
              <a:off x="1875000" y="4029650"/>
              <a:ext cx="6966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AT_COMPANY</a:t>
              </a:r>
              <a:endParaRPr sz="500" b="1">
                <a:latin typeface="Open Sans"/>
                <a:ea typeface="Open Sans"/>
                <a:cs typeface="Open Sans"/>
                <a:sym typeface="Open Sans"/>
              </a:endParaRPr>
            </a:p>
          </p:txBody>
        </p:sp>
        <p:sp>
          <p:nvSpPr>
            <p:cNvPr id="444" name="Google Shape;444;p34"/>
            <p:cNvSpPr txBox="1"/>
            <p:nvPr/>
          </p:nvSpPr>
          <p:spPr>
            <a:xfrm>
              <a:off x="3119850" y="3089075"/>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ENDED</a:t>
              </a:r>
              <a:endParaRPr sz="500" b="1">
                <a:latin typeface="Open Sans"/>
                <a:ea typeface="Open Sans"/>
                <a:cs typeface="Open Sans"/>
                <a:sym typeface="Open Sans"/>
              </a:endParaRPr>
            </a:p>
          </p:txBody>
        </p:sp>
        <p:sp>
          <p:nvSpPr>
            <p:cNvPr id="445" name="Google Shape;445;p34"/>
            <p:cNvSpPr txBox="1"/>
            <p:nvPr/>
          </p:nvSpPr>
          <p:spPr>
            <a:xfrm>
              <a:off x="4888075" y="3134300"/>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ENDED</a:t>
              </a:r>
              <a:endParaRPr sz="500" b="1">
                <a:latin typeface="Open Sans"/>
                <a:ea typeface="Open Sans"/>
                <a:cs typeface="Open Sans"/>
                <a:sym typeface="Open Sans"/>
              </a:endParaRPr>
            </a:p>
          </p:txBody>
        </p:sp>
        <p:sp>
          <p:nvSpPr>
            <p:cNvPr id="446" name="Google Shape;446;p34"/>
            <p:cNvSpPr txBox="1"/>
            <p:nvPr/>
          </p:nvSpPr>
          <p:spPr>
            <a:xfrm>
              <a:off x="5381275" y="3243825"/>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ENDED</a:t>
              </a:r>
              <a:endParaRPr sz="500" b="1">
                <a:latin typeface="Open Sans"/>
                <a:ea typeface="Open Sans"/>
                <a:cs typeface="Open Sans"/>
                <a:sym typeface="Open Sans"/>
              </a:endParaRPr>
            </a:p>
          </p:txBody>
        </p:sp>
        <p:sp>
          <p:nvSpPr>
            <p:cNvPr id="447" name="Google Shape;447;p34"/>
            <p:cNvSpPr txBox="1"/>
            <p:nvPr/>
          </p:nvSpPr>
          <p:spPr>
            <a:xfrm>
              <a:off x="2027550" y="308907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STARTED</a:t>
              </a:r>
              <a:endParaRPr sz="500" b="1">
                <a:latin typeface="Open Sans"/>
                <a:ea typeface="Open Sans"/>
                <a:cs typeface="Open Sans"/>
                <a:sym typeface="Open Sans"/>
              </a:endParaRPr>
            </a:p>
          </p:txBody>
        </p:sp>
        <p:sp>
          <p:nvSpPr>
            <p:cNvPr id="448" name="Google Shape;448;p34"/>
            <p:cNvSpPr txBox="1"/>
            <p:nvPr/>
          </p:nvSpPr>
          <p:spPr>
            <a:xfrm>
              <a:off x="3798025" y="324382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STARTED</a:t>
              </a:r>
              <a:endParaRPr sz="500" b="1">
                <a:latin typeface="Open Sans"/>
                <a:ea typeface="Open Sans"/>
                <a:cs typeface="Open Sans"/>
                <a:sym typeface="Open Sans"/>
              </a:endParaRPr>
            </a:p>
          </p:txBody>
        </p:sp>
        <p:sp>
          <p:nvSpPr>
            <p:cNvPr id="449" name="Google Shape;449;p34"/>
            <p:cNvSpPr txBox="1"/>
            <p:nvPr/>
          </p:nvSpPr>
          <p:spPr>
            <a:xfrm>
              <a:off x="4288975" y="308907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STARTED</a:t>
              </a:r>
              <a:endParaRPr sz="500" b="1">
                <a:latin typeface="Open Sans"/>
                <a:ea typeface="Open Sans"/>
                <a:cs typeface="Open Sans"/>
                <a:sym typeface="Open Sans"/>
              </a:endParaRPr>
            </a:p>
          </p:txBody>
        </p:sp>
        <p:sp>
          <p:nvSpPr>
            <p:cNvPr id="450" name="Google Shape;450;p34"/>
            <p:cNvSpPr txBox="1"/>
            <p:nvPr/>
          </p:nvSpPr>
          <p:spPr>
            <a:xfrm>
              <a:off x="1546750" y="2100250"/>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IN_MONTH</a:t>
              </a:r>
              <a:endParaRPr sz="500" b="1">
                <a:latin typeface="Open Sans"/>
                <a:ea typeface="Open Sans"/>
                <a:cs typeface="Open Sans"/>
                <a:sym typeface="Open Sans"/>
              </a:endParaRPr>
            </a:p>
          </p:txBody>
        </p:sp>
        <p:sp>
          <p:nvSpPr>
            <p:cNvPr id="451" name="Google Shape;451;p34"/>
            <p:cNvSpPr txBox="1"/>
            <p:nvPr/>
          </p:nvSpPr>
          <p:spPr>
            <a:xfrm>
              <a:off x="2781425" y="2100250"/>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IN_MONTH</a:t>
              </a:r>
              <a:endParaRPr sz="500" b="1">
                <a:latin typeface="Open Sans"/>
                <a:ea typeface="Open Sans"/>
                <a:cs typeface="Open Sans"/>
                <a:sym typeface="Open Sans"/>
              </a:endParaRPr>
            </a:p>
          </p:txBody>
        </p:sp>
        <p:sp>
          <p:nvSpPr>
            <p:cNvPr id="452" name="Google Shape;452;p34"/>
            <p:cNvSpPr txBox="1"/>
            <p:nvPr/>
          </p:nvSpPr>
          <p:spPr>
            <a:xfrm>
              <a:off x="3899825" y="2100250"/>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IN_MONTH</a:t>
              </a:r>
              <a:endParaRPr sz="500" b="1">
                <a:latin typeface="Open Sans"/>
                <a:ea typeface="Open Sans"/>
                <a:cs typeface="Open Sans"/>
                <a:sym typeface="Open Sans"/>
              </a:endParaRPr>
            </a:p>
          </p:txBody>
        </p:sp>
        <p:sp>
          <p:nvSpPr>
            <p:cNvPr id="453" name="Google Shape;453;p34"/>
            <p:cNvSpPr txBox="1"/>
            <p:nvPr/>
          </p:nvSpPr>
          <p:spPr>
            <a:xfrm>
              <a:off x="5154325" y="2100250"/>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IN_MONTH</a:t>
              </a:r>
              <a:endParaRPr sz="500" b="1">
                <a:latin typeface="Open Sans"/>
                <a:ea typeface="Open Sans"/>
                <a:cs typeface="Open Sans"/>
                <a:sym typeface="Open Sans"/>
              </a:endParaRPr>
            </a:p>
          </p:txBody>
        </p:sp>
        <p:sp>
          <p:nvSpPr>
            <p:cNvPr id="454" name="Google Shape;454;p34"/>
            <p:cNvSpPr txBox="1"/>
            <p:nvPr/>
          </p:nvSpPr>
          <p:spPr>
            <a:xfrm>
              <a:off x="6252900" y="2045500"/>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IN_MONTH</a:t>
              </a:r>
              <a:endParaRPr sz="500" b="1">
                <a:latin typeface="Open Sans"/>
                <a:ea typeface="Open Sans"/>
                <a:cs typeface="Open Sans"/>
                <a:sym typeface="Open Sans"/>
              </a:endParaRPr>
            </a:p>
          </p:txBody>
        </p:sp>
        <p:sp>
          <p:nvSpPr>
            <p:cNvPr id="455" name="Google Shape;455;p34"/>
            <p:cNvSpPr txBox="1"/>
            <p:nvPr/>
          </p:nvSpPr>
          <p:spPr>
            <a:xfrm>
              <a:off x="2781425" y="117802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IN_YEAR</a:t>
              </a:r>
              <a:endParaRPr sz="500" b="1">
                <a:latin typeface="Open Sans"/>
                <a:ea typeface="Open Sans"/>
                <a:cs typeface="Open Sans"/>
                <a:sym typeface="Open Sans"/>
              </a:endParaRPr>
            </a:p>
          </p:txBody>
        </p:sp>
        <p:sp>
          <p:nvSpPr>
            <p:cNvPr id="456" name="Google Shape;456;p34"/>
            <p:cNvSpPr txBox="1"/>
            <p:nvPr/>
          </p:nvSpPr>
          <p:spPr>
            <a:xfrm>
              <a:off x="3459300" y="1223275"/>
              <a:ext cx="5517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IN_YEAR</a:t>
              </a:r>
              <a:endParaRPr sz="500" b="1">
                <a:latin typeface="Open Sans"/>
                <a:ea typeface="Open Sans"/>
                <a:cs typeface="Open Sans"/>
                <a:sym typeface="Open Sans"/>
              </a:endParaRPr>
            </a:p>
          </p:txBody>
        </p:sp>
        <p:sp>
          <p:nvSpPr>
            <p:cNvPr id="457" name="Google Shape;457;p34"/>
            <p:cNvSpPr txBox="1"/>
            <p:nvPr/>
          </p:nvSpPr>
          <p:spPr>
            <a:xfrm>
              <a:off x="4011000" y="123637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IN_YEAR</a:t>
              </a:r>
              <a:endParaRPr sz="500" b="1">
                <a:latin typeface="Open Sans"/>
                <a:ea typeface="Open Sans"/>
                <a:cs typeface="Open Sans"/>
                <a:sym typeface="Open Sans"/>
              </a:endParaRPr>
            </a:p>
          </p:txBody>
        </p:sp>
        <p:sp>
          <p:nvSpPr>
            <p:cNvPr id="458" name="Google Shape;458;p34"/>
            <p:cNvSpPr txBox="1"/>
            <p:nvPr/>
          </p:nvSpPr>
          <p:spPr>
            <a:xfrm>
              <a:off x="4498925" y="1313750"/>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IN_YEAR</a:t>
              </a:r>
              <a:endParaRPr sz="500" b="1">
                <a:latin typeface="Open Sans"/>
                <a:ea typeface="Open Sans"/>
                <a:cs typeface="Open Sans"/>
                <a:sym typeface="Open Sans"/>
              </a:endParaRPr>
            </a:p>
          </p:txBody>
        </p:sp>
        <p:sp>
          <p:nvSpPr>
            <p:cNvPr id="459" name="Google Shape;459;p34"/>
            <p:cNvSpPr txBox="1"/>
            <p:nvPr/>
          </p:nvSpPr>
          <p:spPr>
            <a:xfrm>
              <a:off x="4975750" y="117802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IN_YEAR</a:t>
              </a:r>
              <a:endParaRPr sz="500" b="1">
                <a:latin typeface="Open Sans"/>
                <a:ea typeface="Open Sans"/>
                <a:cs typeface="Open Sans"/>
                <a:sym typeface="Open Sans"/>
              </a:endParaRPr>
            </a:p>
          </p:txBody>
        </p:sp>
      </p:grpSp>
    </p:spTree>
    <p:extLst>
      <p:ext uri="{BB962C8B-B14F-4D97-AF65-F5344CB8AC3E}">
        <p14:creationId xmlns:p14="http://schemas.microsoft.com/office/powerpoint/2010/main" val="12286177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5"/>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94</a:t>
            </a:fld>
            <a:endParaRPr/>
          </a:p>
        </p:txBody>
      </p:sp>
      <p:sp>
        <p:nvSpPr>
          <p:cNvPr id="466" name="Google Shape;466;p35"/>
          <p:cNvSpPr txBox="1">
            <a:spLocks noGrp="1"/>
          </p:cNvSpPr>
          <p:nvPr>
            <p:ph type="title"/>
          </p:nvPr>
        </p:nvSpPr>
        <p:spPr>
          <a:xfrm>
            <a:off x="531525" y="1549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Linked list</a:t>
            </a:r>
            <a:endParaRPr>
              <a:solidFill>
                <a:srgbClr val="666666"/>
              </a:solidFill>
            </a:endParaRPr>
          </a:p>
        </p:txBody>
      </p:sp>
      <p:grpSp>
        <p:nvGrpSpPr>
          <p:cNvPr id="467" name="Google Shape;467;p35"/>
          <p:cNvGrpSpPr/>
          <p:nvPr/>
        </p:nvGrpSpPr>
        <p:grpSpPr>
          <a:xfrm>
            <a:off x="1229381" y="714750"/>
            <a:ext cx="6611719" cy="4315251"/>
            <a:chOff x="1229381" y="714750"/>
            <a:chExt cx="6611719" cy="4315251"/>
          </a:xfrm>
        </p:grpSpPr>
        <p:pic>
          <p:nvPicPr>
            <p:cNvPr id="468" name="Google Shape;468;p35"/>
            <p:cNvPicPr preferRelativeResize="0"/>
            <p:nvPr/>
          </p:nvPicPr>
          <p:blipFill>
            <a:blip r:embed="rId3">
              <a:alphaModFix/>
            </a:blip>
            <a:stretch>
              <a:fillRect/>
            </a:stretch>
          </p:blipFill>
          <p:spPr>
            <a:xfrm>
              <a:off x="1229381" y="714750"/>
              <a:ext cx="6435648" cy="4315251"/>
            </a:xfrm>
            <a:prstGeom prst="rect">
              <a:avLst/>
            </a:prstGeom>
            <a:noFill/>
            <a:ln>
              <a:noFill/>
            </a:ln>
          </p:spPr>
        </p:pic>
        <p:sp>
          <p:nvSpPr>
            <p:cNvPr id="469" name="Google Shape;469;p35"/>
            <p:cNvSpPr/>
            <p:nvPr/>
          </p:nvSpPr>
          <p:spPr>
            <a:xfrm>
              <a:off x="7289400" y="4420400"/>
              <a:ext cx="551700" cy="609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5"/>
            <p:cNvSpPr txBox="1"/>
            <p:nvPr/>
          </p:nvSpPr>
          <p:spPr>
            <a:xfrm>
              <a:off x="2956175" y="4197188"/>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IN_ROLE</a:t>
              </a:r>
              <a:endParaRPr sz="500" b="1">
                <a:latin typeface="Open Sans"/>
                <a:ea typeface="Open Sans"/>
                <a:cs typeface="Open Sans"/>
                <a:sym typeface="Open Sans"/>
              </a:endParaRPr>
            </a:p>
          </p:txBody>
        </p:sp>
        <p:sp>
          <p:nvSpPr>
            <p:cNvPr id="471" name="Google Shape;471;p35"/>
            <p:cNvSpPr txBox="1"/>
            <p:nvPr/>
          </p:nvSpPr>
          <p:spPr>
            <a:xfrm>
              <a:off x="3644375" y="4046163"/>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IN_ROLE</a:t>
              </a:r>
              <a:endParaRPr sz="500" b="1">
                <a:latin typeface="Open Sans"/>
                <a:ea typeface="Open Sans"/>
                <a:cs typeface="Open Sans"/>
                <a:sym typeface="Open Sans"/>
              </a:endParaRPr>
            </a:p>
          </p:txBody>
        </p:sp>
        <p:sp>
          <p:nvSpPr>
            <p:cNvPr id="472" name="Google Shape;472;p35"/>
            <p:cNvSpPr txBox="1"/>
            <p:nvPr/>
          </p:nvSpPr>
          <p:spPr>
            <a:xfrm>
              <a:off x="6025088" y="4197188"/>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IN_ROLE</a:t>
              </a:r>
              <a:endParaRPr sz="500" b="1">
                <a:latin typeface="Open Sans"/>
                <a:ea typeface="Open Sans"/>
                <a:cs typeface="Open Sans"/>
                <a:sym typeface="Open Sans"/>
              </a:endParaRPr>
            </a:p>
          </p:txBody>
        </p:sp>
        <p:sp>
          <p:nvSpPr>
            <p:cNvPr id="473" name="Google Shape;473;p35"/>
            <p:cNvSpPr txBox="1"/>
            <p:nvPr/>
          </p:nvSpPr>
          <p:spPr>
            <a:xfrm>
              <a:off x="2064575" y="4046175"/>
              <a:ext cx="6966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AT_COMPANY</a:t>
              </a:r>
              <a:endParaRPr sz="500" b="1">
                <a:latin typeface="Open Sans"/>
                <a:ea typeface="Open Sans"/>
                <a:cs typeface="Open Sans"/>
                <a:sym typeface="Open Sans"/>
              </a:endParaRPr>
            </a:p>
          </p:txBody>
        </p:sp>
        <p:sp>
          <p:nvSpPr>
            <p:cNvPr id="474" name="Google Shape;474;p35"/>
            <p:cNvSpPr txBox="1"/>
            <p:nvPr/>
          </p:nvSpPr>
          <p:spPr>
            <a:xfrm>
              <a:off x="4158800" y="4269375"/>
              <a:ext cx="6966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AT_COMPANY</a:t>
              </a:r>
              <a:endParaRPr sz="500" b="1">
                <a:latin typeface="Open Sans"/>
                <a:ea typeface="Open Sans"/>
                <a:cs typeface="Open Sans"/>
                <a:sym typeface="Open Sans"/>
              </a:endParaRPr>
            </a:p>
          </p:txBody>
        </p:sp>
        <p:sp>
          <p:nvSpPr>
            <p:cNvPr id="475" name="Google Shape;475;p35"/>
            <p:cNvSpPr txBox="1"/>
            <p:nvPr/>
          </p:nvSpPr>
          <p:spPr>
            <a:xfrm>
              <a:off x="5032763" y="4197200"/>
              <a:ext cx="6966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AT_COMPANY</a:t>
              </a:r>
              <a:endParaRPr sz="500" b="1">
                <a:latin typeface="Open Sans"/>
                <a:ea typeface="Open Sans"/>
                <a:cs typeface="Open Sans"/>
                <a:sym typeface="Open Sans"/>
              </a:endParaRPr>
            </a:p>
          </p:txBody>
        </p:sp>
        <p:sp>
          <p:nvSpPr>
            <p:cNvPr id="476" name="Google Shape;476;p35"/>
            <p:cNvSpPr txBox="1"/>
            <p:nvPr/>
          </p:nvSpPr>
          <p:spPr>
            <a:xfrm>
              <a:off x="3181613" y="3174775"/>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ENDED</a:t>
              </a:r>
              <a:endParaRPr sz="500" b="1">
                <a:latin typeface="Open Sans"/>
                <a:ea typeface="Open Sans"/>
                <a:cs typeface="Open Sans"/>
                <a:sym typeface="Open Sans"/>
              </a:endParaRPr>
            </a:p>
          </p:txBody>
        </p:sp>
        <p:sp>
          <p:nvSpPr>
            <p:cNvPr id="477" name="Google Shape;477;p35"/>
            <p:cNvSpPr txBox="1"/>
            <p:nvPr/>
          </p:nvSpPr>
          <p:spPr>
            <a:xfrm>
              <a:off x="5134463" y="3189188"/>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ENDED</a:t>
              </a:r>
              <a:endParaRPr sz="500" b="1">
                <a:latin typeface="Open Sans"/>
                <a:ea typeface="Open Sans"/>
                <a:cs typeface="Open Sans"/>
                <a:sym typeface="Open Sans"/>
              </a:endParaRPr>
            </a:p>
          </p:txBody>
        </p:sp>
        <p:sp>
          <p:nvSpPr>
            <p:cNvPr id="478" name="Google Shape;478;p35"/>
            <p:cNvSpPr txBox="1"/>
            <p:nvPr/>
          </p:nvSpPr>
          <p:spPr>
            <a:xfrm>
              <a:off x="5531888" y="3265275"/>
              <a:ext cx="4932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ENDED</a:t>
              </a:r>
              <a:endParaRPr sz="500" b="1">
                <a:latin typeface="Open Sans"/>
                <a:ea typeface="Open Sans"/>
                <a:cs typeface="Open Sans"/>
                <a:sym typeface="Open Sans"/>
              </a:endParaRPr>
            </a:p>
          </p:txBody>
        </p:sp>
        <p:sp>
          <p:nvSpPr>
            <p:cNvPr id="479" name="Google Shape;479;p35"/>
            <p:cNvSpPr txBox="1"/>
            <p:nvPr/>
          </p:nvSpPr>
          <p:spPr>
            <a:xfrm>
              <a:off x="2165313" y="311642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STARTED</a:t>
              </a:r>
              <a:endParaRPr sz="500" b="1">
                <a:latin typeface="Open Sans"/>
                <a:ea typeface="Open Sans"/>
                <a:cs typeface="Open Sans"/>
                <a:sym typeface="Open Sans"/>
              </a:endParaRPr>
            </a:p>
          </p:txBody>
        </p:sp>
        <p:sp>
          <p:nvSpPr>
            <p:cNvPr id="480" name="Google Shape;480;p35"/>
            <p:cNvSpPr txBox="1"/>
            <p:nvPr/>
          </p:nvSpPr>
          <p:spPr>
            <a:xfrm>
              <a:off x="4048525" y="326527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STARTED</a:t>
              </a:r>
              <a:endParaRPr sz="500" b="1">
                <a:latin typeface="Open Sans"/>
                <a:ea typeface="Open Sans"/>
                <a:cs typeface="Open Sans"/>
                <a:sym typeface="Open Sans"/>
              </a:endParaRPr>
            </a:p>
          </p:txBody>
        </p:sp>
        <p:sp>
          <p:nvSpPr>
            <p:cNvPr id="481" name="Google Shape;481;p35"/>
            <p:cNvSpPr txBox="1"/>
            <p:nvPr/>
          </p:nvSpPr>
          <p:spPr>
            <a:xfrm>
              <a:off x="4485988" y="317477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STARTED</a:t>
              </a:r>
              <a:endParaRPr sz="500" b="1">
                <a:latin typeface="Open Sans"/>
                <a:ea typeface="Open Sans"/>
                <a:cs typeface="Open Sans"/>
                <a:sym typeface="Open Sans"/>
              </a:endParaRPr>
            </a:p>
          </p:txBody>
        </p:sp>
        <p:sp>
          <p:nvSpPr>
            <p:cNvPr id="482" name="Google Shape;482;p35"/>
            <p:cNvSpPr txBox="1"/>
            <p:nvPr/>
          </p:nvSpPr>
          <p:spPr>
            <a:xfrm>
              <a:off x="1676263" y="218667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IN_MONTH</a:t>
              </a:r>
              <a:endParaRPr sz="500" b="1">
                <a:latin typeface="Open Sans"/>
                <a:ea typeface="Open Sans"/>
                <a:cs typeface="Open Sans"/>
                <a:sym typeface="Open Sans"/>
              </a:endParaRPr>
            </a:p>
          </p:txBody>
        </p:sp>
        <p:sp>
          <p:nvSpPr>
            <p:cNvPr id="483" name="Google Shape;483;p35"/>
            <p:cNvSpPr txBox="1"/>
            <p:nvPr/>
          </p:nvSpPr>
          <p:spPr>
            <a:xfrm>
              <a:off x="2850763" y="2152350"/>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IN_MONTH</a:t>
              </a:r>
              <a:endParaRPr sz="500" b="1">
                <a:latin typeface="Open Sans"/>
                <a:ea typeface="Open Sans"/>
                <a:cs typeface="Open Sans"/>
                <a:sym typeface="Open Sans"/>
              </a:endParaRPr>
            </a:p>
          </p:txBody>
        </p:sp>
        <p:sp>
          <p:nvSpPr>
            <p:cNvPr id="484" name="Google Shape;484;p35"/>
            <p:cNvSpPr txBox="1"/>
            <p:nvPr/>
          </p:nvSpPr>
          <p:spPr>
            <a:xfrm>
              <a:off x="4124713" y="2152350"/>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IN_MONTH</a:t>
              </a:r>
              <a:endParaRPr sz="500" b="1">
                <a:latin typeface="Open Sans"/>
                <a:ea typeface="Open Sans"/>
                <a:cs typeface="Open Sans"/>
                <a:sym typeface="Open Sans"/>
              </a:endParaRPr>
            </a:p>
          </p:txBody>
        </p:sp>
        <p:sp>
          <p:nvSpPr>
            <p:cNvPr id="485" name="Google Shape;485;p35"/>
            <p:cNvSpPr txBox="1"/>
            <p:nvPr/>
          </p:nvSpPr>
          <p:spPr>
            <a:xfrm>
              <a:off x="5264988" y="2181163"/>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IN_MONTH</a:t>
              </a:r>
              <a:endParaRPr sz="500" b="1">
                <a:latin typeface="Open Sans"/>
                <a:ea typeface="Open Sans"/>
                <a:cs typeface="Open Sans"/>
                <a:sym typeface="Open Sans"/>
              </a:endParaRPr>
            </a:p>
          </p:txBody>
        </p:sp>
        <p:sp>
          <p:nvSpPr>
            <p:cNvPr id="486" name="Google Shape;486;p35"/>
            <p:cNvSpPr txBox="1"/>
            <p:nvPr/>
          </p:nvSpPr>
          <p:spPr>
            <a:xfrm>
              <a:off x="6402688" y="2152350"/>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IN_MONTH</a:t>
              </a:r>
              <a:endParaRPr sz="500" b="1">
                <a:latin typeface="Open Sans"/>
                <a:ea typeface="Open Sans"/>
                <a:cs typeface="Open Sans"/>
                <a:sym typeface="Open Sans"/>
              </a:endParaRPr>
            </a:p>
          </p:txBody>
        </p:sp>
        <p:sp>
          <p:nvSpPr>
            <p:cNvPr id="487" name="Google Shape;487;p35"/>
            <p:cNvSpPr txBox="1"/>
            <p:nvPr/>
          </p:nvSpPr>
          <p:spPr>
            <a:xfrm>
              <a:off x="2937663" y="1241425"/>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IN_YEAR</a:t>
              </a:r>
              <a:endParaRPr sz="500" b="1">
                <a:latin typeface="Open Sans"/>
                <a:ea typeface="Open Sans"/>
                <a:cs typeface="Open Sans"/>
                <a:sym typeface="Open Sans"/>
              </a:endParaRPr>
            </a:p>
          </p:txBody>
        </p:sp>
        <p:sp>
          <p:nvSpPr>
            <p:cNvPr id="488" name="Google Shape;488;p35"/>
            <p:cNvSpPr txBox="1"/>
            <p:nvPr/>
          </p:nvSpPr>
          <p:spPr>
            <a:xfrm>
              <a:off x="3538963" y="1321950"/>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IN_YEAR</a:t>
              </a:r>
              <a:endParaRPr sz="500" b="1">
                <a:latin typeface="Open Sans"/>
                <a:ea typeface="Open Sans"/>
                <a:cs typeface="Open Sans"/>
                <a:sym typeface="Open Sans"/>
              </a:endParaRPr>
            </a:p>
          </p:txBody>
        </p:sp>
        <p:sp>
          <p:nvSpPr>
            <p:cNvPr id="489" name="Google Shape;489;p35"/>
            <p:cNvSpPr txBox="1"/>
            <p:nvPr/>
          </p:nvSpPr>
          <p:spPr>
            <a:xfrm>
              <a:off x="4042238" y="1321950"/>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IN_YEAR</a:t>
              </a:r>
              <a:endParaRPr sz="500" b="1">
                <a:latin typeface="Open Sans"/>
                <a:ea typeface="Open Sans"/>
                <a:cs typeface="Open Sans"/>
                <a:sym typeface="Open Sans"/>
              </a:endParaRPr>
            </a:p>
          </p:txBody>
        </p:sp>
        <p:sp>
          <p:nvSpPr>
            <p:cNvPr id="490" name="Google Shape;490;p35"/>
            <p:cNvSpPr txBox="1"/>
            <p:nvPr/>
          </p:nvSpPr>
          <p:spPr>
            <a:xfrm>
              <a:off x="4482038" y="1321950"/>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IN_YEAR</a:t>
              </a:r>
              <a:endParaRPr sz="500" b="1">
                <a:latin typeface="Open Sans"/>
                <a:ea typeface="Open Sans"/>
                <a:cs typeface="Open Sans"/>
                <a:sym typeface="Open Sans"/>
              </a:endParaRPr>
            </a:p>
          </p:txBody>
        </p:sp>
        <p:sp>
          <p:nvSpPr>
            <p:cNvPr id="491" name="Google Shape;491;p35"/>
            <p:cNvSpPr txBox="1"/>
            <p:nvPr/>
          </p:nvSpPr>
          <p:spPr>
            <a:xfrm>
              <a:off x="5146813" y="1187550"/>
              <a:ext cx="599100" cy="223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500" b="1">
                  <a:latin typeface="Open Sans"/>
                  <a:ea typeface="Open Sans"/>
                  <a:cs typeface="Open Sans"/>
                  <a:sym typeface="Open Sans"/>
                </a:rPr>
                <a:t>IN_YEAR</a:t>
              </a:r>
              <a:endParaRPr sz="500" b="1">
                <a:latin typeface="Open Sans"/>
                <a:ea typeface="Open Sans"/>
                <a:cs typeface="Open Sans"/>
                <a:sym typeface="Open Sans"/>
              </a:endParaRPr>
            </a:p>
          </p:txBody>
        </p:sp>
      </p:grpSp>
    </p:spTree>
    <p:extLst>
      <p:ext uri="{BB962C8B-B14F-4D97-AF65-F5344CB8AC3E}">
        <p14:creationId xmlns:p14="http://schemas.microsoft.com/office/powerpoint/2010/main" val="34271672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6"/>
          <p:cNvSpPr txBox="1">
            <a:spLocks noGrp="1"/>
          </p:cNvSpPr>
          <p:nvPr>
            <p:ph type="title"/>
          </p:nvPr>
        </p:nvSpPr>
        <p:spPr>
          <a:xfrm>
            <a:off x="278400" y="1238425"/>
            <a:ext cx="8865600" cy="7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a:t>Exercise 6: </a:t>
            </a:r>
            <a:endParaRPr sz="3600"/>
          </a:p>
          <a:p>
            <a:pPr marL="0" lvl="0" indent="0" algn="l" rtl="0">
              <a:spcBef>
                <a:spcPts val="0"/>
              </a:spcBef>
              <a:spcAft>
                <a:spcPts val="0"/>
              </a:spcAft>
              <a:buNone/>
            </a:pPr>
            <a:r>
              <a:rPr lang="en-US" sz="3600"/>
              <a:t>Model a </a:t>
            </a:r>
            <a:br>
              <a:rPr lang="en-US" sz="3600"/>
            </a:br>
            <a:r>
              <a:rPr lang="en-US" sz="3600"/>
              <a:t>Learning Management System (LMS)</a:t>
            </a:r>
            <a:endParaRPr sz="3600"/>
          </a:p>
          <a:p>
            <a:pPr marL="0" lvl="0" indent="0" algn="l" rtl="0">
              <a:spcBef>
                <a:spcPts val="0"/>
              </a:spcBef>
              <a:spcAft>
                <a:spcPts val="0"/>
              </a:spcAft>
              <a:buNone/>
            </a:pPr>
            <a:endParaRPr/>
          </a:p>
        </p:txBody>
      </p:sp>
      <p:sp>
        <p:nvSpPr>
          <p:cNvPr id="498" name="Google Shape;498;p36"/>
          <p:cNvSpPr txBox="1">
            <a:spLocks noGrp="1"/>
          </p:cNvSpPr>
          <p:nvPr>
            <p:ph type="sldNum" idx="12"/>
          </p:nvPr>
        </p:nvSpPr>
        <p:spPr>
          <a:xfrm>
            <a:off x="154458" y="4764915"/>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solidFill>
                  <a:srgbClr val="F2F2F2"/>
                </a:solidFill>
              </a:rPr>
              <a:t>95</a:t>
            </a:fld>
            <a:endParaRPr>
              <a:solidFill>
                <a:srgbClr val="F2F2F2"/>
              </a:solidFill>
            </a:endParaRPr>
          </a:p>
        </p:txBody>
      </p:sp>
    </p:spTree>
    <p:extLst>
      <p:ext uri="{BB962C8B-B14F-4D97-AF65-F5344CB8AC3E}">
        <p14:creationId xmlns:p14="http://schemas.microsoft.com/office/powerpoint/2010/main" val="11682889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37"/>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96</a:t>
            </a:fld>
            <a:endParaRPr/>
          </a:p>
        </p:txBody>
      </p:sp>
      <p:sp>
        <p:nvSpPr>
          <p:cNvPr id="505" name="Google Shape;505;p37"/>
          <p:cNvSpPr txBox="1">
            <a:spLocks noGrp="1"/>
          </p:cNvSpPr>
          <p:nvPr>
            <p:ph type="title"/>
          </p:nvPr>
        </p:nvSpPr>
        <p:spPr>
          <a:xfrm>
            <a:off x="332700" y="2343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Exercise 6: The Domain</a:t>
            </a:r>
            <a:endParaRPr>
              <a:solidFill>
                <a:srgbClr val="666666"/>
              </a:solidFill>
            </a:endParaRPr>
          </a:p>
        </p:txBody>
      </p:sp>
      <p:sp>
        <p:nvSpPr>
          <p:cNvPr id="506" name="Google Shape;506;p37"/>
          <p:cNvSpPr txBox="1"/>
          <p:nvPr/>
        </p:nvSpPr>
        <p:spPr>
          <a:xfrm>
            <a:off x="391450" y="944525"/>
            <a:ext cx="8455200" cy="3767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Font typeface="Open Sans"/>
              <a:buChar char="●"/>
            </a:pPr>
            <a:r>
              <a:rPr lang="en-US" sz="1800" dirty="0">
                <a:solidFill>
                  <a:srgbClr val="434343"/>
                </a:solidFill>
                <a:latin typeface="Open Sans"/>
                <a:ea typeface="Open Sans"/>
                <a:cs typeface="Open Sans"/>
                <a:sym typeface="Open Sans"/>
              </a:rPr>
              <a:t>There are many courses in the LMS, each of which contains a number of lessons that must be completed in a specific order</a:t>
            </a:r>
            <a:endParaRPr sz="1800" dirty="0">
              <a:solidFill>
                <a:srgbClr val="434343"/>
              </a:solidFill>
              <a:latin typeface="Open Sans"/>
              <a:ea typeface="Open Sans"/>
              <a:cs typeface="Open Sans"/>
              <a:sym typeface="Open Sans"/>
            </a:endParaRPr>
          </a:p>
          <a:p>
            <a:pPr marL="457200" lvl="0" indent="-342900" algn="l" rtl="0">
              <a:spcBef>
                <a:spcPts val="0"/>
              </a:spcBef>
              <a:spcAft>
                <a:spcPts val="0"/>
              </a:spcAft>
              <a:buClr>
                <a:srgbClr val="434343"/>
              </a:buClr>
              <a:buSzPts val="1800"/>
              <a:buFont typeface="Open Sans"/>
              <a:buChar char="●"/>
            </a:pPr>
            <a:r>
              <a:rPr lang="en-US" sz="1800" dirty="0">
                <a:solidFill>
                  <a:srgbClr val="434343"/>
                </a:solidFill>
                <a:latin typeface="Open Sans"/>
                <a:ea typeface="Open Sans"/>
                <a:cs typeface="Open Sans"/>
                <a:sym typeface="Open Sans"/>
              </a:rPr>
              <a:t>Every course grants a certificate upon completion</a:t>
            </a:r>
            <a:endParaRPr sz="1800" dirty="0">
              <a:solidFill>
                <a:srgbClr val="434343"/>
              </a:solidFill>
              <a:latin typeface="Open Sans"/>
              <a:ea typeface="Open Sans"/>
              <a:cs typeface="Open Sans"/>
              <a:sym typeface="Open Sans"/>
            </a:endParaRPr>
          </a:p>
          <a:p>
            <a:pPr marL="914400" lvl="1" indent="-342900" algn="l" rtl="0">
              <a:spcBef>
                <a:spcPts val="0"/>
              </a:spcBef>
              <a:spcAft>
                <a:spcPts val="0"/>
              </a:spcAft>
              <a:buClr>
                <a:srgbClr val="434343"/>
              </a:buClr>
              <a:buSzPts val="1800"/>
              <a:buFont typeface="Open Sans"/>
              <a:buChar char="○"/>
            </a:pPr>
            <a:r>
              <a:rPr lang="en-US" sz="1800" dirty="0">
                <a:solidFill>
                  <a:srgbClr val="434343"/>
                </a:solidFill>
                <a:latin typeface="Open Sans"/>
                <a:ea typeface="Open Sans"/>
                <a:cs typeface="Open Sans"/>
                <a:sym typeface="Open Sans"/>
              </a:rPr>
              <a:t>This certificate has a term of validity.  When it expires, students must take the course again</a:t>
            </a:r>
            <a:endParaRPr sz="1800" dirty="0">
              <a:solidFill>
                <a:srgbClr val="434343"/>
              </a:solidFill>
              <a:latin typeface="Open Sans"/>
              <a:ea typeface="Open Sans"/>
              <a:cs typeface="Open Sans"/>
              <a:sym typeface="Open Sans"/>
            </a:endParaRPr>
          </a:p>
          <a:p>
            <a:pPr marL="457200" lvl="0" indent="-342900" algn="l" rtl="0">
              <a:spcBef>
                <a:spcPts val="0"/>
              </a:spcBef>
              <a:spcAft>
                <a:spcPts val="0"/>
              </a:spcAft>
              <a:buClr>
                <a:srgbClr val="434343"/>
              </a:buClr>
              <a:buSzPts val="1800"/>
              <a:buFont typeface="Open Sans"/>
              <a:buChar char="●"/>
            </a:pPr>
            <a:r>
              <a:rPr lang="en-US" sz="1800" dirty="0">
                <a:solidFill>
                  <a:srgbClr val="434343"/>
                </a:solidFill>
                <a:latin typeface="Open Sans"/>
                <a:ea typeface="Open Sans"/>
                <a:cs typeface="Open Sans"/>
                <a:sym typeface="Open Sans"/>
              </a:rPr>
              <a:t>Students can enroll in as many simultaneous courses as they want</a:t>
            </a:r>
            <a:endParaRPr sz="1800" dirty="0">
              <a:solidFill>
                <a:srgbClr val="434343"/>
              </a:solidFill>
              <a:latin typeface="Open Sans"/>
              <a:ea typeface="Open Sans"/>
              <a:cs typeface="Open Sans"/>
              <a:sym typeface="Open Sans"/>
            </a:endParaRPr>
          </a:p>
          <a:p>
            <a:pPr marL="457200" lvl="0" indent="-342900" algn="l" rtl="0">
              <a:spcBef>
                <a:spcPts val="0"/>
              </a:spcBef>
              <a:spcAft>
                <a:spcPts val="0"/>
              </a:spcAft>
              <a:buClr>
                <a:srgbClr val="434343"/>
              </a:buClr>
              <a:buSzPts val="1800"/>
              <a:buFont typeface="Open Sans"/>
              <a:buChar char="●"/>
            </a:pPr>
            <a:r>
              <a:rPr lang="en-US" sz="1800" dirty="0">
                <a:solidFill>
                  <a:srgbClr val="434343"/>
                </a:solidFill>
                <a:latin typeface="Open Sans"/>
                <a:ea typeface="Open Sans"/>
                <a:cs typeface="Open Sans"/>
                <a:sym typeface="Open Sans"/>
              </a:rPr>
              <a:t>When a student logs in and chooses a course, the LMS must send them to their latest unfinished lesson</a:t>
            </a:r>
            <a:endParaRPr sz="1800" dirty="0">
              <a:solidFill>
                <a:srgbClr val="434343"/>
              </a:solidFill>
              <a:latin typeface="Open Sans"/>
              <a:ea typeface="Open Sans"/>
              <a:cs typeface="Open Sans"/>
              <a:sym typeface="Open Sans"/>
            </a:endParaRPr>
          </a:p>
          <a:p>
            <a:pPr marL="0" lvl="0" indent="0" algn="l" rtl="0">
              <a:spcBef>
                <a:spcPts val="0"/>
              </a:spcBef>
              <a:spcAft>
                <a:spcPts val="0"/>
              </a:spcAft>
              <a:buNone/>
            </a:pPr>
            <a:endParaRPr sz="1800" dirty="0">
              <a:solidFill>
                <a:srgbClr val="434343"/>
              </a:solidFill>
              <a:latin typeface="Open Sans"/>
              <a:ea typeface="Open Sans"/>
              <a:cs typeface="Open Sans"/>
              <a:sym typeface="Open Sans"/>
            </a:endParaRPr>
          </a:p>
        </p:txBody>
      </p:sp>
    </p:spTree>
    <p:extLst>
      <p:ext uri="{BB962C8B-B14F-4D97-AF65-F5344CB8AC3E}">
        <p14:creationId xmlns:p14="http://schemas.microsoft.com/office/powerpoint/2010/main" val="30961647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8"/>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97</a:t>
            </a:fld>
            <a:endParaRPr/>
          </a:p>
        </p:txBody>
      </p:sp>
      <p:sp>
        <p:nvSpPr>
          <p:cNvPr id="513" name="Google Shape;513;p38"/>
          <p:cNvSpPr txBox="1">
            <a:spLocks noGrp="1"/>
          </p:cNvSpPr>
          <p:nvPr>
            <p:ph type="title"/>
          </p:nvPr>
        </p:nvSpPr>
        <p:spPr>
          <a:xfrm>
            <a:off x="332700" y="2343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Exercise 6: Sample data</a:t>
            </a:r>
            <a:endParaRPr>
              <a:solidFill>
                <a:srgbClr val="666666"/>
              </a:solidFill>
            </a:endParaRPr>
          </a:p>
        </p:txBody>
      </p:sp>
      <p:graphicFrame>
        <p:nvGraphicFramePr>
          <p:cNvPr id="514" name="Google Shape;514;p38"/>
          <p:cNvGraphicFramePr/>
          <p:nvPr/>
        </p:nvGraphicFramePr>
        <p:xfrm>
          <a:off x="655075" y="968350"/>
          <a:ext cx="5501800" cy="2042070"/>
        </p:xfrm>
        <a:graphic>
          <a:graphicData uri="http://schemas.openxmlformats.org/drawingml/2006/table">
            <a:tbl>
              <a:tblPr>
                <a:noFill/>
              </a:tblPr>
              <a:tblGrid>
                <a:gridCol w="2079550">
                  <a:extLst>
                    <a:ext uri="{9D8B030D-6E8A-4147-A177-3AD203B41FA5}">
                      <a16:colId xmlns:a16="http://schemas.microsoft.com/office/drawing/2014/main" val="20000"/>
                    </a:ext>
                  </a:extLst>
                </a:gridCol>
                <a:gridCol w="1827250">
                  <a:extLst>
                    <a:ext uri="{9D8B030D-6E8A-4147-A177-3AD203B41FA5}">
                      <a16:colId xmlns:a16="http://schemas.microsoft.com/office/drawing/2014/main" val="20001"/>
                    </a:ext>
                  </a:extLst>
                </a:gridCol>
                <a:gridCol w="1595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US" b="1"/>
                        <a:t>Courses</a:t>
                      </a:r>
                      <a:endParaRPr b="1"/>
                    </a:p>
                  </a:txBody>
                  <a:tcPr marL="91425" marR="91425" marT="91425" marB="91425">
                    <a:solidFill>
                      <a:srgbClr val="D9D9D9"/>
                    </a:solidFill>
                  </a:tcPr>
                </a:tc>
                <a:tc>
                  <a:txBody>
                    <a:bodyPr/>
                    <a:lstStyle/>
                    <a:p>
                      <a:pPr marL="0" lvl="0" indent="0" algn="l" rtl="0">
                        <a:spcBef>
                          <a:spcPts val="0"/>
                        </a:spcBef>
                        <a:spcAft>
                          <a:spcPts val="0"/>
                        </a:spcAft>
                        <a:buNone/>
                      </a:pPr>
                      <a:r>
                        <a:rPr lang="en-US" b="1"/>
                        <a:t>Lessons</a:t>
                      </a:r>
                      <a:endParaRPr b="1"/>
                    </a:p>
                  </a:txBody>
                  <a:tcPr marL="91425" marR="91425" marT="91425" marB="91425">
                    <a:solidFill>
                      <a:srgbClr val="D9D9D9"/>
                    </a:solidFill>
                  </a:tcPr>
                </a:tc>
                <a:tc>
                  <a:txBody>
                    <a:bodyPr/>
                    <a:lstStyle/>
                    <a:p>
                      <a:pPr marL="0" lvl="0" indent="0" algn="l" rtl="0">
                        <a:spcBef>
                          <a:spcPts val="0"/>
                        </a:spcBef>
                        <a:spcAft>
                          <a:spcPts val="0"/>
                        </a:spcAft>
                        <a:buNone/>
                      </a:pPr>
                      <a:r>
                        <a:rPr lang="en-US" b="1"/>
                        <a:t>Certificate</a:t>
                      </a:r>
                      <a:endParaRPr b="1"/>
                    </a:p>
                  </a:txBody>
                  <a:tcPr marL="91425" marR="91425" marT="91425" marB="91425">
                    <a:solidFill>
                      <a:srgbClr val="D9D9D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solidFill>
                            <a:srgbClr val="434343"/>
                          </a:solidFill>
                        </a:rPr>
                        <a:t>Introduction to Neo4j</a:t>
                      </a:r>
                      <a:endParaRPr>
                        <a:solidFill>
                          <a:srgbClr val="434343"/>
                        </a:solidFill>
                      </a:endParaRPr>
                    </a:p>
                  </a:txBody>
                  <a:tcPr marL="91425" marR="91425" marT="91425" marB="91425"/>
                </a:tc>
                <a:tc>
                  <a:txBody>
                    <a:bodyPr/>
                    <a:lstStyle/>
                    <a:p>
                      <a:pPr marL="0" lvl="0" indent="0" algn="l" rtl="0">
                        <a:spcBef>
                          <a:spcPts val="0"/>
                        </a:spcBef>
                        <a:spcAft>
                          <a:spcPts val="0"/>
                        </a:spcAft>
                        <a:buNone/>
                      </a:pPr>
                      <a:r>
                        <a:rPr lang="en-US"/>
                        <a:t>Graph Theory, Graph Databases, Basic Cypher</a:t>
                      </a:r>
                      <a:endParaRPr/>
                    </a:p>
                  </a:txBody>
                  <a:tcPr marL="91425" marR="91425" marT="91425" marB="91425"/>
                </a:tc>
                <a:tc>
                  <a:txBody>
                    <a:bodyPr/>
                    <a:lstStyle/>
                    <a:p>
                      <a:pPr marL="0" lvl="0" indent="0" algn="l" rtl="0">
                        <a:spcBef>
                          <a:spcPts val="0"/>
                        </a:spcBef>
                        <a:spcAft>
                          <a:spcPts val="0"/>
                        </a:spcAft>
                        <a:buNone/>
                      </a:pPr>
                      <a:r>
                        <a:rPr lang="en-US"/>
                        <a:t>2-year validity</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solidFill>
                            <a:srgbClr val="434343"/>
                          </a:solidFill>
                        </a:rPr>
                        <a:t>Neo4j for Developers</a:t>
                      </a:r>
                      <a:endParaRPr>
                        <a:solidFill>
                          <a:srgbClr val="434343"/>
                        </a:solidFill>
                      </a:endParaRPr>
                    </a:p>
                  </a:txBody>
                  <a:tcPr marL="91425" marR="91425" marT="91425" marB="91425"/>
                </a:tc>
                <a:tc>
                  <a:txBody>
                    <a:bodyPr/>
                    <a:lstStyle/>
                    <a:p>
                      <a:pPr marL="0" lvl="0" indent="0" algn="l" rtl="0">
                        <a:spcBef>
                          <a:spcPts val="0"/>
                        </a:spcBef>
                        <a:spcAft>
                          <a:spcPts val="0"/>
                        </a:spcAft>
                        <a:buNone/>
                      </a:pPr>
                      <a:r>
                        <a:rPr lang="en-US"/>
                        <a:t>Graph Theory, Property Graph, Graph Databases</a:t>
                      </a:r>
                      <a:endParaRPr/>
                    </a:p>
                  </a:txBody>
                  <a:tcPr marL="91425" marR="91425" marT="91425" marB="91425"/>
                </a:tc>
                <a:tc>
                  <a:txBody>
                    <a:bodyPr/>
                    <a:lstStyle/>
                    <a:p>
                      <a:pPr marL="0" lvl="0" indent="0" algn="l" rtl="0">
                        <a:spcBef>
                          <a:spcPts val="0"/>
                        </a:spcBef>
                        <a:spcAft>
                          <a:spcPts val="0"/>
                        </a:spcAft>
                        <a:buNone/>
                      </a:pPr>
                      <a:r>
                        <a:rPr lang="en-US"/>
                        <a:t>6-month validity</a:t>
                      </a:r>
                      <a:endParaRPr/>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515" name="Google Shape;515;p38"/>
          <p:cNvGraphicFramePr/>
          <p:nvPr/>
        </p:nvGraphicFramePr>
        <p:xfrm>
          <a:off x="655075" y="3288100"/>
          <a:ext cx="7224800" cy="1615350"/>
        </p:xfrm>
        <a:graphic>
          <a:graphicData uri="http://schemas.openxmlformats.org/drawingml/2006/table">
            <a:tbl>
              <a:tblPr>
                <a:noFill/>
              </a:tblPr>
              <a:tblGrid>
                <a:gridCol w="1060250">
                  <a:extLst>
                    <a:ext uri="{9D8B030D-6E8A-4147-A177-3AD203B41FA5}">
                      <a16:colId xmlns:a16="http://schemas.microsoft.com/office/drawing/2014/main" val="20000"/>
                    </a:ext>
                  </a:extLst>
                </a:gridCol>
                <a:gridCol w="2622925">
                  <a:extLst>
                    <a:ext uri="{9D8B030D-6E8A-4147-A177-3AD203B41FA5}">
                      <a16:colId xmlns:a16="http://schemas.microsoft.com/office/drawing/2014/main" val="20001"/>
                    </a:ext>
                  </a:extLst>
                </a:gridCol>
                <a:gridCol w="354162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US" b="1"/>
                        <a:t>Students</a:t>
                      </a:r>
                      <a:endParaRPr b="1"/>
                    </a:p>
                  </a:txBody>
                  <a:tcPr marL="91425" marR="91425" marT="91425" marB="91425">
                    <a:solidFill>
                      <a:srgbClr val="D9D9D9"/>
                    </a:solidFill>
                  </a:tcPr>
                </a:tc>
                <a:tc>
                  <a:txBody>
                    <a:bodyPr/>
                    <a:lstStyle/>
                    <a:p>
                      <a:pPr marL="0" lvl="0" indent="0" algn="l" rtl="0">
                        <a:spcBef>
                          <a:spcPts val="0"/>
                        </a:spcBef>
                        <a:spcAft>
                          <a:spcPts val="0"/>
                        </a:spcAft>
                        <a:buNone/>
                      </a:pPr>
                      <a:r>
                        <a:rPr lang="en-US" b="1"/>
                        <a:t>Completed Courses</a:t>
                      </a:r>
                      <a:endParaRPr b="1"/>
                    </a:p>
                  </a:txBody>
                  <a:tcPr marL="91425" marR="91425" marT="91425" marB="91425">
                    <a:solidFill>
                      <a:srgbClr val="D9D9D9"/>
                    </a:solidFill>
                  </a:tcPr>
                </a:tc>
                <a:tc>
                  <a:txBody>
                    <a:bodyPr/>
                    <a:lstStyle/>
                    <a:p>
                      <a:pPr marL="0" lvl="0" indent="0" algn="l" rtl="0">
                        <a:spcBef>
                          <a:spcPts val="0"/>
                        </a:spcBef>
                        <a:spcAft>
                          <a:spcPts val="0"/>
                        </a:spcAft>
                        <a:buNone/>
                      </a:pPr>
                      <a:r>
                        <a:rPr lang="en-US" b="1"/>
                        <a:t>In-Progress Courses</a:t>
                      </a:r>
                      <a:endParaRPr b="1"/>
                    </a:p>
                  </a:txBody>
                  <a:tcPr marL="91425" marR="91425" marT="91425" marB="91425">
                    <a:solidFill>
                      <a:srgbClr val="D9D9D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solidFill>
                            <a:srgbClr val="434343"/>
                          </a:solidFill>
                        </a:rPr>
                        <a:t>Alice</a:t>
                      </a:r>
                      <a:endParaRPr>
                        <a:solidFill>
                          <a:srgbClr val="434343"/>
                        </a:solidFill>
                      </a:endParaRPr>
                    </a:p>
                  </a:txBody>
                  <a:tcPr marL="91425" marR="91425" marT="91425" marB="91425"/>
                </a:tc>
                <a:tc>
                  <a:txBody>
                    <a:bodyPr/>
                    <a:lstStyle/>
                    <a:p>
                      <a:pPr marL="0" lvl="0" indent="0" algn="l" rtl="0">
                        <a:spcBef>
                          <a:spcPts val="0"/>
                        </a:spcBef>
                        <a:spcAft>
                          <a:spcPts val="0"/>
                        </a:spcAft>
                        <a:buNone/>
                      </a:pPr>
                      <a:r>
                        <a:rPr lang="en-US"/>
                        <a:t>Introduction to Neo4j (2016), </a:t>
                      </a:r>
                      <a:br>
                        <a:rPr lang="en-US"/>
                      </a:br>
                      <a:r>
                        <a:rPr lang="en-US"/>
                        <a:t>Introduction to Neo4j (2018)</a:t>
                      </a:r>
                      <a:endParaRPr/>
                    </a:p>
                  </a:txBody>
                  <a:tcPr marL="91425" marR="91425" marT="91425" marB="91425"/>
                </a:tc>
                <a:tc>
                  <a:txBody>
                    <a:bodyPr/>
                    <a:lstStyle/>
                    <a:p>
                      <a:pPr marL="0" lvl="0" indent="0" algn="l" rtl="0">
                        <a:spcBef>
                          <a:spcPts val="0"/>
                        </a:spcBef>
                        <a:spcAft>
                          <a:spcPts val="0"/>
                        </a:spcAft>
                        <a:buNone/>
                      </a:pPr>
                      <a:r>
                        <a:rPr lang="en-US"/>
                        <a:t>Introduction to Neo4j (lesson 1)</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solidFill>
                            <a:srgbClr val="434343"/>
                          </a:solidFill>
                        </a:rPr>
                        <a:t>Dan</a:t>
                      </a:r>
                      <a:endParaRPr>
                        <a:solidFill>
                          <a:srgbClr val="434343"/>
                        </a:solidFill>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Introduction to Neo4j (lesson 3),</a:t>
                      </a:r>
                      <a:endParaRPr/>
                    </a:p>
                    <a:p>
                      <a:pPr marL="0" lvl="0" indent="0" algn="l" rtl="0">
                        <a:spcBef>
                          <a:spcPts val="0"/>
                        </a:spcBef>
                        <a:spcAft>
                          <a:spcPts val="0"/>
                        </a:spcAft>
                        <a:buNone/>
                      </a:pPr>
                      <a:r>
                        <a:rPr lang="en-US"/>
                        <a:t>Neo4j for Developers (lesson 2)</a:t>
                      </a:r>
                      <a:endParaRPr/>
                    </a:p>
                  </a:txBody>
                  <a:tcPr marL="91425" marR="91425" marT="91425" marB="914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871475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9"/>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98</a:t>
            </a:fld>
            <a:endParaRPr/>
          </a:p>
        </p:txBody>
      </p:sp>
      <p:sp>
        <p:nvSpPr>
          <p:cNvPr id="522" name="Google Shape;522;p39"/>
          <p:cNvSpPr txBox="1">
            <a:spLocks noGrp="1"/>
          </p:cNvSpPr>
          <p:nvPr>
            <p:ph type="title"/>
          </p:nvPr>
        </p:nvSpPr>
        <p:spPr>
          <a:xfrm>
            <a:off x="332700" y="2343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Exercise 6: Application questions</a:t>
            </a:r>
            <a:endParaRPr>
              <a:solidFill>
                <a:srgbClr val="666666"/>
              </a:solidFill>
            </a:endParaRPr>
          </a:p>
        </p:txBody>
      </p:sp>
      <p:sp>
        <p:nvSpPr>
          <p:cNvPr id="523" name="Google Shape;523;p39"/>
          <p:cNvSpPr txBox="1"/>
          <p:nvPr/>
        </p:nvSpPr>
        <p:spPr>
          <a:xfrm>
            <a:off x="391450" y="944525"/>
            <a:ext cx="8455200" cy="3767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Font typeface="Open Sans"/>
              <a:buChar char="●"/>
            </a:pPr>
            <a:r>
              <a:rPr lang="en-US" sz="1800">
                <a:solidFill>
                  <a:srgbClr val="434343"/>
                </a:solidFill>
                <a:latin typeface="Open Sans"/>
                <a:ea typeface="Open Sans"/>
                <a:cs typeface="Open Sans"/>
                <a:sym typeface="Open Sans"/>
              </a:rPr>
              <a:t>Which lesson(s) is Dan currently working on?</a:t>
            </a:r>
            <a:endParaRPr sz="1800">
              <a:solidFill>
                <a:srgbClr val="434343"/>
              </a:solidFill>
              <a:latin typeface="Open Sans"/>
              <a:ea typeface="Open Sans"/>
              <a:cs typeface="Open Sans"/>
              <a:sym typeface="Open Sans"/>
            </a:endParaRPr>
          </a:p>
          <a:p>
            <a:pPr marL="457200" lvl="0" indent="-342900" algn="l" rtl="0">
              <a:spcBef>
                <a:spcPts val="0"/>
              </a:spcBef>
              <a:spcAft>
                <a:spcPts val="0"/>
              </a:spcAft>
              <a:buClr>
                <a:srgbClr val="434343"/>
              </a:buClr>
              <a:buSzPts val="1800"/>
              <a:buFont typeface="Open Sans"/>
              <a:buChar char="●"/>
            </a:pPr>
            <a:r>
              <a:rPr lang="en-US" sz="1800">
                <a:solidFill>
                  <a:srgbClr val="434343"/>
                </a:solidFill>
                <a:latin typeface="Open Sans"/>
                <a:ea typeface="Open Sans"/>
                <a:cs typeface="Open Sans"/>
                <a:sym typeface="Open Sans"/>
              </a:rPr>
              <a:t>What are Alice’s current certifications?</a:t>
            </a:r>
            <a:endParaRPr sz="1800">
              <a:solidFill>
                <a:srgbClr val="434343"/>
              </a:solidFill>
              <a:latin typeface="Open Sans"/>
              <a:ea typeface="Open Sans"/>
              <a:cs typeface="Open Sans"/>
              <a:sym typeface="Open Sans"/>
            </a:endParaRPr>
          </a:p>
          <a:p>
            <a:pPr marL="457200" lvl="0" indent="-342900" algn="l" rtl="0">
              <a:spcBef>
                <a:spcPts val="0"/>
              </a:spcBef>
              <a:spcAft>
                <a:spcPts val="0"/>
              </a:spcAft>
              <a:buClr>
                <a:srgbClr val="434343"/>
              </a:buClr>
              <a:buSzPts val="1800"/>
              <a:buFont typeface="Open Sans"/>
              <a:buChar char="●"/>
            </a:pPr>
            <a:r>
              <a:rPr lang="en-US" sz="1800">
                <a:solidFill>
                  <a:srgbClr val="434343"/>
                </a:solidFill>
                <a:latin typeface="Open Sans"/>
                <a:ea typeface="Open Sans"/>
                <a:cs typeface="Open Sans"/>
                <a:sym typeface="Open Sans"/>
              </a:rPr>
              <a:t>Which lessons are in the </a:t>
            </a:r>
            <a:r>
              <a:rPr lang="en-US" sz="1800" b="1">
                <a:solidFill>
                  <a:srgbClr val="434343"/>
                </a:solidFill>
                <a:latin typeface="Open Sans"/>
                <a:ea typeface="Open Sans"/>
                <a:cs typeface="Open Sans"/>
                <a:sym typeface="Open Sans"/>
              </a:rPr>
              <a:t>Neo4j for Developers</a:t>
            </a:r>
            <a:r>
              <a:rPr lang="en-US" sz="1800">
                <a:solidFill>
                  <a:srgbClr val="434343"/>
                </a:solidFill>
                <a:latin typeface="Open Sans"/>
                <a:ea typeface="Open Sans"/>
                <a:cs typeface="Open Sans"/>
                <a:sym typeface="Open Sans"/>
              </a:rPr>
              <a:t> course?</a:t>
            </a:r>
            <a:endParaRPr sz="1800">
              <a:solidFill>
                <a:srgbClr val="434343"/>
              </a:solidFill>
              <a:latin typeface="Open Sans"/>
              <a:ea typeface="Open Sans"/>
              <a:cs typeface="Open Sans"/>
              <a:sym typeface="Open Sans"/>
            </a:endParaRPr>
          </a:p>
          <a:p>
            <a:pPr marL="457200" lvl="0" indent="-342900" algn="l" rtl="0">
              <a:spcBef>
                <a:spcPts val="0"/>
              </a:spcBef>
              <a:spcAft>
                <a:spcPts val="0"/>
              </a:spcAft>
              <a:buClr>
                <a:srgbClr val="434343"/>
              </a:buClr>
              <a:buSzPts val="1800"/>
              <a:buFont typeface="Open Sans"/>
              <a:buChar char="●"/>
            </a:pPr>
            <a:r>
              <a:rPr lang="en-US" sz="1800">
                <a:solidFill>
                  <a:srgbClr val="434343"/>
                </a:solidFill>
                <a:latin typeface="Open Sans"/>
                <a:ea typeface="Open Sans"/>
                <a:cs typeface="Open Sans"/>
                <a:sym typeface="Open Sans"/>
              </a:rPr>
              <a:t>What is the last lesson in the </a:t>
            </a:r>
            <a:r>
              <a:rPr lang="en-US" sz="1800" b="1">
                <a:solidFill>
                  <a:srgbClr val="434343"/>
                </a:solidFill>
                <a:latin typeface="Open Sans"/>
                <a:ea typeface="Open Sans"/>
                <a:cs typeface="Open Sans"/>
                <a:sym typeface="Open Sans"/>
              </a:rPr>
              <a:t>Introduction to Neo4j</a:t>
            </a:r>
            <a:r>
              <a:rPr lang="en-US" sz="1800">
                <a:solidFill>
                  <a:srgbClr val="434343"/>
                </a:solidFill>
                <a:latin typeface="Open Sans"/>
                <a:ea typeface="Open Sans"/>
                <a:cs typeface="Open Sans"/>
                <a:sym typeface="Open Sans"/>
              </a:rPr>
              <a:t> course?</a:t>
            </a:r>
            <a:endParaRPr sz="1800">
              <a:solidFill>
                <a:srgbClr val="434343"/>
              </a:solidFill>
              <a:latin typeface="Open Sans"/>
              <a:ea typeface="Open Sans"/>
              <a:cs typeface="Open Sans"/>
              <a:sym typeface="Open Sans"/>
            </a:endParaRPr>
          </a:p>
          <a:p>
            <a:pPr marL="457200" lvl="0" indent="-342900" algn="l" rtl="0">
              <a:spcBef>
                <a:spcPts val="0"/>
              </a:spcBef>
              <a:spcAft>
                <a:spcPts val="0"/>
              </a:spcAft>
              <a:buClr>
                <a:srgbClr val="434343"/>
              </a:buClr>
              <a:buSzPts val="1800"/>
              <a:buFont typeface="Open Sans"/>
              <a:buChar char="●"/>
            </a:pPr>
            <a:r>
              <a:rPr lang="en-US" sz="1800">
                <a:solidFill>
                  <a:srgbClr val="434343"/>
                </a:solidFill>
                <a:latin typeface="Open Sans"/>
                <a:ea typeface="Open Sans"/>
                <a:cs typeface="Open Sans"/>
                <a:sym typeface="Open Sans"/>
              </a:rPr>
              <a:t>Which lesson follows </a:t>
            </a:r>
            <a:r>
              <a:rPr lang="en-US" sz="1800" b="1">
                <a:solidFill>
                  <a:srgbClr val="434343"/>
                </a:solidFill>
                <a:latin typeface="Open Sans"/>
                <a:ea typeface="Open Sans"/>
                <a:cs typeface="Open Sans"/>
                <a:sym typeface="Open Sans"/>
              </a:rPr>
              <a:t>Graph Theory</a:t>
            </a:r>
            <a:r>
              <a:rPr lang="en-US" sz="1800">
                <a:solidFill>
                  <a:srgbClr val="434343"/>
                </a:solidFill>
                <a:latin typeface="Open Sans"/>
                <a:ea typeface="Open Sans"/>
                <a:cs typeface="Open Sans"/>
                <a:sym typeface="Open Sans"/>
              </a:rPr>
              <a:t> in the </a:t>
            </a:r>
            <a:r>
              <a:rPr lang="en-US" sz="1800" b="1">
                <a:solidFill>
                  <a:srgbClr val="434343"/>
                </a:solidFill>
                <a:latin typeface="Open Sans"/>
                <a:ea typeface="Open Sans"/>
                <a:cs typeface="Open Sans"/>
                <a:sym typeface="Open Sans"/>
              </a:rPr>
              <a:t>Neo4j for Developers</a:t>
            </a:r>
            <a:r>
              <a:rPr lang="en-US" sz="1800">
                <a:solidFill>
                  <a:srgbClr val="434343"/>
                </a:solidFill>
                <a:latin typeface="Open Sans"/>
                <a:ea typeface="Open Sans"/>
                <a:cs typeface="Open Sans"/>
                <a:sym typeface="Open Sans"/>
              </a:rPr>
              <a:t> course?</a:t>
            </a:r>
            <a:endParaRPr sz="1800">
              <a:solidFill>
                <a:srgbClr val="434343"/>
              </a:solidFill>
              <a:latin typeface="Open Sans"/>
              <a:ea typeface="Open Sans"/>
              <a:cs typeface="Open Sans"/>
              <a:sym typeface="Open Sans"/>
            </a:endParaRPr>
          </a:p>
          <a:p>
            <a:pPr marL="457200" lvl="0" indent="-342900" algn="l" rtl="0">
              <a:spcBef>
                <a:spcPts val="0"/>
              </a:spcBef>
              <a:spcAft>
                <a:spcPts val="0"/>
              </a:spcAft>
              <a:buClr>
                <a:srgbClr val="434343"/>
              </a:buClr>
              <a:buSzPts val="1800"/>
              <a:buFont typeface="Open Sans"/>
              <a:buChar char="●"/>
            </a:pPr>
            <a:r>
              <a:rPr lang="en-US" sz="1800">
                <a:solidFill>
                  <a:srgbClr val="434343"/>
                </a:solidFill>
                <a:latin typeface="Open Sans"/>
                <a:ea typeface="Open Sans"/>
                <a:cs typeface="Open Sans"/>
                <a:sym typeface="Open Sans"/>
              </a:rPr>
              <a:t>Who has completed </a:t>
            </a:r>
            <a:r>
              <a:rPr lang="en-US" sz="1800" b="1">
                <a:solidFill>
                  <a:srgbClr val="434343"/>
                </a:solidFill>
                <a:latin typeface="Open Sans"/>
                <a:ea typeface="Open Sans"/>
                <a:cs typeface="Open Sans"/>
                <a:sym typeface="Open Sans"/>
              </a:rPr>
              <a:t>Introduction to Neo4j</a:t>
            </a:r>
            <a:r>
              <a:rPr lang="en-US" sz="1800">
                <a:solidFill>
                  <a:srgbClr val="434343"/>
                </a:solidFill>
                <a:latin typeface="Open Sans"/>
                <a:ea typeface="Open Sans"/>
                <a:cs typeface="Open Sans"/>
                <a:sym typeface="Open Sans"/>
              </a:rPr>
              <a:t>?</a:t>
            </a:r>
            <a:endParaRPr sz="1800">
              <a:solidFill>
                <a:srgbClr val="434343"/>
              </a:solidFill>
              <a:latin typeface="Open Sans"/>
              <a:ea typeface="Open Sans"/>
              <a:cs typeface="Open Sans"/>
              <a:sym typeface="Open Sans"/>
            </a:endParaRPr>
          </a:p>
        </p:txBody>
      </p:sp>
    </p:spTree>
    <p:extLst>
      <p:ext uri="{BB962C8B-B14F-4D97-AF65-F5344CB8AC3E}">
        <p14:creationId xmlns:p14="http://schemas.microsoft.com/office/powerpoint/2010/main" val="10507720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0"/>
          <p:cNvSpPr txBox="1">
            <a:spLocks noGrp="1"/>
          </p:cNvSpPr>
          <p:nvPr>
            <p:ph type="sldNum" idx="12"/>
          </p:nvPr>
        </p:nvSpPr>
        <p:spPr>
          <a:xfrm>
            <a:off x="98016" y="4755508"/>
            <a:ext cx="428700" cy="274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99</a:t>
            </a:fld>
            <a:endParaRPr/>
          </a:p>
        </p:txBody>
      </p:sp>
      <p:sp>
        <p:nvSpPr>
          <p:cNvPr id="530" name="Google Shape;530;p40"/>
          <p:cNvSpPr txBox="1">
            <a:spLocks noGrp="1"/>
          </p:cNvSpPr>
          <p:nvPr>
            <p:ph type="title"/>
          </p:nvPr>
        </p:nvSpPr>
        <p:spPr>
          <a:xfrm>
            <a:off x="332700" y="234350"/>
            <a:ext cx="8478600" cy="5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66666"/>
                </a:solidFill>
              </a:rPr>
              <a:t>Exercise 6</a:t>
            </a:r>
            <a:endParaRPr>
              <a:solidFill>
                <a:srgbClr val="666666"/>
              </a:solidFill>
            </a:endParaRPr>
          </a:p>
        </p:txBody>
      </p:sp>
      <p:sp>
        <p:nvSpPr>
          <p:cNvPr id="531" name="Google Shape;531;p40"/>
          <p:cNvSpPr txBox="1"/>
          <p:nvPr/>
        </p:nvSpPr>
        <p:spPr>
          <a:xfrm>
            <a:off x="391450" y="944525"/>
            <a:ext cx="4430400" cy="3767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434343"/>
              </a:buClr>
              <a:buSzPts val="1400"/>
              <a:buFont typeface="Open Sans"/>
              <a:buChar char="●"/>
            </a:pPr>
            <a:r>
              <a:rPr lang="en-US">
                <a:solidFill>
                  <a:srgbClr val="434343"/>
                </a:solidFill>
                <a:latin typeface="Open Sans"/>
                <a:ea typeface="Open Sans"/>
                <a:cs typeface="Open Sans"/>
                <a:sym typeface="Open Sans"/>
              </a:rPr>
              <a:t>Which lesson(s) is Dan currently working on?</a:t>
            </a:r>
            <a:endParaRPr>
              <a:solidFill>
                <a:srgbClr val="434343"/>
              </a:solidFill>
              <a:latin typeface="Open Sans"/>
              <a:ea typeface="Open Sans"/>
              <a:cs typeface="Open Sans"/>
              <a:sym typeface="Open Sans"/>
            </a:endParaRPr>
          </a:p>
          <a:p>
            <a:pPr marL="457200" lvl="0" indent="-317500" algn="l" rtl="0">
              <a:spcBef>
                <a:spcPts val="0"/>
              </a:spcBef>
              <a:spcAft>
                <a:spcPts val="0"/>
              </a:spcAft>
              <a:buClr>
                <a:srgbClr val="434343"/>
              </a:buClr>
              <a:buSzPts val="1400"/>
              <a:buFont typeface="Open Sans"/>
              <a:buChar char="●"/>
            </a:pPr>
            <a:r>
              <a:rPr lang="en-US">
                <a:solidFill>
                  <a:srgbClr val="434343"/>
                </a:solidFill>
                <a:latin typeface="Open Sans"/>
                <a:ea typeface="Open Sans"/>
                <a:cs typeface="Open Sans"/>
                <a:sym typeface="Open Sans"/>
              </a:rPr>
              <a:t>What are Alice’s current certifications?</a:t>
            </a:r>
            <a:endParaRPr>
              <a:solidFill>
                <a:srgbClr val="434343"/>
              </a:solidFill>
              <a:latin typeface="Open Sans"/>
              <a:ea typeface="Open Sans"/>
              <a:cs typeface="Open Sans"/>
              <a:sym typeface="Open Sans"/>
            </a:endParaRPr>
          </a:p>
          <a:p>
            <a:pPr marL="457200" lvl="0" indent="-317500" algn="l" rtl="0">
              <a:spcBef>
                <a:spcPts val="0"/>
              </a:spcBef>
              <a:spcAft>
                <a:spcPts val="0"/>
              </a:spcAft>
              <a:buClr>
                <a:srgbClr val="434343"/>
              </a:buClr>
              <a:buSzPts val="1400"/>
              <a:buFont typeface="Open Sans"/>
              <a:buChar char="●"/>
            </a:pPr>
            <a:r>
              <a:rPr lang="en-US">
                <a:solidFill>
                  <a:srgbClr val="434343"/>
                </a:solidFill>
                <a:latin typeface="Open Sans"/>
                <a:ea typeface="Open Sans"/>
                <a:cs typeface="Open Sans"/>
                <a:sym typeface="Open Sans"/>
              </a:rPr>
              <a:t>Which lessons are in the </a:t>
            </a:r>
            <a:r>
              <a:rPr lang="en-US" b="1">
                <a:solidFill>
                  <a:srgbClr val="434343"/>
                </a:solidFill>
                <a:latin typeface="Open Sans"/>
                <a:ea typeface="Open Sans"/>
                <a:cs typeface="Open Sans"/>
                <a:sym typeface="Open Sans"/>
              </a:rPr>
              <a:t>Neo4j for Developers</a:t>
            </a:r>
            <a:r>
              <a:rPr lang="en-US">
                <a:solidFill>
                  <a:srgbClr val="434343"/>
                </a:solidFill>
                <a:latin typeface="Open Sans"/>
                <a:ea typeface="Open Sans"/>
                <a:cs typeface="Open Sans"/>
                <a:sym typeface="Open Sans"/>
              </a:rPr>
              <a:t> course?</a:t>
            </a:r>
            <a:endParaRPr>
              <a:solidFill>
                <a:srgbClr val="434343"/>
              </a:solidFill>
              <a:latin typeface="Open Sans"/>
              <a:ea typeface="Open Sans"/>
              <a:cs typeface="Open Sans"/>
              <a:sym typeface="Open Sans"/>
            </a:endParaRPr>
          </a:p>
          <a:p>
            <a:pPr marL="457200" lvl="0" indent="-317500" algn="l" rtl="0">
              <a:spcBef>
                <a:spcPts val="0"/>
              </a:spcBef>
              <a:spcAft>
                <a:spcPts val="0"/>
              </a:spcAft>
              <a:buClr>
                <a:srgbClr val="434343"/>
              </a:buClr>
              <a:buSzPts val="1400"/>
              <a:buFont typeface="Open Sans"/>
              <a:buChar char="●"/>
            </a:pPr>
            <a:r>
              <a:rPr lang="en-US">
                <a:solidFill>
                  <a:srgbClr val="434343"/>
                </a:solidFill>
                <a:latin typeface="Open Sans"/>
                <a:ea typeface="Open Sans"/>
                <a:cs typeface="Open Sans"/>
                <a:sym typeface="Open Sans"/>
              </a:rPr>
              <a:t>What is the last lesson in the </a:t>
            </a:r>
            <a:r>
              <a:rPr lang="en-US" b="1">
                <a:solidFill>
                  <a:srgbClr val="434343"/>
                </a:solidFill>
                <a:latin typeface="Open Sans"/>
                <a:ea typeface="Open Sans"/>
                <a:cs typeface="Open Sans"/>
                <a:sym typeface="Open Sans"/>
              </a:rPr>
              <a:t>Introduction to Neo4j</a:t>
            </a:r>
            <a:r>
              <a:rPr lang="en-US">
                <a:solidFill>
                  <a:srgbClr val="434343"/>
                </a:solidFill>
                <a:latin typeface="Open Sans"/>
                <a:ea typeface="Open Sans"/>
                <a:cs typeface="Open Sans"/>
                <a:sym typeface="Open Sans"/>
              </a:rPr>
              <a:t> course?</a:t>
            </a:r>
            <a:endParaRPr>
              <a:solidFill>
                <a:srgbClr val="434343"/>
              </a:solidFill>
              <a:latin typeface="Open Sans"/>
              <a:ea typeface="Open Sans"/>
              <a:cs typeface="Open Sans"/>
              <a:sym typeface="Open Sans"/>
            </a:endParaRPr>
          </a:p>
          <a:p>
            <a:pPr marL="457200" lvl="0" indent="-317500" algn="l" rtl="0">
              <a:spcBef>
                <a:spcPts val="0"/>
              </a:spcBef>
              <a:spcAft>
                <a:spcPts val="0"/>
              </a:spcAft>
              <a:buClr>
                <a:srgbClr val="434343"/>
              </a:buClr>
              <a:buSzPts val="1400"/>
              <a:buFont typeface="Open Sans"/>
              <a:buChar char="●"/>
            </a:pPr>
            <a:r>
              <a:rPr lang="en-US">
                <a:solidFill>
                  <a:srgbClr val="434343"/>
                </a:solidFill>
                <a:latin typeface="Open Sans"/>
                <a:ea typeface="Open Sans"/>
                <a:cs typeface="Open Sans"/>
                <a:sym typeface="Open Sans"/>
              </a:rPr>
              <a:t>Which lesson follows </a:t>
            </a:r>
            <a:r>
              <a:rPr lang="en-US" b="1">
                <a:solidFill>
                  <a:srgbClr val="434343"/>
                </a:solidFill>
                <a:latin typeface="Open Sans"/>
                <a:ea typeface="Open Sans"/>
                <a:cs typeface="Open Sans"/>
                <a:sym typeface="Open Sans"/>
              </a:rPr>
              <a:t>Graph Theory</a:t>
            </a:r>
            <a:r>
              <a:rPr lang="en-US">
                <a:solidFill>
                  <a:srgbClr val="434343"/>
                </a:solidFill>
                <a:latin typeface="Open Sans"/>
                <a:ea typeface="Open Sans"/>
                <a:cs typeface="Open Sans"/>
                <a:sym typeface="Open Sans"/>
              </a:rPr>
              <a:t> in the </a:t>
            </a:r>
            <a:r>
              <a:rPr lang="en-US" b="1">
                <a:solidFill>
                  <a:srgbClr val="434343"/>
                </a:solidFill>
                <a:latin typeface="Open Sans"/>
                <a:ea typeface="Open Sans"/>
                <a:cs typeface="Open Sans"/>
                <a:sym typeface="Open Sans"/>
              </a:rPr>
              <a:t>Neo4j for Developers</a:t>
            </a:r>
            <a:r>
              <a:rPr lang="en-US">
                <a:solidFill>
                  <a:srgbClr val="434343"/>
                </a:solidFill>
                <a:latin typeface="Open Sans"/>
                <a:ea typeface="Open Sans"/>
                <a:cs typeface="Open Sans"/>
                <a:sym typeface="Open Sans"/>
              </a:rPr>
              <a:t> course?</a:t>
            </a:r>
            <a:endParaRPr>
              <a:solidFill>
                <a:srgbClr val="434343"/>
              </a:solidFill>
              <a:latin typeface="Open Sans"/>
              <a:ea typeface="Open Sans"/>
              <a:cs typeface="Open Sans"/>
              <a:sym typeface="Open Sans"/>
            </a:endParaRPr>
          </a:p>
          <a:p>
            <a:pPr marL="457200" lvl="0" indent="-317500" algn="l" rtl="0">
              <a:spcBef>
                <a:spcPts val="0"/>
              </a:spcBef>
              <a:spcAft>
                <a:spcPts val="0"/>
              </a:spcAft>
              <a:buClr>
                <a:srgbClr val="434343"/>
              </a:buClr>
              <a:buSzPts val="1400"/>
              <a:buFont typeface="Open Sans"/>
              <a:buChar char="●"/>
            </a:pPr>
            <a:r>
              <a:rPr lang="en-US">
                <a:solidFill>
                  <a:srgbClr val="434343"/>
                </a:solidFill>
                <a:latin typeface="Open Sans"/>
                <a:ea typeface="Open Sans"/>
                <a:cs typeface="Open Sans"/>
                <a:sym typeface="Open Sans"/>
              </a:rPr>
              <a:t>Who has completed </a:t>
            </a:r>
            <a:r>
              <a:rPr lang="en-US" b="1">
                <a:solidFill>
                  <a:srgbClr val="434343"/>
                </a:solidFill>
                <a:latin typeface="Open Sans"/>
                <a:ea typeface="Open Sans"/>
                <a:cs typeface="Open Sans"/>
                <a:sym typeface="Open Sans"/>
              </a:rPr>
              <a:t>Introduction to Neo4j</a:t>
            </a:r>
            <a:r>
              <a:rPr lang="en-US">
                <a:solidFill>
                  <a:srgbClr val="434343"/>
                </a:solidFill>
                <a:latin typeface="Open Sans"/>
                <a:ea typeface="Open Sans"/>
                <a:cs typeface="Open Sans"/>
                <a:sym typeface="Open Sans"/>
              </a:rPr>
              <a:t>?</a:t>
            </a:r>
            <a:endParaRPr>
              <a:solidFill>
                <a:srgbClr val="434343"/>
              </a:solidFill>
              <a:latin typeface="Open Sans"/>
              <a:ea typeface="Open Sans"/>
              <a:cs typeface="Open Sans"/>
              <a:sym typeface="Open Sans"/>
            </a:endParaRPr>
          </a:p>
        </p:txBody>
      </p:sp>
      <p:graphicFrame>
        <p:nvGraphicFramePr>
          <p:cNvPr id="532" name="Google Shape;532;p40"/>
          <p:cNvGraphicFramePr/>
          <p:nvPr/>
        </p:nvGraphicFramePr>
        <p:xfrm>
          <a:off x="5099025" y="1329600"/>
          <a:ext cx="3899850" cy="1843980"/>
        </p:xfrm>
        <a:graphic>
          <a:graphicData uri="http://schemas.openxmlformats.org/drawingml/2006/table">
            <a:tbl>
              <a:tblPr>
                <a:noFill/>
              </a:tblPr>
              <a:tblGrid>
                <a:gridCol w="1152925">
                  <a:extLst>
                    <a:ext uri="{9D8B030D-6E8A-4147-A177-3AD203B41FA5}">
                      <a16:colId xmlns:a16="http://schemas.microsoft.com/office/drawing/2014/main" val="20000"/>
                    </a:ext>
                  </a:extLst>
                </a:gridCol>
                <a:gridCol w="1489575">
                  <a:extLst>
                    <a:ext uri="{9D8B030D-6E8A-4147-A177-3AD203B41FA5}">
                      <a16:colId xmlns:a16="http://schemas.microsoft.com/office/drawing/2014/main" val="20001"/>
                    </a:ext>
                  </a:extLst>
                </a:gridCol>
                <a:gridCol w="125735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US" sz="1200" b="1"/>
                        <a:t>Courses</a:t>
                      </a:r>
                      <a:endParaRPr sz="1200" b="1"/>
                    </a:p>
                  </a:txBody>
                  <a:tcPr marL="91425" marR="91425" marT="91425" marB="91425">
                    <a:solidFill>
                      <a:srgbClr val="D9D9D9"/>
                    </a:solidFill>
                  </a:tcPr>
                </a:tc>
                <a:tc>
                  <a:txBody>
                    <a:bodyPr/>
                    <a:lstStyle/>
                    <a:p>
                      <a:pPr marL="0" lvl="0" indent="0" algn="l" rtl="0">
                        <a:spcBef>
                          <a:spcPts val="0"/>
                        </a:spcBef>
                        <a:spcAft>
                          <a:spcPts val="0"/>
                        </a:spcAft>
                        <a:buNone/>
                      </a:pPr>
                      <a:r>
                        <a:rPr lang="en-US" sz="1200" b="1"/>
                        <a:t>Lessons</a:t>
                      </a:r>
                      <a:endParaRPr sz="1200" b="1"/>
                    </a:p>
                  </a:txBody>
                  <a:tcPr marL="91425" marR="91425" marT="91425" marB="91425">
                    <a:solidFill>
                      <a:srgbClr val="D9D9D9"/>
                    </a:solidFill>
                  </a:tcPr>
                </a:tc>
                <a:tc>
                  <a:txBody>
                    <a:bodyPr/>
                    <a:lstStyle/>
                    <a:p>
                      <a:pPr marL="0" lvl="0" indent="0" algn="l" rtl="0">
                        <a:spcBef>
                          <a:spcPts val="0"/>
                        </a:spcBef>
                        <a:spcAft>
                          <a:spcPts val="0"/>
                        </a:spcAft>
                        <a:buNone/>
                      </a:pPr>
                      <a:r>
                        <a:rPr lang="en-US" sz="1200" b="1"/>
                        <a:t>Certificate</a:t>
                      </a:r>
                      <a:endParaRPr sz="1200" b="1"/>
                    </a:p>
                  </a:txBody>
                  <a:tcPr marL="91425" marR="91425" marT="91425" marB="91425">
                    <a:solidFill>
                      <a:srgbClr val="D9D9D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200">
                          <a:solidFill>
                            <a:srgbClr val="434343"/>
                          </a:solidFill>
                        </a:rPr>
                        <a:t>Introduction to Neo4j</a:t>
                      </a:r>
                      <a:endParaRPr sz="1200">
                        <a:solidFill>
                          <a:srgbClr val="434343"/>
                        </a:solidFill>
                      </a:endParaRPr>
                    </a:p>
                  </a:txBody>
                  <a:tcPr marL="91425" marR="91425" marT="91425" marB="91425"/>
                </a:tc>
                <a:tc>
                  <a:txBody>
                    <a:bodyPr/>
                    <a:lstStyle/>
                    <a:p>
                      <a:pPr marL="0" lvl="0" indent="0" algn="l" rtl="0">
                        <a:spcBef>
                          <a:spcPts val="0"/>
                        </a:spcBef>
                        <a:spcAft>
                          <a:spcPts val="0"/>
                        </a:spcAft>
                        <a:buNone/>
                      </a:pPr>
                      <a:r>
                        <a:rPr lang="en-US" sz="1200"/>
                        <a:t>Graph Theory, Graph Databases, Basic Cypher</a:t>
                      </a:r>
                      <a:endParaRPr sz="1200"/>
                    </a:p>
                  </a:txBody>
                  <a:tcPr marL="91425" marR="91425" marT="91425" marB="91425"/>
                </a:tc>
                <a:tc>
                  <a:txBody>
                    <a:bodyPr/>
                    <a:lstStyle/>
                    <a:p>
                      <a:pPr marL="0" lvl="0" indent="0" algn="l" rtl="0">
                        <a:spcBef>
                          <a:spcPts val="0"/>
                        </a:spcBef>
                        <a:spcAft>
                          <a:spcPts val="0"/>
                        </a:spcAft>
                        <a:buNone/>
                      </a:pPr>
                      <a:r>
                        <a:rPr lang="en-US" sz="1200"/>
                        <a:t>2-year validity</a:t>
                      </a:r>
                      <a:endParaRPr sz="12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200">
                          <a:solidFill>
                            <a:srgbClr val="434343"/>
                          </a:solidFill>
                        </a:rPr>
                        <a:t>Neo4j for Developers</a:t>
                      </a:r>
                      <a:endParaRPr sz="1200">
                        <a:solidFill>
                          <a:srgbClr val="434343"/>
                        </a:solidFill>
                      </a:endParaRPr>
                    </a:p>
                  </a:txBody>
                  <a:tcPr marL="91425" marR="91425" marT="91425" marB="91425"/>
                </a:tc>
                <a:tc>
                  <a:txBody>
                    <a:bodyPr/>
                    <a:lstStyle/>
                    <a:p>
                      <a:pPr marL="0" lvl="0" indent="0" algn="l" rtl="0">
                        <a:spcBef>
                          <a:spcPts val="0"/>
                        </a:spcBef>
                        <a:spcAft>
                          <a:spcPts val="0"/>
                        </a:spcAft>
                        <a:buNone/>
                      </a:pPr>
                      <a:r>
                        <a:rPr lang="en-US" sz="1200"/>
                        <a:t>Graph Theory, Property Graph, Graph Databases</a:t>
                      </a:r>
                      <a:endParaRPr sz="1200"/>
                    </a:p>
                  </a:txBody>
                  <a:tcPr marL="91425" marR="91425" marT="91425" marB="91425"/>
                </a:tc>
                <a:tc>
                  <a:txBody>
                    <a:bodyPr/>
                    <a:lstStyle/>
                    <a:p>
                      <a:pPr marL="0" lvl="0" indent="0" algn="l" rtl="0">
                        <a:spcBef>
                          <a:spcPts val="0"/>
                        </a:spcBef>
                        <a:spcAft>
                          <a:spcPts val="0"/>
                        </a:spcAft>
                        <a:buNone/>
                      </a:pPr>
                      <a:r>
                        <a:rPr lang="en-US" sz="1200"/>
                        <a:t>6-month validity</a:t>
                      </a:r>
                      <a:endParaRPr sz="1200"/>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533" name="Google Shape;533;p40"/>
          <p:cNvGraphicFramePr/>
          <p:nvPr/>
        </p:nvGraphicFramePr>
        <p:xfrm>
          <a:off x="1962250" y="3371300"/>
          <a:ext cx="5536500" cy="1478220"/>
        </p:xfrm>
        <a:graphic>
          <a:graphicData uri="http://schemas.openxmlformats.org/drawingml/2006/table">
            <a:tbl>
              <a:tblPr>
                <a:noFill/>
              </a:tblPr>
              <a:tblGrid>
                <a:gridCol w="913250">
                  <a:extLst>
                    <a:ext uri="{9D8B030D-6E8A-4147-A177-3AD203B41FA5}">
                      <a16:colId xmlns:a16="http://schemas.microsoft.com/office/drawing/2014/main" val="20000"/>
                    </a:ext>
                  </a:extLst>
                </a:gridCol>
                <a:gridCol w="2223525">
                  <a:extLst>
                    <a:ext uri="{9D8B030D-6E8A-4147-A177-3AD203B41FA5}">
                      <a16:colId xmlns:a16="http://schemas.microsoft.com/office/drawing/2014/main" val="20001"/>
                    </a:ext>
                  </a:extLst>
                </a:gridCol>
                <a:gridCol w="239972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US" sz="1200" b="1"/>
                        <a:t>Students</a:t>
                      </a:r>
                      <a:endParaRPr sz="1200" b="1"/>
                    </a:p>
                  </a:txBody>
                  <a:tcPr marL="91425" marR="91425" marT="91425" marB="91425">
                    <a:solidFill>
                      <a:srgbClr val="D9D9D9"/>
                    </a:solidFill>
                  </a:tcPr>
                </a:tc>
                <a:tc>
                  <a:txBody>
                    <a:bodyPr/>
                    <a:lstStyle/>
                    <a:p>
                      <a:pPr marL="0" lvl="0" indent="0" algn="l" rtl="0">
                        <a:spcBef>
                          <a:spcPts val="0"/>
                        </a:spcBef>
                        <a:spcAft>
                          <a:spcPts val="0"/>
                        </a:spcAft>
                        <a:buNone/>
                      </a:pPr>
                      <a:r>
                        <a:rPr lang="en-US" sz="1200" b="1"/>
                        <a:t>Completed Courses</a:t>
                      </a:r>
                      <a:endParaRPr sz="1200" b="1"/>
                    </a:p>
                  </a:txBody>
                  <a:tcPr marL="91425" marR="91425" marT="91425" marB="91425">
                    <a:solidFill>
                      <a:srgbClr val="D9D9D9"/>
                    </a:solidFill>
                  </a:tcPr>
                </a:tc>
                <a:tc>
                  <a:txBody>
                    <a:bodyPr/>
                    <a:lstStyle/>
                    <a:p>
                      <a:pPr marL="0" lvl="0" indent="0" algn="l" rtl="0">
                        <a:spcBef>
                          <a:spcPts val="0"/>
                        </a:spcBef>
                        <a:spcAft>
                          <a:spcPts val="0"/>
                        </a:spcAft>
                        <a:buNone/>
                      </a:pPr>
                      <a:r>
                        <a:rPr lang="en-US" sz="1200" b="1"/>
                        <a:t>In-Progress Courses</a:t>
                      </a:r>
                      <a:endParaRPr sz="1200" b="1"/>
                    </a:p>
                  </a:txBody>
                  <a:tcPr marL="91425" marR="91425" marT="91425" marB="91425">
                    <a:solidFill>
                      <a:srgbClr val="D9D9D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200">
                          <a:solidFill>
                            <a:srgbClr val="434343"/>
                          </a:solidFill>
                        </a:rPr>
                        <a:t>Alice</a:t>
                      </a:r>
                      <a:endParaRPr sz="1200">
                        <a:solidFill>
                          <a:srgbClr val="434343"/>
                        </a:solidFill>
                      </a:endParaRPr>
                    </a:p>
                  </a:txBody>
                  <a:tcPr marL="91425" marR="91425" marT="91425" marB="91425"/>
                </a:tc>
                <a:tc>
                  <a:txBody>
                    <a:bodyPr/>
                    <a:lstStyle/>
                    <a:p>
                      <a:pPr marL="0" lvl="0" indent="0" algn="l" rtl="0">
                        <a:spcBef>
                          <a:spcPts val="0"/>
                        </a:spcBef>
                        <a:spcAft>
                          <a:spcPts val="0"/>
                        </a:spcAft>
                        <a:buNone/>
                      </a:pPr>
                      <a:r>
                        <a:rPr lang="en-US" sz="1200"/>
                        <a:t>Introduction to Neo4j (2016), </a:t>
                      </a:r>
                      <a:br>
                        <a:rPr lang="en-US" sz="1200"/>
                      </a:br>
                      <a:r>
                        <a:rPr lang="en-US" sz="1200"/>
                        <a:t>Introduction to Neo4j (2018)</a:t>
                      </a:r>
                      <a:endParaRPr sz="1200"/>
                    </a:p>
                  </a:txBody>
                  <a:tcPr marL="91425" marR="91425" marT="91425" marB="91425"/>
                </a:tc>
                <a:tc>
                  <a:txBody>
                    <a:bodyPr/>
                    <a:lstStyle/>
                    <a:p>
                      <a:pPr marL="0" lvl="0" indent="0" algn="l" rtl="0">
                        <a:spcBef>
                          <a:spcPts val="0"/>
                        </a:spcBef>
                        <a:spcAft>
                          <a:spcPts val="0"/>
                        </a:spcAft>
                        <a:buNone/>
                      </a:pPr>
                      <a:r>
                        <a:rPr lang="en-US" sz="1200"/>
                        <a:t>Introduction to Neo4j (lesson 1)</a:t>
                      </a:r>
                      <a:endParaRPr sz="12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200">
                          <a:solidFill>
                            <a:srgbClr val="434343"/>
                          </a:solidFill>
                        </a:rPr>
                        <a:t>Dan</a:t>
                      </a:r>
                      <a:endParaRPr sz="1200">
                        <a:solidFill>
                          <a:srgbClr val="434343"/>
                        </a:solidFill>
                      </a:endParaRPr>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r>
                        <a:rPr lang="en-US" sz="1200"/>
                        <a:t>Introduction to Neo4j (lesson 3),</a:t>
                      </a:r>
                      <a:endParaRPr sz="1200"/>
                    </a:p>
                    <a:p>
                      <a:pPr marL="0" lvl="0" indent="0" algn="l" rtl="0">
                        <a:spcBef>
                          <a:spcPts val="0"/>
                        </a:spcBef>
                        <a:spcAft>
                          <a:spcPts val="0"/>
                        </a:spcAft>
                        <a:buNone/>
                      </a:pPr>
                      <a:r>
                        <a:rPr lang="en-US" sz="1200"/>
                        <a:t>Neo4j for Developers (lesson 2)</a:t>
                      </a:r>
                      <a:endParaRPr sz="1200"/>
                    </a:p>
                  </a:txBody>
                  <a:tcPr marL="91425" marR="91425" marT="91425" marB="914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28643044"/>
      </p:ext>
    </p:extLst>
  </p:cSld>
  <p:clrMapOvr>
    <a:masterClrMapping/>
  </p:clrMapOvr>
</p:sld>
</file>

<file path=ppt/theme/theme1.xml><?xml version="1.0" encoding="utf-8"?>
<a:theme xmlns:a="http://schemas.openxmlformats.org/drawingml/2006/main" name="Neo4j Master">
  <a:themeElements>
    <a:clrScheme name="Custom 10">
      <a:dk1>
        <a:srgbClr val="282828"/>
      </a:dk1>
      <a:lt1>
        <a:srgbClr val="FFFFFF"/>
      </a:lt1>
      <a:dk2>
        <a:srgbClr val="2794B8"/>
      </a:dk2>
      <a:lt2>
        <a:srgbClr val="509873"/>
      </a:lt2>
      <a:accent1>
        <a:srgbClr val="70B9F0"/>
      </a:accent1>
      <a:accent2>
        <a:srgbClr val="2A6ACB"/>
      </a:accent2>
      <a:accent3>
        <a:srgbClr val="A662C2"/>
      </a:accent3>
      <a:accent4>
        <a:srgbClr val="C69C28"/>
      </a:accent4>
      <a:accent5>
        <a:srgbClr val="419374"/>
      </a:accent5>
      <a:accent6>
        <a:srgbClr val="5B38AD"/>
      </a:accent6>
      <a:hlink>
        <a:srgbClr val="0063A3"/>
      </a:hlink>
      <a:folHlink>
        <a:srgbClr val="463E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3998</TotalTime>
  <Words>24964</Words>
  <Application>Microsoft Macintosh PowerPoint</Application>
  <PresentationFormat>On-screen Show (16:9)</PresentationFormat>
  <Paragraphs>2397</Paragraphs>
  <Slides>163</Slides>
  <Notes>163</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163</vt:i4>
      </vt:variant>
    </vt:vector>
  </HeadingPairs>
  <TitlesOfParts>
    <vt:vector size="173" baseType="lpstr">
      <vt:lpstr>Open Sans</vt:lpstr>
      <vt:lpstr>Consolas</vt:lpstr>
      <vt:lpstr>Courier New</vt:lpstr>
      <vt:lpstr>Open Sans ExtraBold</vt:lpstr>
      <vt:lpstr>Open Sans Light</vt:lpstr>
      <vt:lpstr>Calibri</vt:lpstr>
      <vt:lpstr>Cabin</vt:lpstr>
      <vt:lpstr>Arial</vt:lpstr>
      <vt:lpstr>Wingdings</vt:lpstr>
      <vt:lpstr>Neo4j Master</vt:lpstr>
      <vt:lpstr>Introduction  to  Neo4j Graph Data Modeling</vt:lpstr>
      <vt:lpstr>Welcome everyone  We will start at 9 am  </vt:lpstr>
      <vt:lpstr>Your “friendly” Instructors Alex Rivilis and Vik Malhotra Solution Engineers at Neo4j Inc. alex.rivilis@neo4j.com vik.malhotra@neo4j.com    </vt:lpstr>
      <vt:lpstr>Sli.do for in-class interactive Q&amp;A</vt:lpstr>
      <vt:lpstr>Our Plan for Today</vt:lpstr>
      <vt:lpstr>Lets Go!</vt:lpstr>
      <vt:lpstr>Introduction to  Graph Data Modeling for Neo4j</vt:lpstr>
      <vt:lpstr>Review:  the Neo4j Property Graph</vt:lpstr>
      <vt:lpstr>Property Graph elements</vt:lpstr>
      <vt:lpstr>Traversal</vt:lpstr>
      <vt:lpstr>Using Arrows to  whiteboard a data model</vt:lpstr>
      <vt:lpstr>Video Demonstration: https://www.youtube.com/watch?v=NB184T-S46w</vt:lpstr>
      <vt:lpstr>What is graph data modeling?</vt:lpstr>
      <vt:lpstr>Graph data modeling workflow</vt:lpstr>
      <vt:lpstr>Thank you!</vt:lpstr>
      <vt:lpstr>Building an Initial Model</vt:lpstr>
      <vt:lpstr>Building the initial data model </vt:lpstr>
      <vt:lpstr>Understanding the domain </vt:lpstr>
      <vt:lpstr>Example domain: Bill of Materials </vt:lpstr>
      <vt:lpstr>Common BOM use cases</vt:lpstr>
      <vt:lpstr>Building the initial data model </vt:lpstr>
      <vt:lpstr>BOM sample data</vt:lpstr>
      <vt:lpstr>Building the initial data model  </vt:lpstr>
      <vt:lpstr>Sample questions for BOM</vt:lpstr>
      <vt:lpstr>Building the initial data model  </vt:lpstr>
      <vt:lpstr>Identify the entities from the questions</vt:lpstr>
      <vt:lpstr>Identify entities from the questions</vt:lpstr>
      <vt:lpstr>Identify entities from the questions</vt:lpstr>
      <vt:lpstr>Exercise 1: Identify entities for  the BOM application  </vt:lpstr>
      <vt:lpstr>Exercise 1: Application questions</vt:lpstr>
      <vt:lpstr>Exercise 1: Entities</vt:lpstr>
      <vt:lpstr>Exercise 2: Create BOM entity model  in Arrows  </vt:lpstr>
      <vt:lpstr>Exercise 2: Instructions</vt:lpstr>
      <vt:lpstr>Exercise 2: Model</vt:lpstr>
      <vt:lpstr>Exercise 2: Sample data</vt:lpstr>
      <vt:lpstr>Building the initial data model  </vt:lpstr>
      <vt:lpstr>Identify connections between entities</vt:lpstr>
      <vt:lpstr>Naming relationships</vt:lpstr>
      <vt:lpstr>Direction and Type</vt:lpstr>
      <vt:lpstr>How much fanout will a node have?</vt:lpstr>
      <vt:lpstr>Exercise 3:  Adding relationships  to the model </vt:lpstr>
      <vt:lpstr>Exercise 3: Questions and entities</vt:lpstr>
      <vt:lpstr>Exercise 3: Connections</vt:lpstr>
      <vt:lpstr>Exercise 4: Create BOM relationshops  in Arrows  </vt:lpstr>
      <vt:lpstr>Exercise 4: Model</vt:lpstr>
      <vt:lpstr>Exercise 4: Sample data</vt:lpstr>
      <vt:lpstr>Building the initial data model  </vt:lpstr>
      <vt:lpstr>Testing the model</vt:lpstr>
      <vt:lpstr>Testing the model</vt:lpstr>
      <vt:lpstr>Testing the model</vt:lpstr>
      <vt:lpstr>Testing the model</vt:lpstr>
      <vt:lpstr>Building the initial data model  </vt:lpstr>
      <vt:lpstr>Testing scalability</vt:lpstr>
      <vt:lpstr>Break and Exercise  </vt:lpstr>
      <vt:lpstr>Exercise: Instructions</vt:lpstr>
      <vt:lpstr>Exercise: Instructions</vt:lpstr>
      <vt:lpstr>Exercise: Solution</vt:lpstr>
      <vt:lpstr>Exercise: Solution</vt:lpstr>
      <vt:lpstr>Thank you!</vt:lpstr>
      <vt:lpstr>Graph Modeling  Core Principles</vt:lpstr>
      <vt:lpstr>Graph Modeling Core Principles</vt:lpstr>
      <vt:lpstr>Entity best practices</vt:lpstr>
      <vt:lpstr>Ensure uniqueness of nodes</vt:lpstr>
      <vt:lpstr>Use fanout judiciously</vt:lpstr>
      <vt:lpstr>Relationship best practices</vt:lpstr>
      <vt:lpstr>Best practice: Use specific types... </vt:lpstr>
      <vt:lpstr>...but not too specific</vt:lpstr>
      <vt:lpstr>Best practice: No symmetric relationships</vt:lpstr>
      <vt:lpstr>Best practice: No symmetric relationships</vt:lpstr>
      <vt:lpstr>Types vs Properties </vt:lpstr>
      <vt:lpstr>Property best practices</vt:lpstr>
      <vt:lpstr>Best practice: Use simple properties</vt:lpstr>
      <vt:lpstr>Data object accessibility</vt:lpstr>
      <vt:lpstr>Hierarchy of accessibility</vt:lpstr>
      <vt:lpstr>Thank you!</vt:lpstr>
      <vt:lpstr>Common Graph Structures</vt:lpstr>
      <vt:lpstr>Common graph structures</vt:lpstr>
      <vt:lpstr>Intermediate nodes</vt:lpstr>
      <vt:lpstr>Intermediate nodes</vt:lpstr>
      <vt:lpstr>Intermediate nodes</vt:lpstr>
      <vt:lpstr>Intermediate nodes: sharing context</vt:lpstr>
      <vt:lpstr>Intermediate nodes: sharing data</vt:lpstr>
      <vt:lpstr>Intermediate nodes: organizing data</vt:lpstr>
      <vt:lpstr>Linked lists</vt:lpstr>
      <vt:lpstr>Simple linked lists</vt:lpstr>
      <vt:lpstr>Interleaved linked list</vt:lpstr>
      <vt:lpstr>Pointers to head, tail, and current</vt:lpstr>
      <vt:lpstr>Timeline tree</vt:lpstr>
      <vt:lpstr>Timeline tree</vt:lpstr>
      <vt:lpstr>Using multiple structures</vt:lpstr>
      <vt:lpstr>Multiple structures in a single model</vt:lpstr>
      <vt:lpstr>Timeline tree</vt:lpstr>
      <vt:lpstr>Intermediate nodes</vt:lpstr>
      <vt:lpstr>Linked list</vt:lpstr>
      <vt:lpstr>Exercise 6:  Model a  Learning Management System (LMS) </vt:lpstr>
      <vt:lpstr>Exercise 6: The Domain</vt:lpstr>
      <vt:lpstr>Exercise 6: Sample data</vt:lpstr>
      <vt:lpstr>Exercise 6: Application questions</vt:lpstr>
      <vt:lpstr>Exercise 6</vt:lpstr>
      <vt:lpstr>Exercise 6: Solution Model</vt:lpstr>
      <vt:lpstr>Exercise 6: Sample Data</vt:lpstr>
      <vt:lpstr>Thank you!</vt:lpstr>
      <vt:lpstr>Refactoring / Evolving  a Model</vt:lpstr>
      <vt:lpstr>What is refactoring?</vt:lpstr>
      <vt:lpstr>Review: Hierarchy of Accessibility</vt:lpstr>
      <vt:lpstr>Why refactor?</vt:lpstr>
      <vt:lpstr>Example: Extract node from a property </vt:lpstr>
      <vt:lpstr>Example: Convert property to label</vt:lpstr>
      <vt:lpstr>Example: Extract intermediate nodes </vt:lpstr>
      <vt:lpstr>Refactoring example</vt:lpstr>
      <vt:lpstr>Modeling airline flights in Neo4j</vt:lpstr>
      <vt:lpstr>Initial model</vt:lpstr>
      <vt:lpstr>Initial model</vt:lpstr>
      <vt:lpstr>Add Flight intermediate nodes</vt:lpstr>
      <vt:lpstr>Add AirportDay intermediate nodes</vt:lpstr>
      <vt:lpstr>Change relationship type to Date</vt:lpstr>
      <vt:lpstr>Remove Airport nodes</vt:lpstr>
      <vt:lpstr>Add Destination intermediate nodes</vt:lpstr>
      <vt:lpstr>Thank you!</vt:lpstr>
      <vt:lpstr>Implementing  Your First Airport Model</vt:lpstr>
      <vt:lpstr>Domain for this module</vt:lpstr>
      <vt:lpstr>The Data </vt:lpstr>
      <vt:lpstr>Application question for our model</vt:lpstr>
      <vt:lpstr>Initial model with sample data</vt:lpstr>
      <vt:lpstr>Working with the sample data</vt:lpstr>
      <vt:lpstr>Exercise 2:  Getting started with the airport graph data model </vt:lpstr>
      <vt:lpstr>Thank you!</vt:lpstr>
      <vt:lpstr>Importing Bulk Data</vt:lpstr>
      <vt:lpstr>LOAD CSV </vt:lpstr>
      <vt:lpstr>Importing CSV data</vt:lpstr>
      <vt:lpstr>Exercise 3:  Loading airport data </vt:lpstr>
      <vt:lpstr>Profiling Queries</vt:lpstr>
      <vt:lpstr>Profiling queries</vt:lpstr>
      <vt:lpstr>Example: Profiling a query</vt:lpstr>
      <vt:lpstr>Analyzing the query profile (1)</vt:lpstr>
      <vt:lpstr>Analyzing the query profile (2)</vt:lpstr>
      <vt:lpstr>Analyzing the query profile (3)</vt:lpstr>
      <vt:lpstr>Exercise 4:  Profiling queries </vt:lpstr>
      <vt:lpstr>Do we need to change the model?</vt:lpstr>
      <vt:lpstr>Thank you!</vt:lpstr>
      <vt:lpstr>Implementing a Refactor</vt:lpstr>
      <vt:lpstr>Refactoring steps</vt:lpstr>
      <vt:lpstr>Adding a Flight node from relationship</vt:lpstr>
      <vt:lpstr>Steps: Refactoring the model</vt:lpstr>
      <vt:lpstr>Create unique constraint on Flight nodes</vt:lpstr>
      <vt:lpstr>Create Flight nodes from existing CONNECTED_TO relationships</vt:lpstr>
      <vt:lpstr>Create an index on Flight nodes</vt:lpstr>
      <vt:lpstr>PROFILE the query with the new model implementation</vt:lpstr>
      <vt:lpstr>Delete the CONNECTED_TO relationships</vt:lpstr>
      <vt:lpstr>Exercise 5:  Creating the Flight node from the CONNECTED_TO relationship </vt:lpstr>
      <vt:lpstr>Let's implement another domain question</vt:lpstr>
      <vt:lpstr>Implementing the model</vt:lpstr>
      <vt:lpstr>Create the query</vt:lpstr>
      <vt:lpstr>Do we need to change the model?</vt:lpstr>
      <vt:lpstr>Creating AirportDay nodes</vt:lpstr>
      <vt:lpstr>Steps: Refactoring the model to create AirportDay nodes from Flight nodes properties</vt:lpstr>
      <vt:lpstr>Example: Adding the AirportDay nodes</vt:lpstr>
      <vt:lpstr>Review: Profile our original query</vt:lpstr>
      <vt:lpstr>Profile our revised query</vt:lpstr>
      <vt:lpstr>Profile the old questions</vt:lpstr>
      <vt:lpstr>Exercise 6:  Creating the AirportDay node from the Airport and Flight nodes </vt:lpstr>
      <vt:lpstr>Profile all 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Neo4j</dc:title>
  <cp:lastModifiedBy>Vik Malhotra</cp:lastModifiedBy>
  <cp:revision>45</cp:revision>
  <dcterms:modified xsi:type="dcterms:W3CDTF">2020-04-23T17:03:12Z</dcterms:modified>
</cp:coreProperties>
</file>